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5" r:id="rId2"/>
    <p:sldId id="291" r:id="rId3"/>
    <p:sldId id="264" r:id="rId4"/>
    <p:sldId id="266" r:id="rId5"/>
    <p:sldId id="267" r:id="rId6"/>
    <p:sldId id="275" r:id="rId7"/>
    <p:sldId id="295" r:id="rId8"/>
    <p:sldId id="29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3853F-FADC-4B89-A605-7776BC32C331}" type="datetimeFigureOut">
              <a:rPr lang="it-IT" smtClean="0"/>
              <a:t>24/04/2021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74C16-C14E-4491-84A2-A98705ACB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339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8E31-7017-4553-8076-8DE432084F91}" type="datetimeFigureOut">
              <a:rPr lang="it-IT" smtClean="0"/>
              <a:t>24/04/2021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0E40-D6F9-4F36-9DD9-AF03BA32A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33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8E31-7017-4553-8076-8DE432084F91}" type="datetimeFigureOut">
              <a:rPr lang="it-IT" smtClean="0"/>
              <a:t>24/04/2021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0E40-D6F9-4F36-9DD9-AF03BA32A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2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8E31-7017-4553-8076-8DE432084F91}" type="datetimeFigureOut">
              <a:rPr lang="it-IT" smtClean="0"/>
              <a:t>24/04/2021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0E40-D6F9-4F36-9DD9-AF03BA32A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11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8E31-7017-4553-8076-8DE432084F91}" type="datetimeFigureOut">
              <a:rPr lang="it-IT" smtClean="0"/>
              <a:t>24/04/2021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0E40-D6F9-4F36-9DD9-AF03BA32A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43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8E31-7017-4553-8076-8DE432084F91}" type="datetimeFigureOut">
              <a:rPr lang="it-IT" smtClean="0"/>
              <a:t>24/04/2021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0E40-D6F9-4F36-9DD9-AF03BA32A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20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8E31-7017-4553-8076-8DE432084F91}" type="datetimeFigureOut">
              <a:rPr lang="it-IT" smtClean="0"/>
              <a:t>24/04/2021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0E40-D6F9-4F36-9DD9-AF03BA32A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0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8E31-7017-4553-8076-8DE432084F91}" type="datetimeFigureOut">
              <a:rPr lang="it-IT" smtClean="0"/>
              <a:t>24/04/2021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0E40-D6F9-4F36-9DD9-AF03BA32A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73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8E31-7017-4553-8076-8DE432084F91}" type="datetimeFigureOut">
              <a:rPr lang="it-IT" smtClean="0"/>
              <a:t>24/04/2021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0E40-D6F9-4F36-9DD9-AF03BA32A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11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8E31-7017-4553-8076-8DE432084F91}" type="datetimeFigureOut">
              <a:rPr lang="it-IT" smtClean="0"/>
              <a:t>24/04/2021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0E40-D6F9-4F36-9DD9-AF03BA32A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4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8E31-7017-4553-8076-8DE432084F91}" type="datetimeFigureOut">
              <a:rPr lang="it-IT" smtClean="0"/>
              <a:t>24/04/2021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0E40-D6F9-4F36-9DD9-AF03BA32A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488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8E31-7017-4553-8076-8DE432084F91}" type="datetimeFigureOut">
              <a:rPr lang="it-IT" smtClean="0"/>
              <a:t>24/04/2021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0E40-D6F9-4F36-9DD9-AF03BA32A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06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D8E31-7017-4553-8076-8DE432084F91}" type="datetimeFigureOut">
              <a:rPr lang="it-IT" smtClean="0"/>
              <a:t>24/04/2021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40E40-D6F9-4F36-9DD9-AF03BA32A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92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921046"/>
              </p:ext>
            </p:extLst>
          </p:nvPr>
        </p:nvGraphicFramePr>
        <p:xfrm>
          <a:off x="-20515" y="4634659"/>
          <a:ext cx="12192000" cy="576388"/>
        </p:xfrm>
        <a:graphic>
          <a:graphicData uri="http://schemas.openxmlformats.org/drawingml/2006/table">
            <a:tbl>
              <a:tblPr firstRow="1" firstCol="1" bandRow="1"/>
              <a:tblGrid>
                <a:gridCol w="4035553">
                  <a:extLst>
                    <a:ext uri="{9D8B030D-6E8A-4147-A177-3AD203B41FA5}">
                      <a16:colId xmlns:a16="http://schemas.microsoft.com/office/drawing/2014/main" xmlns="" val="1413074334"/>
                    </a:ext>
                  </a:extLst>
                </a:gridCol>
                <a:gridCol w="3666509">
                  <a:extLst>
                    <a:ext uri="{9D8B030D-6E8A-4147-A177-3AD203B41FA5}">
                      <a16:colId xmlns:a16="http://schemas.microsoft.com/office/drawing/2014/main" xmlns="" val="1620387744"/>
                    </a:ext>
                  </a:extLst>
                </a:gridCol>
                <a:gridCol w="4489938">
                  <a:extLst>
                    <a:ext uri="{9D8B030D-6E8A-4147-A177-3AD203B41FA5}">
                      <a16:colId xmlns:a16="http://schemas.microsoft.com/office/drawing/2014/main" xmlns="" val="2877449993"/>
                    </a:ext>
                  </a:extLst>
                </a:gridCol>
              </a:tblGrid>
              <a:tr h="576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41" marR="673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6120130" algn="r"/>
                        </a:tabLst>
                      </a:pPr>
                      <a:r>
                        <a:rPr lang="it-IT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41" marR="673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6120130" algn="r"/>
                        </a:tabLst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41" marR="673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1985254"/>
                  </a:ext>
                </a:extLst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-471186" y="1263861"/>
            <a:ext cx="5840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Procura della Repubblica de L’Aquila</a:t>
            </a:r>
          </a:p>
          <a:p>
            <a:pPr algn="ctr"/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Direzione Distrettuale Antimafia e Antiterrorismo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2148423" y="370778"/>
            <a:ext cx="714380" cy="801993"/>
            <a:chOff x="4071934" y="0"/>
            <a:chExt cx="714380" cy="801993"/>
          </a:xfrm>
        </p:grpSpPr>
        <p:pic>
          <p:nvPicPr>
            <p:cNvPr id="11" name="Picture 6" descr="D:\repubblica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1934" y="0"/>
              <a:ext cx="714380" cy="801993"/>
            </a:xfrm>
            <a:prstGeom prst="rect">
              <a:avLst/>
            </a:prstGeom>
            <a:noFill/>
          </p:spPr>
        </p:pic>
        <p:sp>
          <p:nvSpPr>
            <p:cNvPr id="12" name="Stella a 5 punte 11"/>
            <p:cNvSpPr/>
            <p:nvPr/>
          </p:nvSpPr>
          <p:spPr>
            <a:xfrm>
              <a:off x="4237196" y="176041"/>
              <a:ext cx="360040" cy="324000"/>
            </a:xfrm>
            <a:prstGeom prst="star5">
              <a:avLst>
                <a:gd name="adj" fmla="val 22426"/>
                <a:gd name="hf" fmla="val 105146"/>
                <a:gd name="vf" fmla="val 110557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Rettangolo 1"/>
          <p:cNvSpPr/>
          <p:nvPr/>
        </p:nvSpPr>
        <p:spPr>
          <a:xfrm>
            <a:off x="9221921" y="1336746"/>
            <a:ext cx="29700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SERVIZIO CENTRALE OPERATIVO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it-IT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QUESTURA DI L’AQUILA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Squadra Mobile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endParaRPr lang="it-IT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SEZIONE DI POLIZIA GIUDIZIARIA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aliquota Polizia di Stato 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presso Procura della Repubblica 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Tribunale Ordinario di L’Aquila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21433" y="6031799"/>
            <a:ext cx="3871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Territorio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Nazionale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26 aprile 2021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775" y="330977"/>
            <a:ext cx="706819" cy="88159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166" y="2596024"/>
            <a:ext cx="4028583" cy="29771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333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" y="4656502"/>
            <a:ext cx="3114437" cy="175673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28" y="3282148"/>
            <a:ext cx="3765958" cy="215365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49" y="2412858"/>
            <a:ext cx="1740342" cy="182128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69" y="4044740"/>
            <a:ext cx="1877058" cy="2255032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3620754" y="5764106"/>
            <a:ext cx="5682967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Associazione per delinquere di tipo mafioso </a:t>
            </a:r>
          </a:p>
          <a:p>
            <a:pPr algn="ct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denominata «Black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9221921" y="1336746"/>
            <a:ext cx="29700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SERVIZIO CENTRALE OPERATIVO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it-IT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QUESTURA DI L’AQUILA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Squadra Mobile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endParaRPr lang="it-IT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SEZIONE DI POLIZIA GIUDIZIARIA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aliquota Polizia di Stato 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presso Procura della Repubblica 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Tribunale Ordinario di L’Aquila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775" y="330977"/>
            <a:ext cx="706819" cy="881596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-40282" y="1305480"/>
            <a:ext cx="419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Procura della Repubblica de L’Aquila</a:t>
            </a:r>
          </a:p>
          <a:p>
            <a:pPr algn="ctr"/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Direzione Distrettuale Antimafia e Antiterrorismo</a:t>
            </a:r>
          </a:p>
        </p:txBody>
      </p:sp>
      <p:grpSp>
        <p:nvGrpSpPr>
          <p:cNvPr id="24" name="Gruppo 23"/>
          <p:cNvGrpSpPr/>
          <p:nvPr/>
        </p:nvGrpSpPr>
        <p:grpSpPr>
          <a:xfrm>
            <a:off x="1718508" y="492284"/>
            <a:ext cx="663256" cy="696693"/>
            <a:chOff x="4071934" y="0"/>
            <a:chExt cx="714380" cy="801993"/>
          </a:xfrm>
        </p:grpSpPr>
        <p:pic>
          <p:nvPicPr>
            <p:cNvPr id="25" name="Picture 6" descr="D:\repubblica.pn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1934" y="0"/>
              <a:ext cx="714380" cy="801993"/>
            </a:xfrm>
            <a:prstGeom prst="rect">
              <a:avLst/>
            </a:prstGeom>
            <a:noFill/>
          </p:spPr>
        </p:pic>
        <p:sp>
          <p:nvSpPr>
            <p:cNvPr id="26" name="Stella a 5 punte 25"/>
            <p:cNvSpPr/>
            <p:nvPr/>
          </p:nvSpPr>
          <p:spPr>
            <a:xfrm>
              <a:off x="4237196" y="176041"/>
              <a:ext cx="360040" cy="324000"/>
            </a:xfrm>
            <a:prstGeom prst="star5">
              <a:avLst>
                <a:gd name="adj" fmla="val 22426"/>
                <a:gd name="hf" fmla="val 105146"/>
                <a:gd name="vf" fmla="val 110557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92030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67379" y="3592127"/>
            <a:ext cx="29356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Reati contestati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50325" y="2004423"/>
            <a:ext cx="35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truffe informatiche su </a:t>
            </a:r>
          </a:p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siti e-commerce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288866" y="4119997"/>
            <a:ext cx="243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“truffe romantiche”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306449" y="4548496"/>
            <a:ext cx="4400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Detenzione di carte di credito clonate </a:t>
            </a:r>
          </a:p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acquistate nel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darknet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bitcoin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994323" y="2799669"/>
            <a:ext cx="302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detenzione di passaporti falsi 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038285" y="3368071"/>
            <a:ext cx="293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traffico di stupefacenti e </a:t>
            </a:r>
          </a:p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tramadol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674338" y="5500634"/>
            <a:ext cx="3664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Favoreggiamento dell’immigrazione clandestina  e</a:t>
            </a:r>
          </a:p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sfruttamento della prostituzione  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9221921" y="1336746"/>
            <a:ext cx="29700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SERVIZIO CENTRALE OPERATIVO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it-IT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QUESTURA DI L’AQUILA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Squadra Mobile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endParaRPr lang="it-IT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SEZIONE DI POLIZIA GIUDIZIARIA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aliquota Polizia di Stato 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presso Procura della Repubblica 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Tribunale Ordinario di L’Aquila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775" y="330977"/>
            <a:ext cx="706819" cy="881596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-62361" y="1336746"/>
            <a:ext cx="419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Procura della Repubblica de L’Aquila</a:t>
            </a:r>
          </a:p>
          <a:p>
            <a:pPr algn="ctr"/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Direzione Distrettuale Antimafia e Antiterrorismo</a:t>
            </a:r>
          </a:p>
        </p:txBody>
      </p:sp>
      <p:grpSp>
        <p:nvGrpSpPr>
          <p:cNvPr id="24" name="Gruppo 23"/>
          <p:cNvGrpSpPr/>
          <p:nvPr/>
        </p:nvGrpSpPr>
        <p:grpSpPr>
          <a:xfrm>
            <a:off x="1718508" y="492284"/>
            <a:ext cx="663256" cy="696693"/>
            <a:chOff x="4071934" y="0"/>
            <a:chExt cx="714380" cy="801993"/>
          </a:xfrm>
        </p:grpSpPr>
        <p:pic>
          <p:nvPicPr>
            <p:cNvPr id="25" name="Picture 6" descr="D:\repubblica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1934" y="0"/>
              <a:ext cx="714380" cy="801993"/>
            </a:xfrm>
            <a:prstGeom prst="rect">
              <a:avLst/>
            </a:prstGeom>
            <a:noFill/>
          </p:spPr>
        </p:pic>
        <p:sp>
          <p:nvSpPr>
            <p:cNvPr id="26" name="Stella a 5 punte 25"/>
            <p:cNvSpPr/>
            <p:nvPr/>
          </p:nvSpPr>
          <p:spPr>
            <a:xfrm>
              <a:off x="4237196" y="176041"/>
              <a:ext cx="360040" cy="324000"/>
            </a:xfrm>
            <a:prstGeom prst="star5">
              <a:avLst>
                <a:gd name="adj" fmla="val 22426"/>
                <a:gd name="hf" fmla="val 105146"/>
                <a:gd name="vf" fmla="val 110557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97155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503" y="1680702"/>
            <a:ext cx="4256441" cy="50323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9" name="Connettore 2 8"/>
          <p:cNvCxnSpPr/>
          <p:nvPr/>
        </p:nvCxnSpPr>
        <p:spPr>
          <a:xfrm flipH="1" flipV="1">
            <a:off x="6850303" y="4048320"/>
            <a:ext cx="2371618" cy="2970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9221921" y="4060200"/>
            <a:ext cx="2485494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National Head della ZONE ITALIA </a:t>
            </a:r>
          </a:p>
          <a:p>
            <a:pPr algn="ctr"/>
            <a:r>
              <a:rPr lang="it-IT" sz="1600" dirty="0"/>
              <a:t>L’Aquila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378185" y="2869329"/>
            <a:ext cx="2230581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Caserta e Napoli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378184" y="3331926"/>
            <a:ext cx="2230581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Reggio Emilia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378184" y="3756953"/>
            <a:ext cx="2230581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Roma e Rieti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9221921" y="5751412"/>
            <a:ext cx="2230581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Catania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387164" y="4196866"/>
            <a:ext cx="2230581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Potenza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387164" y="4659463"/>
            <a:ext cx="2230581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Genova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9221921" y="5324627"/>
            <a:ext cx="2230581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Bari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372875" y="5122060"/>
            <a:ext cx="2230581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Terni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3579336" y="145265"/>
            <a:ext cx="4424609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Operatività sul territorio nazionale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9221921" y="1336746"/>
            <a:ext cx="29700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SERVIZIO CENTRALE OPERATIVO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it-IT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QUESTURA DI L’AQUILA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Squadra Mobile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endParaRPr lang="it-IT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SEZIONE DI POLIZIA GIUDIZIARIA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aliquota Polizia di Stato 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presso Procura della Repubblica 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Tribunale Ordinario di L’Aquila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775" y="330977"/>
            <a:ext cx="706819" cy="881596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-40282" y="1305480"/>
            <a:ext cx="419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Procura della Repubblica de L’Aquila</a:t>
            </a:r>
          </a:p>
          <a:p>
            <a:pPr algn="ctr"/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Direzione Distrettuale Antimafia e Antiterrorismo</a:t>
            </a:r>
          </a:p>
        </p:txBody>
      </p:sp>
      <p:grpSp>
        <p:nvGrpSpPr>
          <p:cNvPr id="24" name="Gruppo 23"/>
          <p:cNvGrpSpPr/>
          <p:nvPr/>
        </p:nvGrpSpPr>
        <p:grpSpPr>
          <a:xfrm>
            <a:off x="1718508" y="492284"/>
            <a:ext cx="663256" cy="696693"/>
            <a:chOff x="4071934" y="0"/>
            <a:chExt cx="714380" cy="801993"/>
          </a:xfrm>
        </p:grpSpPr>
        <p:pic>
          <p:nvPicPr>
            <p:cNvPr id="25" name="Picture 6" descr="D:\repubblica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1934" y="0"/>
              <a:ext cx="714380" cy="801993"/>
            </a:xfrm>
            <a:prstGeom prst="rect">
              <a:avLst/>
            </a:prstGeom>
            <a:noFill/>
          </p:spPr>
        </p:pic>
        <p:sp>
          <p:nvSpPr>
            <p:cNvPr id="26" name="Stella a 5 punte 25"/>
            <p:cNvSpPr/>
            <p:nvPr/>
          </p:nvSpPr>
          <p:spPr>
            <a:xfrm>
              <a:off x="4237196" y="176041"/>
              <a:ext cx="360040" cy="324000"/>
            </a:xfrm>
            <a:prstGeom prst="star5">
              <a:avLst>
                <a:gd name="adj" fmla="val 22426"/>
                <a:gd name="hf" fmla="val 105146"/>
                <a:gd name="vf" fmla="val 110557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6491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4876799" y="4672705"/>
            <a:ext cx="4151685" cy="212493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Indagini tradizionali con oltre 50 attività di riscontro tra sequestri, acquisizioni di atti e denunce, servizi di osservazione e pedinamento anche con riprese video-fotografiche, identificazioni</a:t>
            </a:r>
          </a:p>
        </p:txBody>
      </p:sp>
      <p:sp>
        <p:nvSpPr>
          <p:cNvPr id="3" name="Ovale 2"/>
          <p:cNvSpPr/>
          <p:nvPr/>
        </p:nvSpPr>
        <p:spPr>
          <a:xfrm>
            <a:off x="4148719" y="3545459"/>
            <a:ext cx="2196935" cy="133643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Rogatorie internazionali</a:t>
            </a:r>
          </a:p>
        </p:txBody>
      </p:sp>
      <p:sp>
        <p:nvSpPr>
          <p:cNvPr id="4" name="Ovale 3"/>
          <p:cNvSpPr/>
          <p:nvPr/>
        </p:nvSpPr>
        <p:spPr>
          <a:xfrm>
            <a:off x="8774301" y="3666406"/>
            <a:ext cx="3352947" cy="219612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Indagini patrimoniali in collaborazione con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l’Unità di Informazione Finanziaria della Banca d’Italia e 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l’Ufficio Antiriciclaggio di Poste Italiane spa</a:t>
            </a:r>
          </a:p>
        </p:txBody>
      </p:sp>
      <p:sp>
        <p:nvSpPr>
          <p:cNvPr id="5" name="Ovale 4"/>
          <p:cNvSpPr/>
          <p:nvPr/>
        </p:nvSpPr>
        <p:spPr>
          <a:xfrm>
            <a:off x="698385" y="2146786"/>
            <a:ext cx="2585656" cy="15811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Intercettazioni telefoniche, telematiche, ambientali, di posta elettronica</a:t>
            </a:r>
          </a:p>
        </p:txBody>
      </p:sp>
      <p:sp>
        <p:nvSpPr>
          <p:cNvPr id="6" name="Ovale 5"/>
          <p:cNvSpPr/>
          <p:nvPr/>
        </p:nvSpPr>
        <p:spPr>
          <a:xfrm>
            <a:off x="3976747" y="51714"/>
            <a:ext cx="3349248" cy="2149336"/>
          </a:xfrm>
          <a:prstGeom prst="ellips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Indagini iniziate nel 2018 e terminate nel 2020</a:t>
            </a:r>
          </a:p>
        </p:txBody>
      </p:sp>
      <p:sp>
        <p:nvSpPr>
          <p:cNvPr id="7" name="Ovale 6"/>
          <p:cNvSpPr/>
          <p:nvPr/>
        </p:nvSpPr>
        <p:spPr>
          <a:xfrm>
            <a:off x="225246" y="4092275"/>
            <a:ext cx="2716823" cy="133643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Collaboratori di giustizia</a:t>
            </a:r>
          </a:p>
        </p:txBody>
      </p:sp>
      <p:sp>
        <p:nvSpPr>
          <p:cNvPr id="8" name="Ovale 7"/>
          <p:cNvSpPr/>
          <p:nvPr/>
        </p:nvSpPr>
        <p:spPr>
          <a:xfrm>
            <a:off x="1788426" y="5340380"/>
            <a:ext cx="2698278" cy="133643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Perizia tecnica sulla compravendita di </a:t>
            </a:r>
            <a:r>
              <a:rPr lang="it-IT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BitCoin</a:t>
            </a:r>
            <a:endParaRPr lang="it-I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>
            <a:off x="2989385" y="1601663"/>
            <a:ext cx="1497318" cy="109024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5029199" y="1886681"/>
            <a:ext cx="477719" cy="2048864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>
            <a:off x="2316926" y="1906463"/>
            <a:ext cx="2474577" cy="3006972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6085439" y="1702776"/>
            <a:ext cx="2772559" cy="2494648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5831718" y="1886746"/>
            <a:ext cx="979811" cy="2696310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>
            <a:off x="3829613" y="1953674"/>
            <a:ext cx="1235612" cy="3475032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9221921" y="1336746"/>
            <a:ext cx="29700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SERVIZIO CENTRALE OPERATIVO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it-IT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QUESTURA DI L’AQUILA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Squadra Mobile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endParaRPr lang="it-IT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SEZIONE DI POLIZIA GIUDIZIARIA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aliquota Polizia di Stato 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presso Procura della Repubblica 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Tribunale Ordinario di L’Aquila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550" y="307381"/>
            <a:ext cx="706819" cy="881596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-40282" y="1305480"/>
            <a:ext cx="419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Procura della Repubblica de L’Aquila</a:t>
            </a:r>
          </a:p>
          <a:p>
            <a:pPr algn="ctr"/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Direzione Distrettuale Antimafia e Antiterrorismo</a:t>
            </a:r>
          </a:p>
        </p:txBody>
      </p:sp>
      <p:grpSp>
        <p:nvGrpSpPr>
          <p:cNvPr id="28" name="Gruppo 27"/>
          <p:cNvGrpSpPr/>
          <p:nvPr/>
        </p:nvGrpSpPr>
        <p:grpSpPr>
          <a:xfrm>
            <a:off x="1718508" y="492284"/>
            <a:ext cx="663256" cy="696693"/>
            <a:chOff x="4071934" y="0"/>
            <a:chExt cx="714380" cy="801993"/>
          </a:xfrm>
        </p:grpSpPr>
        <p:pic>
          <p:nvPicPr>
            <p:cNvPr id="29" name="Picture 6" descr="D:\repubblica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1934" y="0"/>
              <a:ext cx="714380" cy="801993"/>
            </a:xfrm>
            <a:prstGeom prst="rect">
              <a:avLst/>
            </a:prstGeom>
            <a:noFill/>
          </p:spPr>
        </p:pic>
        <p:sp>
          <p:nvSpPr>
            <p:cNvPr id="30" name="Stella a 5 punte 29"/>
            <p:cNvSpPr/>
            <p:nvPr/>
          </p:nvSpPr>
          <p:spPr>
            <a:xfrm>
              <a:off x="4237196" y="176041"/>
              <a:ext cx="360040" cy="324000"/>
            </a:xfrm>
            <a:prstGeom prst="star5">
              <a:avLst>
                <a:gd name="adj" fmla="val 22426"/>
                <a:gd name="hf" fmla="val 105146"/>
                <a:gd name="vf" fmla="val 110557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87576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739021" y="966058"/>
            <a:ext cx="346280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Simboli e associazionismo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5F61699E-6FCC-4437-BDDA-613FB24F05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0" y="2655651"/>
            <a:ext cx="2439299" cy="3049123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DC05BDC1-88E8-4F69-AF36-E3CC3BCC2AAC}"/>
              </a:ext>
            </a:extLst>
          </p:cNvPr>
          <p:cNvSpPr/>
          <p:nvPr/>
        </p:nvSpPr>
        <p:spPr>
          <a:xfrm>
            <a:off x="1658263" y="3937727"/>
            <a:ext cx="416242" cy="657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56D86B8A-2CC5-48B0-8C4E-01BA90256FA0}"/>
              </a:ext>
            </a:extLst>
          </p:cNvPr>
          <p:cNvSpPr/>
          <p:nvPr/>
        </p:nvSpPr>
        <p:spPr>
          <a:xfrm>
            <a:off x="835991" y="3695428"/>
            <a:ext cx="416242" cy="657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EBC4C79D-DE1A-4132-9AE9-E26138270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782" y="3042149"/>
            <a:ext cx="5768652" cy="3716426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xmlns="" id="{E2D43941-1A7B-47E3-8360-8F02A85EAF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5137">
            <a:off x="7733674" y="734439"/>
            <a:ext cx="4125989" cy="2320869"/>
          </a:xfrm>
          <a:prstGeom prst="rect">
            <a:avLst/>
          </a:prstGeom>
        </p:spPr>
      </p:pic>
      <p:sp>
        <p:nvSpPr>
          <p:cNvPr id="34" name="Rettangolo 33">
            <a:extLst>
              <a:ext uri="{FF2B5EF4-FFF2-40B4-BE49-F238E27FC236}">
                <a16:creationId xmlns:a16="http://schemas.microsoft.com/office/drawing/2014/main" xmlns="" id="{C80A6CD4-5BD2-481C-9560-82172317CC66}"/>
              </a:ext>
            </a:extLst>
          </p:cNvPr>
          <p:cNvSpPr/>
          <p:nvPr/>
        </p:nvSpPr>
        <p:spPr>
          <a:xfrm>
            <a:off x="10956219" y="1962306"/>
            <a:ext cx="407275" cy="765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xmlns="" id="{DA1695E6-CA7B-4289-A910-449E2266AEE3}"/>
              </a:ext>
            </a:extLst>
          </p:cNvPr>
          <p:cNvSpPr/>
          <p:nvPr/>
        </p:nvSpPr>
        <p:spPr>
          <a:xfrm>
            <a:off x="10622555" y="1653531"/>
            <a:ext cx="407275" cy="765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xmlns="" id="{95F87C5C-B861-42F1-8F16-F0982582998D}"/>
              </a:ext>
            </a:extLst>
          </p:cNvPr>
          <p:cNvSpPr/>
          <p:nvPr/>
        </p:nvSpPr>
        <p:spPr>
          <a:xfrm>
            <a:off x="9020760" y="1216879"/>
            <a:ext cx="416242" cy="657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xmlns="" id="{58B1EF03-99EE-4DC6-AB97-85AC492A3A14}"/>
              </a:ext>
            </a:extLst>
          </p:cNvPr>
          <p:cNvSpPr/>
          <p:nvPr/>
        </p:nvSpPr>
        <p:spPr>
          <a:xfrm>
            <a:off x="7907578" y="995145"/>
            <a:ext cx="416242" cy="657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xmlns="" id="{65B69CDF-4E00-4BAF-B09B-33D5D2CA810E}"/>
              </a:ext>
            </a:extLst>
          </p:cNvPr>
          <p:cNvSpPr/>
          <p:nvPr/>
        </p:nvSpPr>
        <p:spPr>
          <a:xfrm>
            <a:off x="8604518" y="1196891"/>
            <a:ext cx="416242" cy="657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3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4714793" y="1545060"/>
            <a:ext cx="25731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SEKI </a:t>
            </a:r>
            <a:r>
              <a:rPr lang="it-IT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it-IT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TITUS</a:t>
            </a:r>
            <a:r>
              <a:rPr lang="it-IT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head of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talian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zone</a:t>
            </a:r>
          </a:p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Operativo su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L’Aquila</a:t>
            </a:r>
            <a:endParaRPr lang="it-I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271935" y="5018496"/>
            <a:ext cx="2631716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REGGIO EMILIA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it-IT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SMALL BOY </a:t>
            </a:r>
            <a:r>
              <a:rPr lang="it-IT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it-IT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EZE BUNAFOR</a:t>
            </a:r>
            <a:r>
              <a:rPr lang="it-IT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it-IT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Chairman of </a:t>
            </a:r>
            <a:r>
              <a:rPr lang="it-IT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Italian</a:t>
            </a:r>
            <a:r>
              <a:rPr lang="it-IT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zone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Operativo su Reggio Emilia</a:t>
            </a:r>
            <a:endParaRPr lang="it-IT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903651" y="4692143"/>
            <a:ext cx="27783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CASERTA</a:t>
            </a:r>
          </a:p>
          <a:p>
            <a:pPr algn="ctr"/>
            <a:r>
              <a:rPr lang="it-IT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it-IT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OBALIGIE</a:t>
            </a:r>
            <a:r>
              <a:rPr lang="it-IT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Chairman del Forum di Caserta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62038" y="3130204"/>
            <a:ext cx="27206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NAPOLI</a:t>
            </a:r>
          </a:p>
          <a:p>
            <a:pPr algn="ctr"/>
            <a:r>
              <a:rPr lang="it-IT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it-IT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BROSS IRENE</a:t>
            </a:r>
            <a:r>
              <a:rPr lang="it-IT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it-IT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Chairman del Forum di 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apoli</a:t>
            </a:r>
            <a:endParaRPr lang="it-IT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Connettore 2 23"/>
          <p:cNvCxnSpPr/>
          <p:nvPr/>
        </p:nvCxnSpPr>
        <p:spPr>
          <a:xfrm>
            <a:off x="6797960" y="2376057"/>
            <a:ext cx="1494854" cy="2285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H="1">
            <a:off x="5638259" y="2563815"/>
            <a:ext cx="86086" cy="2276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flipH="1">
            <a:off x="2224218" y="2139590"/>
            <a:ext cx="2047717" cy="848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tangolo 33"/>
          <p:cNvSpPr/>
          <p:nvPr/>
        </p:nvSpPr>
        <p:spPr>
          <a:xfrm>
            <a:off x="1437363" y="4424391"/>
            <a:ext cx="2515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BARI</a:t>
            </a:r>
          </a:p>
          <a:p>
            <a:pPr algn="ctr"/>
            <a:r>
              <a:rPr lang="it-IT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it-IT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ESOSA</a:t>
            </a:r>
            <a:r>
              <a:rPr lang="it-IT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it-IT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Chairman del Forum di 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Bari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Connettore 2 35"/>
          <p:cNvCxnSpPr/>
          <p:nvPr/>
        </p:nvCxnSpPr>
        <p:spPr>
          <a:xfrm flipH="1">
            <a:off x="3484704" y="2376057"/>
            <a:ext cx="1109160" cy="1927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>
            <a:endCxn id="41" idx="1"/>
          </p:cNvCxnSpPr>
          <p:nvPr/>
        </p:nvCxnSpPr>
        <p:spPr>
          <a:xfrm>
            <a:off x="7657409" y="2272145"/>
            <a:ext cx="1631109" cy="698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40"/>
          <p:cNvSpPr/>
          <p:nvPr/>
        </p:nvSpPr>
        <p:spPr>
          <a:xfrm>
            <a:off x="9288518" y="2554663"/>
            <a:ext cx="26516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</a:t>
            </a:r>
          </a:p>
          <a:p>
            <a:pPr algn="ctr"/>
            <a:r>
              <a:rPr lang="it-IT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it-IT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OSAMUYI</a:t>
            </a:r>
            <a:r>
              <a:rPr lang="it-IT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Chairman del Forum di Roma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uppo 42"/>
          <p:cNvGrpSpPr/>
          <p:nvPr/>
        </p:nvGrpSpPr>
        <p:grpSpPr>
          <a:xfrm>
            <a:off x="444061" y="309822"/>
            <a:ext cx="714380" cy="801993"/>
            <a:chOff x="4071934" y="0"/>
            <a:chExt cx="714380" cy="801993"/>
          </a:xfrm>
        </p:grpSpPr>
        <p:pic>
          <p:nvPicPr>
            <p:cNvPr id="44" name="Picture 6" descr="D:\repubblica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1934" y="0"/>
              <a:ext cx="714380" cy="801993"/>
            </a:xfrm>
            <a:prstGeom prst="rect">
              <a:avLst/>
            </a:prstGeom>
            <a:noFill/>
          </p:spPr>
        </p:pic>
        <p:sp>
          <p:nvSpPr>
            <p:cNvPr id="45" name="Stella a 5 punte 44"/>
            <p:cNvSpPr/>
            <p:nvPr/>
          </p:nvSpPr>
          <p:spPr>
            <a:xfrm>
              <a:off x="4237196" y="176041"/>
              <a:ext cx="360040" cy="324000"/>
            </a:xfrm>
            <a:prstGeom prst="star5">
              <a:avLst>
                <a:gd name="adj" fmla="val 22426"/>
                <a:gd name="hf" fmla="val 105146"/>
                <a:gd name="vf" fmla="val 110557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7" name="Rettangolo 46"/>
          <p:cNvSpPr/>
          <p:nvPr/>
        </p:nvSpPr>
        <p:spPr>
          <a:xfrm>
            <a:off x="9646783" y="5424088"/>
            <a:ext cx="26188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QUESTURA DI L’AQUILA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Squadra Mobile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endParaRPr lang="it-IT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SEZIONE DI POLIZIA GIUDIZIARIA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presso </a:t>
            </a: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Procura della Repubblica 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Tribunale Ordinario di </a:t>
            </a:r>
            <a:r>
              <a:rPr lang="it-IT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L’Aquila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3235307" y="309822"/>
            <a:ext cx="566918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Alcuni degli elementi di spicco dell’organizzazione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cultista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613" y="3884691"/>
            <a:ext cx="1117211" cy="139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0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808529"/>
              </p:ext>
            </p:extLst>
          </p:nvPr>
        </p:nvGraphicFramePr>
        <p:xfrm>
          <a:off x="-20515" y="4735901"/>
          <a:ext cx="12192000" cy="475145"/>
        </p:xfrm>
        <a:graphic>
          <a:graphicData uri="http://schemas.openxmlformats.org/drawingml/2006/table">
            <a:tbl>
              <a:tblPr firstRow="1" firstCol="1" bandRow="1"/>
              <a:tblGrid>
                <a:gridCol w="4035553">
                  <a:extLst>
                    <a:ext uri="{9D8B030D-6E8A-4147-A177-3AD203B41FA5}">
                      <a16:colId xmlns:a16="http://schemas.microsoft.com/office/drawing/2014/main" xmlns="" val="1413074334"/>
                    </a:ext>
                  </a:extLst>
                </a:gridCol>
                <a:gridCol w="3666509">
                  <a:extLst>
                    <a:ext uri="{9D8B030D-6E8A-4147-A177-3AD203B41FA5}">
                      <a16:colId xmlns:a16="http://schemas.microsoft.com/office/drawing/2014/main" xmlns="" val="1620387744"/>
                    </a:ext>
                  </a:extLst>
                </a:gridCol>
                <a:gridCol w="4489938">
                  <a:extLst>
                    <a:ext uri="{9D8B030D-6E8A-4147-A177-3AD203B41FA5}">
                      <a16:colId xmlns:a16="http://schemas.microsoft.com/office/drawing/2014/main" xmlns="" val="2877449993"/>
                    </a:ext>
                  </a:extLst>
                </a:gridCol>
              </a:tblGrid>
              <a:tr h="475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41" marR="673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6120130" algn="r"/>
                        </a:tabLst>
                      </a:pPr>
                      <a:r>
                        <a:rPr lang="it-IT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41" marR="673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6120130" algn="r"/>
                        </a:tabLst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41" marR="673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1985254"/>
                  </a:ext>
                </a:extLst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90934" y="1371574"/>
            <a:ext cx="5122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Procura della Repubblica de L’Aquila</a:t>
            </a:r>
          </a:p>
          <a:p>
            <a:pPr algn="ctr"/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Direzione Distrettuale Antimafia e Antiterrorismo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2422364" y="444031"/>
            <a:ext cx="659391" cy="736886"/>
            <a:chOff x="4071934" y="0"/>
            <a:chExt cx="714380" cy="801993"/>
          </a:xfrm>
        </p:grpSpPr>
        <p:pic>
          <p:nvPicPr>
            <p:cNvPr id="11" name="Picture 6" descr="D:\repubblica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1934" y="0"/>
              <a:ext cx="714380" cy="801993"/>
            </a:xfrm>
            <a:prstGeom prst="rect">
              <a:avLst/>
            </a:prstGeom>
            <a:noFill/>
          </p:spPr>
        </p:pic>
        <p:sp>
          <p:nvSpPr>
            <p:cNvPr id="12" name="Stella a 5 punte 11"/>
            <p:cNvSpPr/>
            <p:nvPr/>
          </p:nvSpPr>
          <p:spPr>
            <a:xfrm>
              <a:off x="4237196" y="176041"/>
              <a:ext cx="360040" cy="324000"/>
            </a:xfrm>
            <a:prstGeom prst="star5">
              <a:avLst>
                <a:gd name="adj" fmla="val 22426"/>
                <a:gd name="hf" fmla="val 105146"/>
                <a:gd name="vf" fmla="val 110557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4575715" y="2766390"/>
            <a:ext cx="2999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Grazie per l’attenzione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9221921" y="1336746"/>
            <a:ext cx="29700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SERVIZIO CENTRALE OPERATIVO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it-IT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QUESTURA DI L’AQUILA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Squadra Mobile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endParaRPr lang="it-IT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SEZIONE DI POLIZIA GIUDIZIARIA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aliquota Polizia di Stato 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presso Procura della Repubblica 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Tribunale Ordinario di L’Aquila</a:t>
            </a:r>
            <a:endParaRPr lang="it-I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775" y="330977"/>
            <a:ext cx="706819" cy="88159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928" y="3671098"/>
            <a:ext cx="3857857" cy="28509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323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</TotalTime>
  <Words>464</Words>
  <Application>Microsoft Office PowerPoint</Application>
  <PresentationFormat>Personalizzato</PresentationFormat>
  <Paragraphs>135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Ministero della Giustizia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Benedetta Mariani</dc:creator>
  <cp:lastModifiedBy>Operatore</cp:lastModifiedBy>
  <cp:revision>128</cp:revision>
  <dcterms:created xsi:type="dcterms:W3CDTF">2021-03-26T14:10:21Z</dcterms:created>
  <dcterms:modified xsi:type="dcterms:W3CDTF">2021-04-24T15:45:26Z</dcterms:modified>
</cp:coreProperties>
</file>