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9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4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11D8-666A-4D52-95DD-9BC349FFFF2F}" type="datetimeFigureOut">
              <a:rPr lang="it-IT" smtClean="0"/>
              <a:t>15/03/2021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9471-2AA8-4B4D-A38D-54381B0EA4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3208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11D8-666A-4D52-95DD-9BC349FFFF2F}" type="datetimeFigureOut">
              <a:rPr lang="it-IT" smtClean="0"/>
              <a:t>15/03/2021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9471-2AA8-4B4D-A38D-54381B0EA4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3968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11D8-666A-4D52-95DD-9BC349FFFF2F}" type="datetimeFigureOut">
              <a:rPr lang="it-IT" smtClean="0"/>
              <a:t>15/03/2021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9471-2AA8-4B4D-A38D-54381B0EA4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4053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11D8-666A-4D52-95DD-9BC349FFFF2F}" type="datetimeFigureOut">
              <a:rPr lang="it-IT" smtClean="0"/>
              <a:t>15/03/2021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9471-2AA8-4B4D-A38D-54381B0EA4BD}" type="slidenum">
              <a:rPr lang="it-IT" smtClean="0"/>
              <a:t>‹N›</a:t>
            </a:fld>
            <a:endParaRPr lang="it-IT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7984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11D8-666A-4D52-95DD-9BC349FFFF2F}" type="datetimeFigureOut">
              <a:rPr lang="it-IT" smtClean="0"/>
              <a:t>15/03/2021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9471-2AA8-4B4D-A38D-54381B0EA4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9046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11D8-666A-4D52-95DD-9BC349FFFF2F}" type="datetimeFigureOut">
              <a:rPr lang="it-IT" smtClean="0"/>
              <a:t>15/03/2021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9471-2AA8-4B4D-A38D-54381B0EA4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8691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11D8-666A-4D52-95DD-9BC349FFFF2F}" type="datetimeFigureOut">
              <a:rPr lang="it-IT" smtClean="0"/>
              <a:t>15/03/2021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9471-2AA8-4B4D-A38D-54381B0EA4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2457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11D8-666A-4D52-95DD-9BC349FFFF2F}" type="datetimeFigureOut">
              <a:rPr lang="it-IT" smtClean="0"/>
              <a:t>15/03/2021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9471-2AA8-4B4D-A38D-54381B0EA4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113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11D8-666A-4D52-95DD-9BC349FFFF2F}" type="datetimeFigureOut">
              <a:rPr lang="it-IT" smtClean="0"/>
              <a:t>15/03/2021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9471-2AA8-4B4D-A38D-54381B0EA4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5404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11D8-666A-4D52-95DD-9BC349FFFF2F}" type="datetimeFigureOut">
              <a:rPr lang="it-IT" smtClean="0"/>
              <a:t>15/03/2021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9471-2AA8-4B4D-A38D-54381B0EA4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4396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11D8-666A-4D52-95DD-9BC349FFFF2F}" type="datetimeFigureOut">
              <a:rPr lang="it-IT" smtClean="0"/>
              <a:t>15/03/2021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9471-2AA8-4B4D-A38D-54381B0EA4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8315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11D8-666A-4D52-95DD-9BC349FFFF2F}" type="datetimeFigureOut">
              <a:rPr lang="it-IT" smtClean="0"/>
              <a:t>15/03/2021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9471-2AA8-4B4D-A38D-54381B0EA4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9192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11D8-666A-4D52-95DD-9BC349FFFF2F}" type="datetimeFigureOut">
              <a:rPr lang="it-IT" smtClean="0"/>
              <a:t>15/03/2021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9471-2AA8-4B4D-A38D-54381B0EA4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7381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11D8-666A-4D52-95DD-9BC349FFFF2F}" type="datetimeFigureOut">
              <a:rPr lang="it-IT" smtClean="0"/>
              <a:t>15/03/2021</a:t>
            </a:fld>
            <a:endParaRPr lang="it-IT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9471-2AA8-4B4D-A38D-54381B0EA4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5683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11D8-666A-4D52-95DD-9BC349FFFF2F}" type="datetimeFigureOut">
              <a:rPr lang="it-IT" smtClean="0"/>
              <a:t>15/03/2021</a:t>
            </a:fld>
            <a:endParaRPr lang="it-I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9471-2AA8-4B4D-A38D-54381B0EA4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197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11D8-666A-4D52-95DD-9BC349FFFF2F}" type="datetimeFigureOut">
              <a:rPr lang="it-IT" smtClean="0"/>
              <a:t>15/03/2021</a:t>
            </a:fld>
            <a:endParaRPr lang="it-IT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9471-2AA8-4B4D-A38D-54381B0EA4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5329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11D8-666A-4D52-95DD-9BC349FFFF2F}" type="datetimeFigureOut">
              <a:rPr lang="it-IT" smtClean="0"/>
              <a:t>15/03/2021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9471-2AA8-4B4D-A38D-54381B0EA4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7150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C2E11D8-666A-4D52-95DD-9BC349FFFF2F}" type="datetimeFigureOut">
              <a:rPr lang="it-IT" smtClean="0"/>
              <a:t>15/03/2021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D9471-2AA8-4B4D-A38D-54381B0EA4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42141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EFB63997-BE05-43DF-BD8C-027B1CD423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FFAC9077-2E43-4559-8F6F-126E6BB522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6600"/>
                </a:solidFill>
              </a:rPr>
              <a:t>Abruzzo</a:t>
            </a:r>
            <a:br>
              <a:rPr lang="it-IT" b="1" dirty="0">
                <a:solidFill>
                  <a:srgbClr val="FF0000"/>
                </a:solidFill>
              </a:rPr>
            </a:br>
            <a:r>
              <a:rPr lang="it-IT" b="1" dirty="0">
                <a:solidFill>
                  <a:srgbClr val="FF6600"/>
                </a:solidFill>
              </a:rPr>
              <a:t>90,9%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B1FD8800-DDFD-47C5-82C6-8408C4E939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479"/>
            <a:ext cx="1893054" cy="837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761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6B0AF147-FD19-4D6A-940D-4508BFA7BF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3BFD85A8-40EB-4360-9214-F16247645B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686" y="1447800"/>
            <a:ext cx="11598965" cy="4515678"/>
          </a:xfrm>
        </p:spPr>
        <p:txBody>
          <a:bodyPr/>
          <a:lstStyle/>
          <a:p>
            <a:r>
              <a:rPr lang="it-IT" b="1" dirty="0">
                <a:solidFill>
                  <a:schemeClr val="bg2">
                    <a:lumMod val="75000"/>
                  </a:schemeClr>
                </a:solidFill>
              </a:rPr>
              <a:t>38.857</a:t>
            </a:r>
            <a:r>
              <a:rPr lang="it-IT" b="1" dirty="0">
                <a:solidFill>
                  <a:srgbClr val="FF6600"/>
                </a:solidFill>
              </a:rPr>
              <a:t> dosi somministrate</a:t>
            </a:r>
            <a:br>
              <a:rPr lang="it-IT" b="1" dirty="0">
                <a:solidFill>
                  <a:srgbClr val="FF6600"/>
                </a:solidFill>
              </a:rPr>
            </a:br>
            <a:r>
              <a:rPr lang="it-IT" sz="3600" dirty="0">
                <a:solidFill>
                  <a:schemeClr val="bg2">
                    <a:lumMod val="75000"/>
                  </a:schemeClr>
                </a:solidFill>
              </a:rPr>
              <a:t>23.642</a:t>
            </a:r>
            <a:r>
              <a:rPr lang="it-IT" sz="3600" dirty="0">
                <a:solidFill>
                  <a:srgbClr val="FF6600"/>
                </a:solidFill>
              </a:rPr>
              <a:t> maschi</a:t>
            </a:r>
            <a:br>
              <a:rPr lang="it-IT" sz="3600" dirty="0">
                <a:solidFill>
                  <a:srgbClr val="FF6600"/>
                </a:solidFill>
              </a:rPr>
            </a:br>
            <a:br>
              <a:rPr lang="it-IT" sz="3600" dirty="0">
                <a:solidFill>
                  <a:srgbClr val="FF6600"/>
                </a:solidFill>
              </a:rPr>
            </a:br>
            <a:r>
              <a:rPr lang="it-IT" sz="3600" dirty="0">
                <a:solidFill>
                  <a:schemeClr val="bg2">
                    <a:lumMod val="75000"/>
                  </a:schemeClr>
                </a:solidFill>
              </a:rPr>
              <a:t>15.215</a:t>
            </a:r>
            <a:r>
              <a:rPr lang="it-IT" sz="3600" dirty="0">
                <a:solidFill>
                  <a:srgbClr val="FF6600"/>
                </a:solidFill>
              </a:rPr>
              <a:t> femmine</a:t>
            </a:r>
            <a:br>
              <a:rPr lang="it-IT" sz="3600" dirty="0">
                <a:solidFill>
                  <a:srgbClr val="FF6600"/>
                </a:solidFill>
              </a:rPr>
            </a:br>
            <a:br>
              <a:rPr lang="it-IT" sz="3600" dirty="0">
                <a:solidFill>
                  <a:srgbClr val="FF6600"/>
                </a:solidFill>
              </a:rPr>
            </a:br>
            <a:endParaRPr lang="it-IT" sz="3600" b="1" dirty="0">
              <a:solidFill>
                <a:srgbClr val="FF6600"/>
              </a:solidFill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D86855A7-D65F-4F9C-91E4-3230EFC05F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945" y="301883"/>
            <a:ext cx="1893054" cy="837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679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B086D4F3-A648-4559-B77A-8383EDE88D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436B4218-5580-49E4-8DC9-464471434A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514" y="1381539"/>
            <a:ext cx="9767799" cy="5279924"/>
          </a:xfrm>
        </p:spPr>
        <p:txBody>
          <a:bodyPr>
            <a:normAutofit fontScale="90000"/>
          </a:bodyPr>
          <a:lstStyle/>
          <a:p>
            <a:pPr algn="l"/>
            <a:r>
              <a:rPr lang="it-IT" sz="3200" b="1" dirty="0">
                <a:solidFill>
                  <a:srgbClr val="FF6600"/>
                </a:solidFill>
              </a:rPr>
              <a:t>Personale sanitario/socio sanitario </a:t>
            </a:r>
            <a:br>
              <a:rPr lang="it-IT" sz="3200" b="1" dirty="0">
                <a:solidFill>
                  <a:srgbClr val="FF6600"/>
                </a:solidFill>
              </a:rPr>
            </a:br>
            <a:r>
              <a:rPr lang="it-IT" sz="4000" b="1" dirty="0">
                <a:solidFill>
                  <a:schemeClr val="bg2">
                    <a:lumMod val="75000"/>
                  </a:schemeClr>
                </a:solidFill>
              </a:rPr>
              <a:t>12.502</a:t>
            </a:r>
            <a:r>
              <a:rPr lang="it-IT" sz="3200" b="1" dirty="0">
                <a:solidFill>
                  <a:schemeClr val="bg2">
                    <a:lumMod val="75000"/>
                  </a:schemeClr>
                </a:solidFill>
              </a:rPr>
              <a:t>       vaccinazione conclusa</a:t>
            </a:r>
            <a:br>
              <a:rPr lang="it-IT" sz="3200" b="1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it-IT" sz="3200" b="1" dirty="0">
                <a:solidFill>
                  <a:srgbClr val="FF6600"/>
                </a:solidFill>
              </a:rPr>
              <a:t>RSA RA  </a:t>
            </a:r>
            <a:br>
              <a:rPr lang="it-IT" sz="3200" b="1" dirty="0">
                <a:solidFill>
                  <a:srgbClr val="FF6600"/>
                </a:solidFill>
              </a:rPr>
            </a:br>
            <a:r>
              <a:rPr lang="it-IT" sz="3200" b="1" dirty="0">
                <a:solidFill>
                  <a:schemeClr val="bg2">
                    <a:lumMod val="75000"/>
                  </a:schemeClr>
                </a:solidFill>
              </a:rPr>
              <a:t>1.254            vaccinazione conclusa</a:t>
            </a:r>
            <a:br>
              <a:rPr lang="it-IT" sz="3200" b="1" dirty="0">
                <a:solidFill>
                  <a:srgbClr val="FF6600"/>
                </a:solidFill>
              </a:rPr>
            </a:br>
            <a:r>
              <a:rPr lang="it-IT" sz="3200" b="1" dirty="0">
                <a:solidFill>
                  <a:srgbClr val="FF6600"/>
                </a:solidFill>
              </a:rPr>
              <a:t>Over 80 </a:t>
            </a:r>
            <a:br>
              <a:rPr lang="it-IT" sz="3200" b="1" dirty="0">
                <a:solidFill>
                  <a:srgbClr val="FF6600"/>
                </a:solidFill>
              </a:rPr>
            </a:br>
            <a:r>
              <a:rPr lang="it-IT" sz="3200" b="1" dirty="0">
                <a:solidFill>
                  <a:schemeClr val="bg2">
                    <a:lumMod val="75000"/>
                  </a:schemeClr>
                </a:solidFill>
              </a:rPr>
              <a:t>18.822           2° dose in corso</a:t>
            </a:r>
            <a:br>
              <a:rPr lang="it-IT" sz="3200" b="1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it-IT" sz="3200" b="1" dirty="0">
                <a:solidFill>
                  <a:srgbClr val="FF6600"/>
                </a:solidFill>
              </a:rPr>
              <a:t>Personale docente e non docente </a:t>
            </a:r>
            <a:br>
              <a:rPr lang="it-IT" sz="3200" b="1" dirty="0">
                <a:solidFill>
                  <a:srgbClr val="FF6600"/>
                </a:solidFill>
              </a:rPr>
            </a:br>
            <a:r>
              <a:rPr lang="it-IT" sz="3200" b="1" dirty="0">
                <a:solidFill>
                  <a:schemeClr val="bg2">
                    <a:lumMod val="75000"/>
                  </a:schemeClr>
                </a:solidFill>
              </a:rPr>
              <a:t>7.274		    1° dose conclusa</a:t>
            </a:r>
            <a:br>
              <a:rPr lang="it-IT" sz="3200" b="1" dirty="0">
                <a:solidFill>
                  <a:srgbClr val="FF6600"/>
                </a:solidFill>
              </a:rPr>
            </a:br>
            <a:r>
              <a:rPr lang="it-IT" sz="3200" b="1" dirty="0">
                <a:solidFill>
                  <a:srgbClr val="FF6600"/>
                </a:solidFill>
              </a:rPr>
              <a:t>Forze dell’ordine </a:t>
            </a:r>
            <a:br>
              <a:rPr lang="it-IT" sz="3200" b="1" dirty="0">
                <a:solidFill>
                  <a:srgbClr val="FF6600"/>
                </a:solidFill>
              </a:rPr>
            </a:br>
            <a:r>
              <a:rPr lang="it-IT" sz="3200" b="1" dirty="0">
                <a:solidFill>
                  <a:schemeClr val="bg2">
                    <a:lumMod val="75000"/>
                  </a:schemeClr>
                </a:solidFill>
              </a:rPr>
              <a:t>883                1° dose conclusa</a:t>
            </a:r>
            <a:br>
              <a:rPr lang="it-IT" sz="3200" b="1" dirty="0">
                <a:solidFill>
                  <a:srgbClr val="FF6600"/>
                </a:solidFill>
              </a:rPr>
            </a:br>
            <a:br>
              <a:rPr lang="it-IT" sz="3200" b="1" dirty="0">
                <a:solidFill>
                  <a:srgbClr val="FF6600"/>
                </a:solidFill>
              </a:rPr>
            </a:br>
            <a:r>
              <a:rPr lang="it-IT" sz="3200" b="1" dirty="0">
                <a:solidFill>
                  <a:srgbClr val="FF6600"/>
                </a:solidFill>
              </a:rPr>
              <a:t>Penitenziari </a:t>
            </a:r>
            <a:br>
              <a:rPr lang="it-IT" sz="3200" b="1" dirty="0">
                <a:solidFill>
                  <a:srgbClr val="FF6600"/>
                </a:solidFill>
              </a:rPr>
            </a:br>
            <a:r>
              <a:rPr lang="it-IT" sz="3200" b="1" dirty="0">
                <a:solidFill>
                  <a:schemeClr val="bg2">
                    <a:lumMod val="75000"/>
                  </a:schemeClr>
                </a:solidFill>
              </a:rPr>
              <a:t>in corso</a:t>
            </a:r>
            <a:br>
              <a:rPr lang="it-IT" sz="3200" dirty="0"/>
            </a:br>
            <a:endParaRPr lang="it-IT" sz="3200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450346A1-2D11-41BC-A80C-916BC4425B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3161" y="293024"/>
            <a:ext cx="1893054" cy="837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6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7A980205-4BEE-408D-B89B-C11FD88C26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A46216D-E225-4796-911B-F1ACACFDC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6600"/>
                </a:solidFill>
              </a:rPr>
              <a:t>Over 80 ASL Teramo </a:t>
            </a:r>
            <a:r>
              <a:rPr lang="it-IT" sz="6000" b="1" dirty="0">
                <a:solidFill>
                  <a:schemeClr val="bg2">
                    <a:lumMod val="75000"/>
                  </a:schemeClr>
                </a:solidFill>
              </a:rPr>
              <a:t>23.601</a:t>
            </a:r>
            <a:br>
              <a:rPr lang="it-IT" dirty="0">
                <a:solidFill>
                  <a:srgbClr val="FF6600"/>
                </a:solidFill>
              </a:rPr>
            </a:br>
            <a:r>
              <a:rPr lang="it-IT" sz="1800" dirty="0">
                <a:solidFill>
                  <a:srgbClr val="FF6600"/>
                </a:solidFill>
              </a:rPr>
              <a:t>dato ISTAT 2020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58FBD360-EBED-4C84-80FA-5859A2DED3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4609774"/>
              </p:ext>
            </p:extLst>
          </p:nvPr>
        </p:nvGraphicFramePr>
        <p:xfrm>
          <a:off x="1103312" y="2588419"/>
          <a:ext cx="8947152" cy="3124200"/>
        </p:xfrm>
        <a:graphic>
          <a:graphicData uri="http://schemas.openxmlformats.org/drawingml/2006/table">
            <a:tbl>
              <a:tblPr/>
              <a:tblGrid>
                <a:gridCol w="994128">
                  <a:extLst>
                    <a:ext uri="{9D8B030D-6E8A-4147-A177-3AD203B41FA5}">
                      <a16:colId xmlns:a16="http://schemas.microsoft.com/office/drawing/2014/main" val="703792349"/>
                    </a:ext>
                  </a:extLst>
                </a:gridCol>
                <a:gridCol w="994128">
                  <a:extLst>
                    <a:ext uri="{9D8B030D-6E8A-4147-A177-3AD203B41FA5}">
                      <a16:colId xmlns:a16="http://schemas.microsoft.com/office/drawing/2014/main" val="2682163227"/>
                    </a:ext>
                  </a:extLst>
                </a:gridCol>
                <a:gridCol w="994128">
                  <a:extLst>
                    <a:ext uri="{9D8B030D-6E8A-4147-A177-3AD203B41FA5}">
                      <a16:colId xmlns:a16="http://schemas.microsoft.com/office/drawing/2014/main" val="2738037114"/>
                    </a:ext>
                  </a:extLst>
                </a:gridCol>
                <a:gridCol w="994128">
                  <a:extLst>
                    <a:ext uri="{9D8B030D-6E8A-4147-A177-3AD203B41FA5}">
                      <a16:colId xmlns:a16="http://schemas.microsoft.com/office/drawing/2014/main" val="488379545"/>
                    </a:ext>
                  </a:extLst>
                </a:gridCol>
                <a:gridCol w="994128">
                  <a:extLst>
                    <a:ext uri="{9D8B030D-6E8A-4147-A177-3AD203B41FA5}">
                      <a16:colId xmlns:a16="http://schemas.microsoft.com/office/drawing/2014/main" val="3132132595"/>
                    </a:ext>
                  </a:extLst>
                </a:gridCol>
                <a:gridCol w="994128">
                  <a:extLst>
                    <a:ext uri="{9D8B030D-6E8A-4147-A177-3AD203B41FA5}">
                      <a16:colId xmlns:a16="http://schemas.microsoft.com/office/drawing/2014/main" val="1872773112"/>
                    </a:ext>
                  </a:extLst>
                </a:gridCol>
                <a:gridCol w="994128">
                  <a:extLst>
                    <a:ext uri="{9D8B030D-6E8A-4147-A177-3AD203B41FA5}">
                      <a16:colId xmlns:a16="http://schemas.microsoft.com/office/drawing/2014/main" val="1279594297"/>
                    </a:ext>
                  </a:extLst>
                </a:gridCol>
                <a:gridCol w="994128">
                  <a:extLst>
                    <a:ext uri="{9D8B030D-6E8A-4147-A177-3AD203B41FA5}">
                      <a16:colId xmlns:a16="http://schemas.microsoft.com/office/drawing/2014/main" val="2963021973"/>
                    </a:ext>
                  </a:extLst>
                </a:gridCol>
                <a:gridCol w="994128">
                  <a:extLst>
                    <a:ext uri="{9D8B030D-6E8A-4147-A177-3AD203B41FA5}">
                      <a16:colId xmlns:a16="http://schemas.microsoft.com/office/drawing/2014/main" val="1505960510"/>
                    </a:ext>
                  </a:extLst>
                </a:gridCol>
              </a:tblGrid>
              <a:tr h="624840"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b="1" dirty="0">
                          <a:solidFill>
                            <a:srgbClr val="FF6600"/>
                          </a:solidFill>
                          <a:effectLst/>
                        </a:rPr>
                        <a:t>80-84</a:t>
                      </a:r>
                      <a:endParaRPr lang="it-IT" sz="1800" dirty="0">
                        <a:solidFill>
                          <a:srgbClr val="FF6600"/>
                        </a:solidFill>
                        <a:effectLst/>
                      </a:endParaRPr>
                    </a:p>
                  </a:txBody>
                  <a:tcPr marL="31750" marR="31750" marT="38100" marB="381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800" dirty="0">
                        <a:solidFill>
                          <a:srgbClr val="FF6600"/>
                        </a:solidFill>
                        <a:effectLst/>
                      </a:endParaRPr>
                    </a:p>
                  </a:txBody>
                  <a:tcPr marL="31750" marR="31750" marT="38100" marB="381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800" dirty="0">
                        <a:solidFill>
                          <a:srgbClr val="FF6600"/>
                        </a:solidFill>
                        <a:effectLst/>
                      </a:endParaRPr>
                    </a:p>
                  </a:txBody>
                  <a:tcPr marL="31750" marR="31750" marT="38100" marB="381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800" dirty="0">
                        <a:solidFill>
                          <a:srgbClr val="FF6600"/>
                        </a:solidFill>
                        <a:effectLst/>
                      </a:endParaRPr>
                    </a:p>
                  </a:txBody>
                  <a:tcPr marL="31750" marR="31750" marT="38100" marB="381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800" dirty="0">
                        <a:solidFill>
                          <a:srgbClr val="FF6600"/>
                        </a:solidFill>
                        <a:effectLst/>
                      </a:endParaRPr>
                    </a:p>
                  </a:txBody>
                  <a:tcPr marL="31750" marR="31750" marT="38100" marB="381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800" dirty="0">
                        <a:solidFill>
                          <a:srgbClr val="FF6600"/>
                        </a:solidFill>
                        <a:effectLst/>
                      </a:endParaRPr>
                    </a:p>
                  </a:txBody>
                  <a:tcPr marL="31750" marR="31750" marT="38100" marB="381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800" dirty="0">
                        <a:solidFill>
                          <a:srgbClr val="FF6600"/>
                        </a:solidFill>
                        <a:effectLst/>
                      </a:endParaRPr>
                    </a:p>
                  </a:txBody>
                  <a:tcPr marL="31750" marR="31750" marT="38100" marB="381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800" b="1" dirty="0">
                          <a:solidFill>
                            <a:srgbClr val="FF6600"/>
                          </a:solidFill>
                          <a:effectLst/>
                        </a:rPr>
                        <a:t>11.807</a:t>
                      </a:r>
                      <a:endParaRPr lang="it-IT" sz="1800" dirty="0">
                        <a:solidFill>
                          <a:srgbClr val="FF6600"/>
                        </a:solidFill>
                        <a:effectLst/>
                      </a:endParaRPr>
                    </a:p>
                  </a:txBody>
                  <a:tcPr marL="31750" marR="31750" marT="38100" marB="381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800">
                          <a:solidFill>
                            <a:srgbClr val="FF6600"/>
                          </a:solidFill>
                          <a:effectLst/>
                        </a:rPr>
                        <a:t>3,9%</a:t>
                      </a:r>
                    </a:p>
                  </a:txBody>
                  <a:tcPr marL="31750" marR="31750" marT="38100" marB="381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990262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b="1">
                          <a:solidFill>
                            <a:srgbClr val="FF6600"/>
                          </a:solidFill>
                          <a:effectLst/>
                        </a:rPr>
                        <a:t>85-89</a:t>
                      </a:r>
                      <a:endParaRPr lang="it-IT" sz="1800">
                        <a:solidFill>
                          <a:srgbClr val="FF6600"/>
                        </a:solidFill>
                        <a:effectLst/>
                      </a:endParaRPr>
                    </a:p>
                  </a:txBody>
                  <a:tcPr marL="31750" marR="31750" marT="38100" marB="381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800">
                        <a:solidFill>
                          <a:srgbClr val="FF6600"/>
                        </a:solidFill>
                        <a:effectLst/>
                      </a:endParaRPr>
                    </a:p>
                  </a:txBody>
                  <a:tcPr marL="31750" marR="31750" marT="38100" marB="381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800" dirty="0">
                        <a:solidFill>
                          <a:srgbClr val="FF6600"/>
                        </a:solidFill>
                        <a:effectLst/>
                      </a:endParaRPr>
                    </a:p>
                  </a:txBody>
                  <a:tcPr marL="31750" marR="31750" marT="38100" marB="381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800" dirty="0">
                        <a:solidFill>
                          <a:srgbClr val="FF6600"/>
                        </a:solidFill>
                        <a:effectLst/>
                      </a:endParaRPr>
                    </a:p>
                  </a:txBody>
                  <a:tcPr marL="31750" marR="31750" marT="38100" marB="381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800" dirty="0">
                        <a:solidFill>
                          <a:srgbClr val="FF6600"/>
                        </a:solidFill>
                        <a:effectLst/>
                      </a:endParaRPr>
                    </a:p>
                  </a:txBody>
                  <a:tcPr marL="31750" marR="31750" marT="38100" marB="381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800" dirty="0">
                        <a:solidFill>
                          <a:srgbClr val="FF6600"/>
                        </a:solidFill>
                        <a:effectLst/>
                      </a:endParaRPr>
                    </a:p>
                  </a:txBody>
                  <a:tcPr marL="31750" marR="31750" marT="38100" marB="381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800" dirty="0">
                        <a:solidFill>
                          <a:srgbClr val="FF6600"/>
                        </a:solidFill>
                        <a:effectLst/>
                      </a:endParaRPr>
                    </a:p>
                  </a:txBody>
                  <a:tcPr marL="31750" marR="31750" marT="38100" marB="381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800" b="1" dirty="0">
                          <a:solidFill>
                            <a:srgbClr val="FF6600"/>
                          </a:solidFill>
                          <a:effectLst/>
                        </a:rPr>
                        <a:t>7.576</a:t>
                      </a:r>
                      <a:endParaRPr lang="it-IT" sz="1800" dirty="0">
                        <a:solidFill>
                          <a:srgbClr val="FF6600"/>
                        </a:solidFill>
                        <a:effectLst/>
                      </a:endParaRPr>
                    </a:p>
                  </a:txBody>
                  <a:tcPr marL="31750" marR="31750" marT="38100" marB="381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800">
                          <a:solidFill>
                            <a:srgbClr val="FF6600"/>
                          </a:solidFill>
                          <a:effectLst/>
                        </a:rPr>
                        <a:t>2,5%</a:t>
                      </a:r>
                    </a:p>
                  </a:txBody>
                  <a:tcPr marL="31750" marR="31750" marT="38100" marB="381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42161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b="1">
                          <a:solidFill>
                            <a:srgbClr val="FF6600"/>
                          </a:solidFill>
                          <a:effectLst/>
                        </a:rPr>
                        <a:t>90-94</a:t>
                      </a:r>
                      <a:endParaRPr lang="it-IT" sz="1800">
                        <a:solidFill>
                          <a:srgbClr val="FF6600"/>
                        </a:solidFill>
                        <a:effectLst/>
                      </a:endParaRPr>
                    </a:p>
                  </a:txBody>
                  <a:tcPr marL="31750" marR="31750" marT="38100" marB="381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800">
                        <a:solidFill>
                          <a:srgbClr val="FF6600"/>
                        </a:solidFill>
                        <a:effectLst/>
                      </a:endParaRPr>
                    </a:p>
                  </a:txBody>
                  <a:tcPr marL="31750" marR="31750" marT="38100" marB="381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800">
                        <a:solidFill>
                          <a:srgbClr val="FF6600"/>
                        </a:solidFill>
                        <a:effectLst/>
                      </a:endParaRPr>
                    </a:p>
                  </a:txBody>
                  <a:tcPr marL="31750" marR="31750" marT="38100" marB="381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800">
                        <a:solidFill>
                          <a:srgbClr val="FF6600"/>
                        </a:solidFill>
                        <a:effectLst/>
                      </a:endParaRPr>
                    </a:p>
                  </a:txBody>
                  <a:tcPr marL="31750" marR="31750" marT="38100" marB="381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800">
                        <a:solidFill>
                          <a:srgbClr val="FF6600"/>
                        </a:solidFill>
                        <a:effectLst/>
                      </a:endParaRPr>
                    </a:p>
                  </a:txBody>
                  <a:tcPr marL="31750" marR="31750" marT="38100" marB="381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800" dirty="0">
                        <a:solidFill>
                          <a:srgbClr val="FF6600"/>
                        </a:solidFill>
                        <a:effectLst/>
                      </a:endParaRPr>
                    </a:p>
                  </a:txBody>
                  <a:tcPr marL="31750" marR="31750" marT="38100" marB="381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800" dirty="0">
                        <a:solidFill>
                          <a:srgbClr val="FF6600"/>
                        </a:solidFill>
                        <a:effectLst/>
                      </a:endParaRPr>
                    </a:p>
                  </a:txBody>
                  <a:tcPr marL="31750" marR="31750" marT="38100" marB="381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800" b="1" dirty="0">
                          <a:solidFill>
                            <a:srgbClr val="FF6600"/>
                          </a:solidFill>
                          <a:effectLst/>
                        </a:rPr>
                        <a:t>3.307</a:t>
                      </a:r>
                      <a:endParaRPr lang="it-IT" sz="1800" dirty="0">
                        <a:solidFill>
                          <a:srgbClr val="FF6600"/>
                        </a:solidFill>
                        <a:effectLst/>
                      </a:endParaRPr>
                    </a:p>
                  </a:txBody>
                  <a:tcPr marL="31750" marR="31750" marT="38100" marB="381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800" dirty="0">
                          <a:solidFill>
                            <a:srgbClr val="FF6600"/>
                          </a:solidFill>
                          <a:effectLst/>
                        </a:rPr>
                        <a:t>1,1%</a:t>
                      </a:r>
                    </a:p>
                  </a:txBody>
                  <a:tcPr marL="31750" marR="31750" marT="38100" marB="381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079763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b="1">
                          <a:solidFill>
                            <a:srgbClr val="FF6600"/>
                          </a:solidFill>
                          <a:effectLst/>
                        </a:rPr>
                        <a:t>95-99</a:t>
                      </a:r>
                      <a:endParaRPr lang="it-IT" sz="1800">
                        <a:solidFill>
                          <a:srgbClr val="FF6600"/>
                        </a:solidFill>
                        <a:effectLst/>
                      </a:endParaRPr>
                    </a:p>
                  </a:txBody>
                  <a:tcPr marL="31750" marR="31750" marT="38100" marB="381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800">
                        <a:solidFill>
                          <a:srgbClr val="FF6600"/>
                        </a:solidFill>
                        <a:effectLst/>
                      </a:endParaRPr>
                    </a:p>
                  </a:txBody>
                  <a:tcPr marL="31750" marR="31750" marT="38100" marB="381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800">
                        <a:solidFill>
                          <a:srgbClr val="FF6600"/>
                        </a:solidFill>
                        <a:effectLst/>
                      </a:endParaRPr>
                    </a:p>
                  </a:txBody>
                  <a:tcPr marL="31750" marR="31750" marT="38100" marB="381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800">
                        <a:solidFill>
                          <a:srgbClr val="FF6600"/>
                        </a:solidFill>
                        <a:effectLst/>
                      </a:endParaRPr>
                    </a:p>
                  </a:txBody>
                  <a:tcPr marL="31750" marR="31750" marT="38100" marB="381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800">
                        <a:solidFill>
                          <a:srgbClr val="FF6600"/>
                        </a:solidFill>
                        <a:effectLst/>
                      </a:endParaRPr>
                    </a:p>
                  </a:txBody>
                  <a:tcPr marL="31750" marR="31750" marT="38100" marB="381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800">
                        <a:solidFill>
                          <a:srgbClr val="FF6600"/>
                        </a:solidFill>
                        <a:effectLst/>
                      </a:endParaRPr>
                    </a:p>
                  </a:txBody>
                  <a:tcPr marL="31750" marR="31750" marT="38100" marB="381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800" dirty="0">
                        <a:solidFill>
                          <a:srgbClr val="FF6600"/>
                        </a:solidFill>
                        <a:effectLst/>
                      </a:endParaRPr>
                    </a:p>
                  </a:txBody>
                  <a:tcPr marL="31750" marR="31750" marT="38100" marB="381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800" b="1" dirty="0">
                          <a:solidFill>
                            <a:srgbClr val="FF6600"/>
                          </a:solidFill>
                          <a:effectLst/>
                        </a:rPr>
                        <a:t>828</a:t>
                      </a:r>
                      <a:endParaRPr lang="it-IT" sz="1800" dirty="0">
                        <a:solidFill>
                          <a:srgbClr val="FF6600"/>
                        </a:solidFill>
                        <a:effectLst/>
                      </a:endParaRPr>
                    </a:p>
                  </a:txBody>
                  <a:tcPr marL="31750" marR="31750" marT="38100" marB="381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800" dirty="0">
                          <a:solidFill>
                            <a:srgbClr val="FF6600"/>
                          </a:solidFill>
                          <a:effectLst/>
                        </a:rPr>
                        <a:t>0,3%</a:t>
                      </a:r>
                    </a:p>
                  </a:txBody>
                  <a:tcPr marL="31750" marR="31750" marT="38100" marB="381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422009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b="1" dirty="0">
                          <a:solidFill>
                            <a:srgbClr val="FF6600"/>
                          </a:solidFill>
                          <a:effectLst/>
                        </a:rPr>
                        <a:t>100+</a:t>
                      </a:r>
                      <a:endParaRPr lang="it-IT" sz="1800" dirty="0">
                        <a:solidFill>
                          <a:srgbClr val="FF6600"/>
                        </a:solidFill>
                        <a:effectLst/>
                      </a:endParaRPr>
                    </a:p>
                  </a:txBody>
                  <a:tcPr marL="31750" marR="31750" marT="38100" marB="381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800" dirty="0">
                        <a:solidFill>
                          <a:srgbClr val="FF6600"/>
                        </a:solidFill>
                        <a:effectLst/>
                      </a:endParaRPr>
                    </a:p>
                  </a:txBody>
                  <a:tcPr marL="31750" marR="31750" marT="38100" marB="381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800" dirty="0">
                        <a:solidFill>
                          <a:srgbClr val="FF6600"/>
                        </a:solidFill>
                        <a:effectLst/>
                      </a:endParaRPr>
                    </a:p>
                  </a:txBody>
                  <a:tcPr marL="31750" marR="31750" marT="38100" marB="381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800" dirty="0">
                        <a:solidFill>
                          <a:srgbClr val="FF6600"/>
                        </a:solidFill>
                        <a:effectLst/>
                      </a:endParaRPr>
                    </a:p>
                  </a:txBody>
                  <a:tcPr marL="31750" marR="31750" marT="38100" marB="381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800" dirty="0">
                        <a:solidFill>
                          <a:srgbClr val="FF6600"/>
                        </a:solidFill>
                        <a:effectLst/>
                      </a:endParaRPr>
                    </a:p>
                  </a:txBody>
                  <a:tcPr marL="31750" marR="31750" marT="38100" marB="381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800" dirty="0">
                        <a:solidFill>
                          <a:srgbClr val="FF6600"/>
                        </a:solidFill>
                        <a:effectLst/>
                      </a:endParaRPr>
                    </a:p>
                  </a:txBody>
                  <a:tcPr marL="31750" marR="31750" marT="38100" marB="381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800" dirty="0">
                        <a:solidFill>
                          <a:srgbClr val="FF6600"/>
                        </a:solidFill>
                        <a:effectLst/>
                      </a:endParaRPr>
                    </a:p>
                  </a:txBody>
                  <a:tcPr marL="31750" marR="31750" marT="38100" marB="381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800" b="1" dirty="0">
                          <a:solidFill>
                            <a:srgbClr val="FF6600"/>
                          </a:solidFill>
                          <a:effectLst/>
                        </a:rPr>
                        <a:t>83</a:t>
                      </a:r>
                      <a:endParaRPr lang="it-IT" sz="1800" dirty="0">
                        <a:solidFill>
                          <a:srgbClr val="FF6600"/>
                        </a:solidFill>
                        <a:effectLst/>
                      </a:endParaRPr>
                    </a:p>
                  </a:txBody>
                  <a:tcPr marL="31750" marR="31750" marT="38100" marB="381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800" dirty="0">
                          <a:solidFill>
                            <a:srgbClr val="FF6600"/>
                          </a:solidFill>
                          <a:effectLst/>
                        </a:rPr>
                        <a:t>0</a:t>
                      </a:r>
                    </a:p>
                  </a:txBody>
                  <a:tcPr marL="31750" marR="31750" marT="38100" marB="381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7378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0974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5685857B-434F-42B9-BB09-95D721B1C6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5"/>
            <a:ext cx="12191999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F515E09F-9C2D-4B70-801A-BB39B0EE3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0"/>
            <a:ext cx="9404723" cy="1853248"/>
          </a:xfrm>
        </p:spPr>
        <p:txBody>
          <a:bodyPr/>
          <a:lstStyle/>
          <a:p>
            <a:r>
              <a:rPr lang="it-IT" dirty="0">
                <a:solidFill>
                  <a:srgbClr val="FF6600"/>
                </a:solidFill>
              </a:rPr>
              <a:t>Over 80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587CF9-842F-45A2-8CD8-BF71C1720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81" y="954157"/>
            <a:ext cx="8946541" cy="438315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6600"/>
                </a:solidFill>
              </a:rPr>
              <a:t>Vaccinati nei Comuni di appartenenza </a:t>
            </a:r>
            <a:r>
              <a:rPr lang="it-IT" sz="4000" b="1" dirty="0">
                <a:solidFill>
                  <a:srgbClr val="FF6600"/>
                </a:solidFill>
              </a:rPr>
              <a:t>15.168 </a:t>
            </a:r>
          </a:p>
          <a:p>
            <a:r>
              <a:rPr lang="it-IT" sz="2800" b="1" dirty="0">
                <a:solidFill>
                  <a:srgbClr val="FF6600"/>
                </a:solidFill>
              </a:rPr>
              <a:t>Vaccinati nelle RSA/RA </a:t>
            </a:r>
            <a:r>
              <a:rPr lang="it-IT" sz="4000" b="1" dirty="0">
                <a:solidFill>
                  <a:srgbClr val="FF6600"/>
                </a:solidFill>
              </a:rPr>
              <a:t>1.254</a:t>
            </a:r>
          </a:p>
          <a:p>
            <a:endParaRPr lang="it-IT" sz="2800" b="1" dirty="0">
              <a:solidFill>
                <a:srgbClr val="FF6600"/>
              </a:solidFill>
            </a:endParaRPr>
          </a:p>
          <a:p>
            <a:r>
              <a:rPr lang="it-IT" sz="2800" b="1" dirty="0">
                <a:solidFill>
                  <a:srgbClr val="FF6600"/>
                </a:solidFill>
              </a:rPr>
              <a:t>Da vaccinare nei domicili </a:t>
            </a:r>
            <a:r>
              <a:rPr lang="it-IT" sz="4000" b="1" dirty="0">
                <a:solidFill>
                  <a:srgbClr val="FF6600"/>
                </a:solidFill>
              </a:rPr>
              <a:t>2.400</a:t>
            </a:r>
          </a:p>
          <a:p>
            <a:r>
              <a:rPr lang="it-IT" sz="4800" b="1" dirty="0">
                <a:solidFill>
                  <a:srgbClr val="FF6600"/>
                </a:solidFill>
              </a:rPr>
              <a:t>Totale 18.822</a:t>
            </a:r>
          </a:p>
          <a:p>
            <a:pPr marL="0" indent="0">
              <a:buNone/>
            </a:pPr>
            <a:r>
              <a:rPr lang="it-IT" sz="2800" dirty="0">
                <a:solidFill>
                  <a:srgbClr val="FF6600"/>
                </a:solidFill>
              </a:rPr>
              <a:t>	</a:t>
            </a:r>
          </a:p>
          <a:p>
            <a:pPr marL="0" indent="0">
              <a:buNone/>
            </a:pPr>
            <a:endParaRPr lang="it-IT" sz="2800" b="1" u="sng" dirty="0">
              <a:solidFill>
                <a:srgbClr val="FF6600"/>
              </a:solidFill>
            </a:endParaRPr>
          </a:p>
          <a:p>
            <a:pPr marL="0" indent="0">
              <a:buNone/>
            </a:pPr>
            <a:r>
              <a:rPr lang="it-IT" sz="2800" b="1" u="sng" dirty="0">
                <a:solidFill>
                  <a:schemeClr val="bg2">
                    <a:lumMod val="75000"/>
                  </a:schemeClr>
                </a:solidFill>
              </a:rPr>
              <a:t>C’è un residuo da vaccinare</a:t>
            </a:r>
            <a:endParaRPr lang="it-IT" sz="8800" dirty="0">
              <a:solidFill>
                <a:srgbClr val="FF6600"/>
              </a:solidFill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12603E21-5C27-4C4F-B573-1238C50FD2A0}"/>
              </a:ext>
            </a:extLst>
          </p:cNvPr>
          <p:cNvSpPr/>
          <p:nvPr/>
        </p:nvSpPr>
        <p:spPr>
          <a:xfrm>
            <a:off x="9592652" y="23984"/>
            <a:ext cx="29817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9600" dirty="0">
                <a:solidFill>
                  <a:srgbClr val="FF6600"/>
                </a:solidFill>
              </a:rPr>
              <a:t>80% </a:t>
            </a:r>
            <a:endParaRPr lang="it-IT" sz="9600" dirty="0"/>
          </a:p>
        </p:txBody>
      </p:sp>
    </p:spTree>
    <p:extLst>
      <p:ext uri="{BB962C8B-B14F-4D97-AF65-F5344CB8AC3E}">
        <p14:creationId xmlns:p14="http://schemas.microsoft.com/office/powerpoint/2010/main" val="96715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0233912B-1C69-4618-9559-3A281D6A27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8010B6EA-A963-46AD-87E5-53431B0F3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6600"/>
                </a:solidFill>
              </a:rPr>
              <a:t>Personale scolastico docente e non docente     </a:t>
            </a:r>
            <a:r>
              <a:rPr lang="it-IT" sz="5400" b="1" dirty="0">
                <a:solidFill>
                  <a:schemeClr val="bg2">
                    <a:lumMod val="75000"/>
                  </a:schemeClr>
                </a:solidFill>
              </a:rPr>
              <a:t>8.016</a:t>
            </a:r>
            <a:br>
              <a:rPr lang="it-IT" sz="4400" b="1" dirty="0">
                <a:solidFill>
                  <a:srgbClr val="FF6600"/>
                </a:solidFill>
              </a:rPr>
            </a:br>
            <a:endParaRPr lang="it-IT" b="1" dirty="0">
              <a:solidFill>
                <a:srgbClr val="FF66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F48888F-613D-4661-8A8A-1F9C9C7D0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it-IT" sz="4000" b="1" dirty="0">
              <a:solidFill>
                <a:srgbClr val="FF6600"/>
              </a:solidFill>
            </a:endParaRPr>
          </a:p>
          <a:p>
            <a:r>
              <a:rPr lang="it-IT" sz="4000" b="1" dirty="0">
                <a:solidFill>
                  <a:srgbClr val="FF6600"/>
                </a:solidFill>
              </a:rPr>
              <a:t>Vaccinati </a:t>
            </a:r>
            <a:r>
              <a:rPr lang="it-IT" sz="6500" b="1" dirty="0">
                <a:solidFill>
                  <a:schemeClr val="bg2">
                    <a:lumMod val="75000"/>
                  </a:schemeClr>
                </a:solidFill>
              </a:rPr>
              <a:t>7.247</a:t>
            </a:r>
          </a:p>
          <a:p>
            <a:endParaRPr lang="it-IT" sz="4000" b="1" dirty="0">
              <a:solidFill>
                <a:srgbClr val="FF6600"/>
              </a:solidFill>
            </a:endParaRPr>
          </a:p>
          <a:p>
            <a:pPr marL="0" indent="0">
              <a:buNone/>
            </a:pPr>
            <a:r>
              <a:rPr lang="it-IT" sz="8000" b="1" dirty="0">
                <a:solidFill>
                  <a:srgbClr val="FF6600"/>
                </a:solidFill>
              </a:rPr>
              <a:t>															</a:t>
            </a:r>
          </a:p>
          <a:p>
            <a:pPr marL="0" indent="0">
              <a:buNone/>
            </a:pPr>
            <a:r>
              <a:rPr lang="it-IT" sz="8000" b="1" dirty="0">
                <a:solidFill>
                  <a:srgbClr val="FF6600"/>
                </a:solidFill>
              </a:rPr>
              <a:t>90%</a:t>
            </a:r>
          </a:p>
        </p:txBody>
      </p:sp>
    </p:spTree>
    <p:extLst>
      <p:ext uri="{BB962C8B-B14F-4D97-AF65-F5344CB8AC3E}">
        <p14:creationId xmlns:p14="http://schemas.microsoft.com/office/powerpoint/2010/main" val="161124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1D3B3525-7C14-4CFA-96D3-99137241D6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6D04C0DB-AD4D-4675-948A-2F908108A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6600"/>
                </a:solidFill>
              </a:rPr>
              <a:t>Si va avanti con la disabilità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DED0B8B0-37E4-4ADE-851A-0A6FA5B41E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6165285"/>
              </p:ext>
            </p:extLst>
          </p:nvPr>
        </p:nvGraphicFramePr>
        <p:xfrm>
          <a:off x="291692" y="2542903"/>
          <a:ext cx="9759142" cy="40898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2502">
                  <a:extLst>
                    <a:ext uri="{9D8B030D-6E8A-4147-A177-3AD203B41FA5}">
                      <a16:colId xmlns:a16="http://schemas.microsoft.com/office/drawing/2014/main" val="2578560663"/>
                    </a:ext>
                  </a:extLst>
                </a:gridCol>
                <a:gridCol w="7406640">
                  <a:extLst>
                    <a:ext uri="{9D8B030D-6E8A-4147-A177-3AD203B41FA5}">
                      <a16:colId xmlns:a16="http://schemas.microsoft.com/office/drawing/2014/main" val="3977227945"/>
                    </a:ext>
                  </a:extLst>
                </a:gridCol>
              </a:tblGrid>
              <a:tr h="7414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Elevata fragilità (persone estremamente vulnerabili; disabilità grave</a:t>
                      </a:r>
                      <a:r>
                        <a:rPr lang="it-IT" sz="900" dirty="0">
                          <a:effectLst/>
                        </a:rPr>
                        <a:t>)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2684397"/>
                  </a:ext>
                </a:extLst>
              </a:tr>
              <a:tr h="7414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Persone di età compresa tra 70 e 79 anni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6620854"/>
                  </a:ext>
                </a:extLst>
              </a:tr>
              <a:tr h="7414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Persone di età compresa tra i 60 e i 69 anni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0284277"/>
                  </a:ext>
                </a:extLst>
              </a:tr>
              <a:tr h="11242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Persone con comorbidità di età&lt;60 anni, senza quella connotazione di gravità riportata per le persone estremamente vulnerabili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5391007"/>
                  </a:ext>
                </a:extLst>
              </a:tr>
              <a:tr h="7414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Resto della popolazione di età&lt;60 anni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8926906"/>
                  </a:ext>
                </a:extLst>
              </a:tr>
            </a:tbl>
          </a:graphicData>
        </a:graphic>
      </p:graphicFrame>
      <p:pic>
        <p:nvPicPr>
          <p:cNvPr id="6" name="Immagine 5">
            <a:extLst>
              <a:ext uri="{FF2B5EF4-FFF2-40B4-BE49-F238E27FC236}">
                <a16:creationId xmlns:a16="http://schemas.microsoft.com/office/drawing/2014/main" id="{084F729B-2671-46C8-836B-F6936825CC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889" y="192977"/>
            <a:ext cx="1893054" cy="837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30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C39EE3F1-0A3A-4628-A308-DFEDC9976A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32097F9B-772C-4553-8A17-069EAE77E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6600"/>
                </a:solidFill>
              </a:rPr>
              <a:t>Disabili legge 104/91  -  ASL 04 Teramo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0AE402-7687-47CF-8BED-03FA0D6FD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56" y="2423033"/>
            <a:ext cx="3697288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8800" dirty="0"/>
          </a:p>
          <a:p>
            <a:pPr marL="0" indent="0" algn="ctr">
              <a:buNone/>
            </a:pPr>
            <a:r>
              <a:rPr lang="it-IT" sz="8800" b="1" dirty="0">
                <a:solidFill>
                  <a:schemeClr val="bg2">
                    <a:lumMod val="75000"/>
                  </a:schemeClr>
                </a:solidFill>
              </a:rPr>
              <a:t>1951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01C8F63-4612-4223-81C5-9671224273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945" y="202347"/>
            <a:ext cx="1893054" cy="837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6443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Ione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e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835</TotalTime>
  <Words>235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Times New Roman</vt:lpstr>
      <vt:lpstr>Wingdings 3</vt:lpstr>
      <vt:lpstr>Ione</vt:lpstr>
      <vt:lpstr>Abruzzo 90,9%</vt:lpstr>
      <vt:lpstr>38.857 dosi somministrate 23.642 maschi  15.215 femmine  </vt:lpstr>
      <vt:lpstr>Personale sanitario/socio sanitario  12.502       vaccinazione conclusa RSA RA   1.254            vaccinazione conclusa Over 80  18.822           2° dose in corso Personale docente e non docente  7.274      1° dose conclusa Forze dell’ordine  883                1° dose conclusa  Penitenziari  in corso </vt:lpstr>
      <vt:lpstr>Over 80 ASL Teramo 23.601 dato ISTAT 2020</vt:lpstr>
      <vt:lpstr>Over 80</vt:lpstr>
      <vt:lpstr>Personale scolastico docente e non docente     8.016 </vt:lpstr>
      <vt:lpstr>Si va avanti con la disabilità</vt:lpstr>
      <vt:lpstr>Disabili legge 104/91  -  ASL 04 Teramo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Abruzzo 89,1%</dc:title>
  <dc:creator>Brucchi Maurizio</dc:creator>
  <cp:lastModifiedBy>Formisani Antonella</cp:lastModifiedBy>
  <cp:revision>32</cp:revision>
  <dcterms:created xsi:type="dcterms:W3CDTF">2021-03-14T07:50:18Z</dcterms:created>
  <dcterms:modified xsi:type="dcterms:W3CDTF">2021-03-15T12:17:09Z</dcterms:modified>
</cp:coreProperties>
</file>