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34"/>
  </p:notesMasterIdLst>
  <p:sldIdLst>
    <p:sldId id="256" r:id="rId2"/>
    <p:sldId id="257" r:id="rId3"/>
    <p:sldId id="263" r:id="rId4"/>
    <p:sldId id="273" r:id="rId5"/>
    <p:sldId id="298" r:id="rId6"/>
    <p:sldId id="299" r:id="rId7"/>
    <p:sldId id="274" r:id="rId8"/>
    <p:sldId id="300" r:id="rId9"/>
    <p:sldId id="301" r:id="rId10"/>
    <p:sldId id="309" r:id="rId11"/>
    <p:sldId id="306" r:id="rId12"/>
    <p:sldId id="289" r:id="rId13"/>
    <p:sldId id="290" r:id="rId14"/>
    <p:sldId id="291" r:id="rId15"/>
    <p:sldId id="292" r:id="rId16"/>
    <p:sldId id="262" r:id="rId17"/>
    <p:sldId id="269" r:id="rId18"/>
    <p:sldId id="270" r:id="rId19"/>
    <p:sldId id="311" r:id="rId20"/>
    <p:sldId id="266" r:id="rId21"/>
    <p:sldId id="288" r:id="rId22"/>
    <p:sldId id="272" r:id="rId23"/>
    <p:sldId id="271" r:id="rId24"/>
    <p:sldId id="275" r:id="rId25"/>
    <p:sldId id="276" r:id="rId26"/>
    <p:sldId id="277" r:id="rId27"/>
    <p:sldId id="278" r:id="rId28"/>
    <p:sldId id="304" r:id="rId29"/>
    <p:sldId id="308" r:id="rId30"/>
    <p:sldId id="279" r:id="rId31"/>
    <p:sldId id="281" r:id="rId32"/>
    <p:sldId id="310" r:id="rId3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50" d="100"/>
          <a:sy n="50" d="100"/>
        </p:scale>
        <p:origin x="2910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bsi\Downloads\RIEPILOGHI_TOTALI%20(1)-manifestaioni%20di%20interesse.ods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rgbClr val="002060"/>
                </a:solidFill>
              </a:rPr>
              <a:t>Manifestazione</a:t>
            </a:r>
            <a:r>
              <a:rPr lang="en-US" dirty="0">
                <a:solidFill>
                  <a:srgbClr val="002060"/>
                </a:solidFill>
              </a:rPr>
              <a:t> di interesse - OVER 80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AD-41CF-BAAD-5A9583FD2282}"/>
              </c:ext>
            </c:extLst>
          </c:dPt>
          <c:dLbls>
            <c:dLbl>
              <c:idx val="0"/>
              <c:layout>
                <c:manualLayout>
                  <c:x val="2.2353444661067139E-2"/>
                  <c:y val="-2.16060895147093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AD-41CF-BAAD-5A9583FD2282}"/>
                </c:ext>
              </c:extLst>
            </c:dLbl>
            <c:dLbl>
              <c:idx val="1"/>
              <c:layout>
                <c:manualLayout>
                  <c:x val="-9.8044240845186689E-3"/>
                  <c:y val="-1.62045671360320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AD-41CF-BAAD-5A9583FD2282}"/>
                </c:ext>
              </c:extLst>
            </c:dLbl>
            <c:dLbl>
              <c:idx val="2"/>
              <c:layout>
                <c:manualLayout>
                  <c:x val="-9.5658440699486133E-4"/>
                  <c:y val="-1.08030447573546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AD-41CF-BAAD-5A9583FD2282}"/>
                </c:ext>
              </c:extLst>
            </c:dLbl>
            <c:dLbl>
              <c:idx val="3"/>
              <c:layout>
                <c:manualLayout>
                  <c:x val="3.0869248477071102E-3"/>
                  <c:y val="-2.1606089514709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AD-41CF-BAAD-5A9583FD2282}"/>
                </c:ext>
              </c:extLst>
            </c:dLbl>
            <c:dLbl>
              <c:idx val="4"/>
              <c:layout>
                <c:manualLayout>
                  <c:x val="-8.1436272272700037E-3"/>
                  <c:y val="1.08030447573546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AD-41CF-BAAD-5A9583FD22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OVER80!$A$4:$A$28</c:f>
              <c:strCache>
                <c:ptCount val="5"/>
                <c:pt idx="0">
                  <c:v>AVEZZANO-SULMONA-L'AQUILA</c:v>
                </c:pt>
                <c:pt idx="1">
                  <c:v>LANCIANO-VASTO-CHIETI</c:v>
                </c:pt>
                <c:pt idx="2">
                  <c:v>PESCARA</c:v>
                </c:pt>
                <c:pt idx="3">
                  <c:v>TERAMO</c:v>
                </c:pt>
                <c:pt idx="4">
                  <c:v>Totale complessivo</c:v>
                </c:pt>
              </c:strCache>
            </c:strRef>
          </c:cat>
          <c:val>
            <c:numRef>
              <c:f>OVER80!$B$4:$B$28</c:f>
              <c:numCache>
                <c:formatCode>#,##0</c:formatCode>
                <c:ptCount val="5"/>
                <c:pt idx="0">
                  <c:v>17079</c:v>
                </c:pt>
                <c:pt idx="1">
                  <c:v>23216</c:v>
                </c:pt>
                <c:pt idx="2">
                  <c:v>20835</c:v>
                </c:pt>
                <c:pt idx="3">
                  <c:v>19452</c:v>
                </c:pt>
                <c:pt idx="4">
                  <c:v>80582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AD-41CF-BAAD-5A9583FD228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81675887"/>
        <c:axId val="1281672975"/>
      </c:barChart>
      <c:catAx>
        <c:axId val="1281675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1672975"/>
        <c:crosses val="autoZero"/>
        <c:auto val="1"/>
        <c:lblAlgn val="ctr"/>
        <c:lblOffset val="100"/>
        <c:noMultiLvlLbl val="0"/>
      </c:catAx>
      <c:valAx>
        <c:axId val="128167297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167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4FCA8-1E16-4C3A-A0DF-020E834E12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83438C-B814-46FF-A27A-EFC14D98B946}">
      <dgm:prSet/>
      <dgm:spPr/>
      <dgm:t>
        <a:bodyPr/>
        <a:lstStyle/>
        <a:p>
          <a:r>
            <a:rPr lang="it-IT" b="1"/>
            <a:t>CATEGORIE TARGET </a:t>
          </a:r>
          <a:endParaRPr lang="en-US"/>
        </a:p>
      </dgm:t>
    </dgm:pt>
    <dgm:pt modelId="{4397EE80-7C7A-40F3-82EC-CB4C33A6D3F0}" type="parTrans" cxnId="{EDDAC489-A6A8-4836-B624-081F16B6FB64}">
      <dgm:prSet/>
      <dgm:spPr/>
      <dgm:t>
        <a:bodyPr/>
        <a:lstStyle/>
        <a:p>
          <a:endParaRPr lang="en-US"/>
        </a:p>
      </dgm:t>
    </dgm:pt>
    <dgm:pt modelId="{993DE338-6A4E-4586-BFC7-DD0BCA6A0CF4}" type="sibTrans" cxnId="{EDDAC489-A6A8-4836-B624-081F16B6FB64}">
      <dgm:prSet/>
      <dgm:spPr/>
      <dgm:t>
        <a:bodyPr/>
        <a:lstStyle/>
        <a:p>
          <a:endParaRPr lang="en-US"/>
        </a:p>
      </dgm:t>
    </dgm:pt>
    <dgm:pt modelId="{6E9D4F8D-1CDC-4CF3-94B8-EAFF7680B38F}">
      <dgm:prSet/>
      <dgm:spPr/>
      <dgm:t>
        <a:bodyPr/>
        <a:lstStyle/>
        <a:p>
          <a:r>
            <a:rPr lang="it-IT" b="1"/>
            <a:t>… </a:t>
          </a:r>
          <a:r>
            <a:rPr lang="it-IT" b="1" i="1"/>
            <a:t>Considerata la disponibilità iniziale di un numero di dosi limitato, in questa prima fase della campagna di vaccinazione anti-SARS-CoV-2/COVID-19 si opererà con l'obiettivo di massimizzare il risultato, concentrando le risorse sulla protezione del personale dedicato a fronteggiare l’emergenza pandemica e sui soggetti più fragili (operatori sanitari e sociosanitari e del personale ed ospiti dei presidi residenziali per anziani)</a:t>
          </a:r>
          <a:endParaRPr lang="en-US"/>
        </a:p>
      </dgm:t>
    </dgm:pt>
    <dgm:pt modelId="{580C7BA9-01D5-43BB-951B-D26D3CE599F8}" type="parTrans" cxnId="{75E8C786-EFD5-4D42-8C66-7147B168E810}">
      <dgm:prSet/>
      <dgm:spPr/>
      <dgm:t>
        <a:bodyPr/>
        <a:lstStyle/>
        <a:p>
          <a:endParaRPr lang="en-US"/>
        </a:p>
      </dgm:t>
    </dgm:pt>
    <dgm:pt modelId="{9B31B182-80EA-4B8D-BDCE-DA1EC8C41150}" type="sibTrans" cxnId="{75E8C786-EFD5-4D42-8C66-7147B168E810}">
      <dgm:prSet/>
      <dgm:spPr/>
      <dgm:t>
        <a:bodyPr/>
        <a:lstStyle/>
        <a:p>
          <a:endParaRPr lang="en-US"/>
        </a:p>
      </dgm:t>
    </dgm:pt>
    <dgm:pt modelId="{3B02704E-C784-43DF-A3AD-3FD62CE49ED0}" type="pres">
      <dgm:prSet presAssocID="{B654FCA8-1E16-4C3A-A0DF-020E834E120D}" presName="linear" presStyleCnt="0">
        <dgm:presLayoutVars>
          <dgm:animLvl val="lvl"/>
          <dgm:resizeHandles val="exact"/>
        </dgm:presLayoutVars>
      </dgm:prSet>
      <dgm:spPr/>
    </dgm:pt>
    <dgm:pt modelId="{E70FD9BE-2A37-4FDA-AA0B-A045074AF8F6}" type="pres">
      <dgm:prSet presAssocID="{AB83438C-B814-46FF-A27A-EFC14D98B94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28F705-97AC-4249-9F26-757D16FC12C0}" type="pres">
      <dgm:prSet presAssocID="{993DE338-6A4E-4586-BFC7-DD0BCA6A0CF4}" presName="spacer" presStyleCnt="0"/>
      <dgm:spPr/>
    </dgm:pt>
    <dgm:pt modelId="{ADB5C16A-6BFA-46D7-BA17-D3F66743DB83}" type="pres">
      <dgm:prSet presAssocID="{6E9D4F8D-1CDC-4CF3-94B8-EAFF7680B38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8F89957-436B-4B04-91E5-1634B3575224}" type="presOf" srcId="{AB83438C-B814-46FF-A27A-EFC14D98B946}" destId="{E70FD9BE-2A37-4FDA-AA0B-A045074AF8F6}" srcOrd="0" destOrd="0" presId="urn:microsoft.com/office/officeart/2005/8/layout/vList2"/>
    <dgm:cxn modelId="{75E8C786-EFD5-4D42-8C66-7147B168E810}" srcId="{B654FCA8-1E16-4C3A-A0DF-020E834E120D}" destId="{6E9D4F8D-1CDC-4CF3-94B8-EAFF7680B38F}" srcOrd="1" destOrd="0" parTransId="{580C7BA9-01D5-43BB-951B-D26D3CE599F8}" sibTransId="{9B31B182-80EA-4B8D-BDCE-DA1EC8C41150}"/>
    <dgm:cxn modelId="{6CC54B87-50DF-46EE-BEF3-0C1BD17ECCE0}" type="presOf" srcId="{B654FCA8-1E16-4C3A-A0DF-020E834E120D}" destId="{3B02704E-C784-43DF-A3AD-3FD62CE49ED0}" srcOrd="0" destOrd="0" presId="urn:microsoft.com/office/officeart/2005/8/layout/vList2"/>
    <dgm:cxn modelId="{EDDAC489-A6A8-4836-B624-081F16B6FB64}" srcId="{B654FCA8-1E16-4C3A-A0DF-020E834E120D}" destId="{AB83438C-B814-46FF-A27A-EFC14D98B946}" srcOrd="0" destOrd="0" parTransId="{4397EE80-7C7A-40F3-82EC-CB4C33A6D3F0}" sibTransId="{993DE338-6A4E-4586-BFC7-DD0BCA6A0CF4}"/>
    <dgm:cxn modelId="{A2E77BEB-0941-4106-88F2-E81F9A6CC4C9}" type="presOf" srcId="{6E9D4F8D-1CDC-4CF3-94B8-EAFF7680B38F}" destId="{ADB5C16A-6BFA-46D7-BA17-D3F66743DB83}" srcOrd="0" destOrd="0" presId="urn:microsoft.com/office/officeart/2005/8/layout/vList2"/>
    <dgm:cxn modelId="{A2577774-4A4C-4BCC-8CCD-B8F3DBEBF7F2}" type="presParOf" srcId="{3B02704E-C784-43DF-A3AD-3FD62CE49ED0}" destId="{E70FD9BE-2A37-4FDA-AA0B-A045074AF8F6}" srcOrd="0" destOrd="0" presId="urn:microsoft.com/office/officeart/2005/8/layout/vList2"/>
    <dgm:cxn modelId="{00D375D9-432F-4677-BC5A-65F13FD3FB77}" type="presParOf" srcId="{3B02704E-C784-43DF-A3AD-3FD62CE49ED0}" destId="{AE28F705-97AC-4249-9F26-757D16FC12C0}" srcOrd="1" destOrd="0" presId="urn:microsoft.com/office/officeart/2005/8/layout/vList2"/>
    <dgm:cxn modelId="{FDEC9870-0E09-4076-8EE4-87AF27B025BD}" type="presParOf" srcId="{3B02704E-C784-43DF-A3AD-3FD62CE49ED0}" destId="{ADB5C16A-6BFA-46D7-BA17-D3F66743DB8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95839C-4ABC-4CDA-AC8F-2C2A4463F2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B889EA-1959-44E9-9766-B86457CA961A}">
      <dgm:prSet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it-IT" b="1" dirty="0"/>
            <a:t>Per favorire una ampia adesione alla vaccinazioni anti Covid-19, diventa fondamentale fornire informazioni complete e chiare su benefici e sulle modalità di adesione al processo. </a:t>
          </a:r>
          <a:endParaRPr lang="en-US" dirty="0"/>
        </a:p>
      </dgm:t>
    </dgm:pt>
    <dgm:pt modelId="{B905B886-D282-4BE1-944E-3835BDD0C99A}" type="parTrans" cxnId="{C9AE51B3-FB55-4AF9-8FEC-0FC8DE248583}">
      <dgm:prSet/>
      <dgm:spPr/>
      <dgm:t>
        <a:bodyPr/>
        <a:lstStyle/>
        <a:p>
          <a:endParaRPr lang="en-US"/>
        </a:p>
      </dgm:t>
    </dgm:pt>
    <dgm:pt modelId="{44AAD355-61B1-4218-AB4F-7A343F6A5444}" type="sibTrans" cxnId="{C9AE51B3-FB55-4AF9-8FEC-0FC8DE248583}">
      <dgm:prSet/>
      <dgm:spPr/>
      <dgm:t>
        <a:bodyPr/>
        <a:lstStyle/>
        <a:p>
          <a:endParaRPr lang="en-US"/>
        </a:p>
      </dgm:t>
    </dgm:pt>
    <dgm:pt modelId="{57D6221F-5FFE-498A-ABAE-5E40A287E184}">
      <dgm:prSet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it-IT" b="1" dirty="0"/>
            <a:t>La gestione della comunicazione istituzionale prevede un coordinamento regionale delle informazioni provenienti dal mondo medico-scientifico e dalle Istituzioni al fine di sviluppare e diffondere messaggi chiave univoci, corretti e comprensibili dalle diverse fasce di età.</a:t>
          </a:r>
          <a:endParaRPr lang="en-US" dirty="0"/>
        </a:p>
      </dgm:t>
    </dgm:pt>
    <dgm:pt modelId="{40896392-BDC0-4EB7-A18C-E0C42296A302}" type="parTrans" cxnId="{F474EABA-7923-48ED-B81A-B3FC5EFB76EC}">
      <dgm:prSet/>
      <dgm:spPr/>
      <dgm:t>
        <a:bodyPr/>
        <a:lstStyle/>
        <a:p>
          <a:endParaRPr lang="en-US"/>
        </a:p>
      </dgm:t>
    </dgm:pt>
    <dgm:pt modelId="{DC49A5CE-B694-45A2-8559-762CF0D9D05C}" type="sibTrans" cxnId="{F474EABA-7923-48ED-B81A-B3FC5EFB76EC}">
      <dgm:prSet/>
      <dgm:spPr/>
      <dgm:t>
        <a:bodyPr/>
        <a:lstStyle/>
        <a:p>
          <a:endParaRPr lang="en-US"/>
        </a:p>
      </dgm:t>
    </dgm:pt>
    <dgm:pt modelId="{C505D877-2018-4DC6-BD1C-94F0A3ECF3D5}" type="pres">
      <dgm:prSet presAssocID="{4F95839C-4ABC-4CDA-AC8F-2C2A4463F2A1}" presName="linear" presStyleCnt="0">
        <dgm:presLayoutVars>
          <dgm:animLvl val="lvl"/>
          <dgm:resizeHandles val="exact"/>
        </dgm:presLayoutVars>
      </dgm:prSet>
      <dgm:spPr/>
    </dgm:pt>
    <dgm:pt modelId="{AA391D29-76FB-4D7C-94F3-E52863F2CBA7}" type="pres">
      <dgm:prSet presAssocID="{17B889EA-1959-44E9-9766-B86457CA961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EAD7981-1B7A-4F25-ACB2-6CA0B7736E84}" type="pres">
      <dgm:prSet presAssocID="{44AAD355-61B1-4218-AB4F-7A343F6A5444}" presName="spacer" presStyleCnt="0"/>
      <dgm:spPr/>
    </dgm:pt>
    <dgm:pt modelId="{3BEF6E11-8000-44CE-B46E-EE3462FF0370}" type="pres">
      <dgm:prSet presAssocID="{57D6221F-5FFE-498A-ABAE-5E40A287E18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D4A9D2E-9ACA-4739-80D2-C0E2B3EF7503}" type="presOf" srcId="{4F95839C-4ABC-4CDA-AC8F-2C2A4463F2A1}" destId="{C505D877-2018-4DC6-BD1C-94F0A3ECF3D5}" srcOrd="0" destOrd="0" presId="urn:microsoft.com/office/officeart/2005/8/layout/vList2"/>
    <dgm:cxn modelId="{F331433A-1167-4464-8507-BFC8006FD667}" type="presOf" srcId="{57D6221F-5FFE-498A-ABAE-5E40A287E184}" destId="{3BEF6E11-8000-44CE-B46E-EE3462FF0370}" srcOrd="0" destOrd="0" presId="urn:microsoft.com/office/officeart/2005/8/layout/vList2"/>
    <dgm:cxn modelId="{C9AE51B3-FB55-4AF9-8FEC-0FC8DE248583}" srcId="{4F95839C-4ABC-4CDA-AC8F-2C2A4463F2A1}" destId="{17B889EA-1959-44E9-9766-B86457CA961A}" srcOrd="0" destOrd="0" parTransId="{B905B886-D282-4BE1-944E-3835BDD0C99A}" sibTransId="{44AAD355-61B1-4218-AB4F-7A343F6A5444}"/>
    <dgm:cxn modelId="{F474EABA-7923-48ED-B81A-B3FC5EFB76EC}" srcId="{4F95839C-4ABC-4CDA-AC8F-2C2A4463F2A1}" destId="{57D6221F-5FFE-498A-ABAE-5E40A287E184}" srcOrd="1" destOrd="0" parTransId="{40896392-BDC0-4EB7-A18C-E0C42296A302}" sibTransId="{DC49A5CE-B694-45A2-8559-762CF0D9D05C}"/>
    <dgm:cxn modelId="{3D1DD7F4-FC08-4111-981F-3FAE9F687A87}" type="presOf" srcId="{17B889EA-1959-44E9-9766-B86457CA961A}" destId="{AA391D29-76FB-4D7C-94F3-E52863F2CBA7}" srcOrd="0" destOrd="0" presId="urn:microsoft.com/office/officeart/2005/8/layout/vList2"/>
    <dgm:cxn modelId="{5881330C-0372-4654-9BF2-B861C0E888E1}" type="presParOf" srcId="{C505D877-2018-4DC6-BD1C-94F0A3ECF3D5}" destId="{AA391D29-76FB-4D7C-94F3-E52863F2CBA7}" srcOrd="0" destOrd="0" presId="urn:microsoft.com/office/officeart/2005/8/layout/vList2"/>
    <dgm:cxn modelId="{2E6DAB4B-05A0-4C27-BE44-579F67D6A63D}" type="presParOf" srcId="{C505D877-2018-4DC6-BD1C-94F0A3ECF3D5}" destId="{7EAD7981-1B7A-4F25-ACB2-6CA0B7736E84}" srcOrd="1" destOrd="0" presId="urn:microsoft.com/office/officeart/2005/8/layout/vList2"/>
    <dgm:cxn modelId="{7A9D7C53-E6A4-48A6-883B-8F91C5D06AA2}" type="presParOf" srcId="{C505D877-2018-4DC6-BD1C-94F0A3ECF3D5}" destId="{3BEF6E11-8000-44CE-B46E-EE3462FF037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FD9BE-2A37-4FDA-AA0B-A045074AF8F6}">
      <dsp:nvSpPr>
        <dsp:cNvPr id="0" name=""/>
        <dsp:cNvSpPr/>
      </dsp:nvSpPr>
      <dsp:spPr>
        <a:xfrm>
          <a:off x="0" y="87269"/>
          <a:ext cx="6575053" cy="1325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/>
            <a:t>CATEGORIE TARGET </a:t>
          </a:r>
          <a:endParaRPr lang="en-US" sz="1300" kern="1200"/>
        </a:p>
      </dsp:txBody>
      <dsp:txXfrm>
        <a:off x="64690" y="151959"/>
        <a:ext cx="6445673" cy="1195791"/>
      </dsp:txXfrm>
    </dsp:sp>
    <dsp:sp modelId="{ADB5C16A-6BFA-46D7-BA17-D3F66743DB83}">
      <dsp:nvSpPr>
        <dsp:cNvPr id="0" name=""/>
        <dsp:cNvSpPr/>
      </dsp:nvSpPr>
      <dsp:spPr>
        <a:xfrm>
          <a:off x="0" y="1449881"/>
          <a:ext cx="6575053" cy="1325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/>
            <a:t>… </a:t>
          </a:r>
          <a:r>
            <a:rPr lang="it-IT" sz="1300" b="1" i="1" kern="1200"/>
            <a:t>Considerata la disponibilità iniziale di un numero di dosi limitato, in questa prima fase della campagna di vaccinazione anti-SARS-CoV-2/COVID-19 si opererà con l'obiettivo di massimizzare il risultato, concentrando le risorse sulla protezione del personale dedicato a fronteggiare l’emergenza pandemica e sui soggetti più fragili (operatori sanitari e sociosanitari e del personale ed ospiti dei presidi residenziali per anziani)</a:t>
          </a:r>
          <a:endParaRPr lang="en-US" sz="1300" kern="1200"/>
        </a:p>
      </dsp:txBody>
      <dsp:txXfrm>
        <a:off x="64690" y="1514571"/>
        <a:ext cx="6445673" cy="1195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91D29-76FB-4D7C-94F3-E52863F2CBA7}">
      <dsp:nvSpPr>
        <dsp:cNvPr id="0" name=""/>
        <dsp:cNvSpPr/>
      </dsp:nvSpPr>
      <dsp:spPr>
        <a:xfrm>
          <a:off x="0" y="136555"/>
          <a:ext cx="7493000" cy="1739643"/>
        </a:xfrm>
        <a:prstGeom prst="roundRect">
          <a:avLst/>
        </a:prstGeom>
        <a:solidFill>
          <a:schemeClr val="tx1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Per favorire una ampia adesione alla vaccinazioni anti Covid-19, diventa fondamentale fornire informazioni complete e chiare su benefici e sulle modalità di adesione al processo. </a:t>
          </a:r>
          <a:endParaRPr lang="en-US" sz="2000" kern="1200" dirty="0"/>
        </a:p>
      </dsp:txBody>
      <dsp:txXfrm>
        <a:off x="84922" y="221477"/>
        <a:ext cx="7323156" cy="1569799"/>
      </dsp:txXfrm>
    </dsp:sp>
    <dsp:sp modelId="{3BEF6E11-8000-44CE-B46E-EE3462FF0370}">
      <dsp:nvSpPr>
        <dsp:cNvPr id="0" name=""/>
        <dsp:cNvSpPr/>
      </dsp:nvSpPr>
      <dsp:spPr>
        <a:xfrm>
          <a:off x="0" y="1933799"/>
          <a:ext cx="7493000" cy="1739643"/>
        </a:xfrm>
        <a:prstGeom prst="roundRect">
          <a:avLst/>
        </a:prstGeom>
        <a:solidFill>
          <a:schemeClr val="tx1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La gestione della comunicazione istituzionale prevede un coordinamento regionale delle informazioni provenienti dal mondo medico-scientifico e dalle Istituzioni al fine di sviluppare e diffondere messaggi chiave univoci, corretti e comprensibili dalle diverse fasce di età.</a:t>
          </a:r>
          <a:endParaRPr lang="en-US" sz="2000" kern="1200" dirty="0"/>
        </a:p>
      </dsp:txBody>
      <dsp:txXfrm>
        <a:off x="84922" y="2018721"/>
        <a:ext cx="7323156" cy="1569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E4A19-D00B-4AA0-A783-895166B2524C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208BC-137F-4EF9-BF4A-69915D229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14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0B6C3-17CA-47BD-A084-8CE3F63DE7D3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12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0B6C3-17CA-47BD-A084-8CE3F63DE7D3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65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E2D-9B82-4767-BFB9-233C07EB44E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18DD1CC-AA30-4711-9F67-E234EBE84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61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E2D-9B82-4767-BFB9-233C07EB44E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8DD1CC-AA30-4711-9F67-E234EBE84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41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E2D-9B82-4767-BFB9-233C07EB44E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8DD1CC-AA30-4711-9F67-E234EBE84E3F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1496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E2D-9B82-4767-BFB9-233C07EB44E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8DD1CC-AA30-4711-9F67-E234EBE84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957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E2D-9B82-4767-BFB9-233C07EB44E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8DD1CC-AA30-4711-9F67-E234EBE84E3F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8726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E2D-9B82-4767-BFB9-233C07EB44E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8DD1CC-AA30-4711-9F67-E234EBE84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886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E2D-9B82-4767-BFB9-233C07EB44E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1CC-AA30-4711-9F67-E234EBE84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652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E2D-9B82-4767-BFB9-233C07EB44E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1CC-AA30-4711-9F67-E234EBE84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83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E2D-9B82-4767-BFB9-233C07EB44E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1CC-AA30-4711-9F67-E234EBE84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19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E2D-9B82-4767-BFB9-233C07EB44E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8DD1CC-AA30-4711-9F67-E234EBE84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94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E2D-9B82-4767-BFB9-233C07EB44E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8DD1CC-AA30-4711-9F67-E234EBE84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50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E2D-9B82-4767-BFB9-233C07EB44E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8DD1CC-AA30-4711-9F67-E234EBE84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45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E2D-9B82-4767-BFB9-233C07EB44E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1CC-AA30-4711-9F67-E234EBE84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84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E2D-9B82-4767-BFB9-233C07EB44E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1CC-AA30-4711-9F67-E234EBE84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99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E2D-9B82-4767-BFB9-233C07EB44E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1CC-AA30-4711-9F67-E234EBE84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38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E2D-9B82-4767-BFB9-233C07EB44E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8DD1CC-AA30-4711-9F67-E234EBE84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66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7FE2D-9B82-4767-BFB9-233C07EB44E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18DD1CC-AA30-4711-9F67-E234EBE84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75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7" Type="http://schemas.openxmlformats.org/officeDocument/2006/relationships/image" Target="../media/image17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3" Type="http://schemas.openxmlformats.org/officeDocument/2006/relationships/image" Target="../media/image3.png" /><Relationship Id="rId7" Type="http://schemas.openxmlformats.org/officeDocument/2006/relationships/diagramColors" Target="../diagrams/colors1.xm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1.xml" /><Relationship Id="rId5" Type="http://schemas.openxmlformats.org/officeDocument/2006/relationships/diagramLayout" Target="../diagrams/layout1.xml" /><Relationship Id="rId4" Type="http://schemas.openxmlformats.org/officeDocument/2006/relationships/diagramData" Target="../diagrams/data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0.emf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1.emf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 /><Relationship Id="rId2" Type="http://schemas.openxmlformats.org/officeDocument/2006/relationships/image" Target="../media/image32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4.png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5.emf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9.png" /><Relationship Id="rId4" Type="http://schemas.openxmlformats.org/officeDocument/2006/relationships/image" Target="../media/image2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2174" r="304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4536C52F-C11B-4718-8B63-3E4A4346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83733" y="3962400"/>
            <a:ext cx="8458200" cy="9589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100" b="1" dirty="0">
                <a:solidFill>
                  <a:srgbClr val="FEFFFF"/>
                </a:solidFill>
              </a:rPr>
              <a:t>CAMPAGNA DI VACCINAZIONE ANTI SARS-CoV-2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83733" y="4944531"/>
            <a:ext cx="8458200" cy="524935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Regione Abruzzo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64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0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2DF7F9C-1ED4-4E10-BC87-37F0AD1ED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 b="1"/>
              <a:t>Censimento del personale docente e non docente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33CDA7-9269-4E61-A12C-E266358DC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it-IT" dirty="0"/>
              <a:t>Codice Meccanografico Scuole:  per l’individuazione delle sedi di lavoro del personale scolastico, docente e non docente;</a:t>
            </a:r>
          </a:p>
          <a:p>
            <a:r>
              <a:rPr lang="it-IT" dirty="0"/>
              <a:t>Banche dati MIUR: per l’individuazione delle Università, Corsi post laurea, corsi di specializzazione;</a:t>
            </a:r>
          </a:p>
          <a:p>
            <a:r>
              <a:rPr lang="it-IT" dirty="0"/>
              <a:t>Elenco enti di formazione accreditati e qualificati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91BFD96-31A2-4AD5-A13F-820885889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2" r="19008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18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822546-184B-4363-BB37-53A5DC4CA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56" y="376460"/>
            <a:ext cx="4137059" cy="12808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it-IT" sz="2000" b="1" dirty="0"/>
            </a:br>
            <a: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</a:rPr>
              <a:t>Personale docente e non docente</a:t>
            </a:r>
            <a:b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br>
              <a:rPr lang="it-IT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br>
              <a:rPr lang="it-IT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endParaRPr lang="it-IT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74B8E8-AC0A-48BC-B44E-0A2C9B91F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29" y="2127913"/>
            <a:ext cx="4137060" cy="374517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Bahnschrift" panose="020B0502040204020203" pitchFamily="34" charset="0"/>
              </a:rPr>
              <a:t>Popolazione target 36.116</a:t>
            </a:r>
          </a:p>
          <a:p>
            <a:endParaRPr lang="it-IT" sz="28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it-IT" sz="2800" b="1" dirty="0">
                <a:solidFill>
                  <a:srgbClr val="FF0000"/>
                </a:solidFill>
                <a:latin typeface="Bahnschrift" panose="020B0502040204020203" pitchFamily="34" charset="0"/>
              </a:rPr>
              <a:t>   Vaccinati 23.677</a:t>
            </a:r>
          </a:p>
          <a:p>
            <a:pPr marL="0" indent="0">
              <a:buNone/>
            </a:pPr>
            <a:r>
              <a:rPr lang="it-IT" sz="2800" b="1" dirty="0">
                <a:solidFill>
                  <a:srgbClr val="FF0000"/>
                </a:solidFill>
                <a:latin typeface="Bahnschrift" panose="020B0502040204020203" pitchFamily="34" charset="0"/>
              </a:rPr>
              <a:t>						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6431DE-55DD-4675-878A-D0B4943C3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4" r="2113"/>
          <a:stretch/>
        </p:blipFill>
        <p:spPr>
          <a:xfrm>
            <a:off x="7334092" y="16148"/>
            <a:ext cx="4857908" cy="482745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85B6D0B-AE55-4A78-BCB2-14EC3B3E7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FA8C12F-8FDB-42AB-8EB1-EA5F1B940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525" y="4000500"/>
            <a:ext cx="4853475" cy="271299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CF6A07C-2E7B-4798-85DA-FAB9514A4A57}"/>
              </a:ext>
            </a:extLst>
          </p:cNvPr>
          <p:cNvSpPr txBox="1"/>
          <p:nvPr/>
        </p:nvSpPr>
        <p:spPr>
          <a:xfrm>
            <a:off x="1072596" y="4572027"/>
            <a:ext cx="2981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spcAft>
                <a:spcPts val="600"/>
              </a:spcAft>
              <a:buNone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65%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4001" y="5411422"/>
            <a:ext cx="6764866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LA REGIONE ABRUZZO HA ESTESO LA VACCINAZIONE AL PERSONALE RESIDENTE IN ABRUZZO CHE PRESTA SERVIZIO IN ALTRE REGIONI </a:t>
            </a:r>
          </a:p>
        </p:txBody>
      </p:sp>
    </p:spTree>
    <p:extLst>
      <p:ext uri="{BB962C8B-B14F-4D97-AF65-F5344CB8AC3E}">
        <p14:creationId xmlns:p14="http://schemas.microsoft.com/office/powerpoint/2010/main" val="1795119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A6C7D63-96C7-4C57-8B57-CBB1EC123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959" y="834741"/>
            <a:ext cx="7305387" cy="168339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F02DDD-C0BC-4675-AE99-E47F22AD473D}"/>
              </a:ext>
            </a:extLst>
          </p:cNvPr>
          <p:cNvSpPr txBox="1"/>
          <p:nvPr/>
        </p:nvSpPr>
        <p:spPr>
          <a:xfrm>
            <a:off x="682776" y="1327230"/>
            <a:ext cx="1566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Asl Lanciano Vasto Chieti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4FA069A-0B47-4761-BC8F-E9368F810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960" y="2124844"/>
            <a:ext cx="7305387" cy="202088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7AE2597-9CAB-42FB-972E-F495318A96DC}"/>
              </a:ext>
            </a:extLst>
          </p:cNvPr>
          <p:cNvSpPr txBox="1"/>
          <p:nvPr/>
        </p:nvSpPr>
        <p:spPr>
          <a:xfrm>
            <a:off x="696767" y="2624466"/>
            <a:ext cx="1970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Asl Avezzano Sulmona L’Aquila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92D5E0-AD51-4FAA-8851-FC4D15D47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349" y="3537334"/>
            <a:ext cx="7422998" cy="163090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9C2D701-4A0F-40A1-8D2C-3470DEB03D83}"/>
              </a:ext>
            </a:extLst>
          </p:cNvPr>
          <p:cNvSpPr txBox="1"/>
          <p:nvPr/>
        </p:nvSpPr>
        <p:spPr>
          <a:xfrm>
            <a:off x="682776" y="4209824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Asl Pescara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CB60CE6-C4CA-4823-9FFC-4E7C3C0FDC1F}"/>
              </a:ext>
            </a:extLst>
          </p:cNvPr>
          <p:cNvSpPr txBox="1"/>
          <p:nvPr/>
        </p:nvSpPr>
        <p:spPr>
          <a:xfrm>
            <a:off x="682776" y="5597957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Asl Teramo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5A62521-4E4D-420C-A5EA-3E5C8DA5F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960" y="4960286"/>
            <a:ext cx="7328789" cy="175352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002708D-EDDB-4403-87D4-BAF809A93FCD}"/>
              </a:ext>
            </a:extLst>
          </p:cNvPr>
          <p:cNvSpPr txBox="1"/>
          <p:nvPr/>
        </p:nvSpPr>
        <p:spPr>
          <a:xfrm>
            <a:off x="1668198" y="295870"/>
            <a:ext cx="95522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Il Dato è in continua evoluzione …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1E849957-8425-447E-BF2D-AE172ACD6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8306" y="404235"/>
            <a:ext cx="1449961" cy="1183962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E0A3F08-360B-4567-993F-A982FDD020ED}"/>
              </a:ext>
            </a:extLst>
          </p:cNvPr>
          <p:cNvSpPr txBox="1"/>
          <p:nvPr/>
        </p:nvSpPr>
        <p:spPr>
          <a:xfrm>
            <a:off x="9733749" y="5072896"/>
            <a:ext cx="2514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Totale 175.170 (</a:t>
            </a:r>
            <a:r>
              <a:rPr lang="it-IT" sz="2000" dirty="0">
                <a:solidFill>
                  <a:srgbClr val="FF0000"/>
                </a:solidFill>
              </a:rPr>
              <a:t>dato aggiornato al 22 marzo</a:t>
            </a:r>
            <a:r>
              <a:rPr lang="it-IT" sz="2400" b="1" dirty="0">
                <a:solidFill>
                  <a:srgbClr val="FF0000"/>
                </a:solidFill>
              </a:rPr>
              <a:t>)</a:t>
            </a:r>
          </a:p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195DDCB-8D1C-4B07-A52B-8F928A8FA9F4}"/>
              </a:ext>
            </a:extLst>
          </p:cNvPr>
          <p:cNvSpPr txBox="1"/>
          <p:nvPr/>
        </p:nvSpPr>
        <p:spPr>
          <a:xfrm>
            <a:off x="9660612" y="2017204"/>
            <a:ext cx="23156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+ 2.133 </a:t>
            </a:r>
            <a:r>
              <a:rPr lang="it-IT" dirty="0">
                <a:solidFill>
                  <a:srgbClr val="FF0000"/>
                </a:solidFill>
              </a:rPr>
              <a:t>SOMMINISTRZIONI …RISPETTO AL 20/3</a:t>
            </a:r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4570" y="3253465"/>
            <a:ext cx="2111658" cy="126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7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AE644D-4790-4717-BDE8-5ED6343D4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025" y="557435"/>
            <a:ext cx="8911687" cy="1280890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SOMMINISTRAZIONI PER FASCIE DI ETA’- REGIONE ABRUZZO </a:t>
            </a:r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B92DB95-070F-4E5D-A5A2-142A0180AB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3280" y="1686560"/>
            <a:ext cx="1124712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8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2F80F8-1FE5-4811-A571-D0395A04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5" y="276225"/>
            <a:ext cx="9656762" cy="131445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Dosi richieste – ricevute - effettuate…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9F8E3D-94C7-4F0C-B2BA-FE2C438B6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1143496"/>
            <a:ext cx="8610600" cy="194263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AB3B29A-4E38-4284-86F3-A1436095B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3244415"/>
            <a:ext cx="8705850" cy="189541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EC9838F-1F46-4F8E-AB9C-9094F09593A4}"/>
              </a:ext>
            </a:extLst>
          </p:cNvPr>
          <p:cNvSpPr txBox="1"/>
          <p:nvPr/>
        </p:nvSpPr>
        <p:spPr>
          <a:xfrm>
            <a:off x="682776" y="1327230"/>
            <a:ext cx="1566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Asl Lanciano Vasto Chieti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986982E-F447-4072-BA5F-53A5CDFA4110}"/>
              </a:ext>
            </a:extLst>
          </p:cNvPr>
          <p:cNvSpPr txBox="1"/>
          <p:nvPr/>
        </p:nvSpPr>
        <p:spPr>
          <a:xfrm>
            <a:off x="682776" y="3429000"/>
            <a:ext cx="1970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Asl Avezzano Sulmona L’Aquila</a:t>
            </a:r>
          </a:p>
        </p:txBody>
      </p:sp>
    </p:spTree>
    <p:extLst>
      <p:ext uri="{BB962C8B-B14F-4D97-AF65-F5344CB8AC3E}">
        <p14:creationId xmlns:p14="http://schemas.microsoft.com/office/powerpoint/2010/main" val="2553366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EA5D777-8424-4CCC-8E74-8703690AA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4" y="2133600"/>
            <a:ext cx="9971087" cy="25613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827FEB9-A823-4014-96A8-A231A363C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519" y="4175125"/>
            <a:ext cx="10080172" cy="246706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A039C0-F9C7-4851-AE12-392883994E8C}"/>
              </a:ext>
            </a:extLst>
          </p:cNvPr>
          <p:cNvSpPr txBox="1"/>
          <p:nvPr/>
        </p:nvSpPr>
        <p:spPr>
          <a:xfrm>
            <a:off x="320826" y="2452585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Asl Pescara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BD1FC5-4065-4C93-95F1-FA1B6FEC63B2}"/>
              </a:ext>
            </a:extLst>
          </p:cNvPr>
          <p:cNvSpPr txBox="1"/>
          <p:nvPr/>
        </p:nvSpPr>
        <p:spPr>
          <a:xfrm>
            <a:off x="404182" y="491507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Asl Teramo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48EF7CA-B66C-41F9-B129-9B4218E0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322" y="632396"/>
            <a:ext cx="8912225" cy="1281112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Segue: Dosi richieste – ricevute - effettuate…</a:t>
            </a:r>
          </a:p>
        </p:txBody>
      </p:sp>
    </p:spTree>
    <p:extLst>
      <p:ext uri="{BB962C8B-B14F-4D97-AF65-F5344CB8AC3E}">
        <p14:creationId xmlns:p14="http://schemas.microsoft.com/office/powerpoint/2010/main" val="3604044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1772EC9-EB58-4956-8079-E068DBBFCC67}"/>
              </a:ext>
            </a:extLst>
          </p:cNvPr>
          <p:cNvSpPr txBox="1"/>
          <p:nvPr/>
        </p:nvSpPr>
        <p:spPr>
          <a:xfrm>
            <a:off x="6483096" y="624110"/>
            <a:ext cx="502151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FASE II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Immagine 4" descr="Immagine che contiene spazzolino&#10;&#10;Descrizione generata automaticamente"/>
          <p:cNvPicPr>
            <a:picLocks noChangeAspect="1"/>
          </p:cNvPicPr>
          <p:nvPr/>
        </p:nvPicPr>
        <p:blipFill rotWithShape="1">
          <a:blip r:embed="rId2"/>
          <a:srcRect l="5543" r="48992" b="-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E568C5B-E19F-43B6-9013-C63BEB81EB5A}"/>
              </a:ext>
            </a:extLst>
          </p:cNvPr>
          <p:cNvSpPr txBox="1">
            <a:spLocks/>
          </p:cNvSpPr>
          <p:nvPr/>
        </p:nvSpPr>
        <p:spPr>
          <a:xfrm>
            <a:off x="5234673" y="2133600"/>
            <a:ext cx="6548878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PROGRAMMA REGIONALE PER LA CAMPAGNA DI VACCINAZIONE ANTI SARS-CoV-2 –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A32770D-B059-4610-ABB4-4AB05B785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9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t="11010" r="-1" b="-1"/>
          <a:stretch/>
        </p:blipFill>
        <p:spPr>
          <a:xfrm>
            <a:off x="4457485" y="0"/>
            <a:ext cx="7706443" cy="6857990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/>
          <p:cNvSpPr/>
          <p:nvPr/>
        </p:nvSpPr>
        <p:spPr>
          <a:xfrm>
            <a:off x="133350" y="266700"/>
            <a:ext cx="6134100" cy="518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600" b="1" u="sng" dirty="0" err="1">
                <a:solidFill>
                  <a:srgbClr val="FF0000"/>
                </a:solidFill>
              </a:rPr>
              <a:t>Gli</a:t>
            </a:r>
            <a:r>
              <a:rPr lang="en-US" sz="1600" b="1" u="sng" dirty="0">
                <a:solidFill>
                  <a:srgbClr val="FF0000"/>
                </a:solidFill>
              </a:rPr>
              <a:t> </a:t>
            </a:r>
            <a:r>
              <a:rPr lang="en-US" sz="1600" b="1" u="sng" dirty="0" err="1">
                <a:solidFill>
                  <a:srgbClr val="FF0000"/>
                </a:solidFill>
              </a:rPr>
              <a:t>obiettivi</a:t>
            </a:r>
            <a:r>
              <a:rPr lang="en-US" sz="1600" b="1" u="sng" dirty="0">
                <a:solidFill>
                  <a:srgbClr val="FF0000"/>
                </a:solidFill>
              </a:rPr>
              <a:t> </a:t>
            </a:r>
            <a:r>
              <a:rPr lang="en-US" sz="1600" b="1" u="sng" dirty="0" err="1">
                <a:solidFill>
                  <a:srgbClr val="FF0000"/>
                </a:solidFill>
              </a:rPr>
              <a:t>specifici</a:t>
            </a:r>
            <a:r>
              <a:rPr lang="en-US" sz="1600" b="1" u="sng" dirty="0">
                <a:solidFill>
                  <a:srgbClr val="FF0000"/>
                </a:solidFill>
              </a:rPr>
              <a:t> del Piano </a:t>
            </a:r>
            <a:r>
              <a:rPr lang="en-US" sz="1600" b="1" u="sng" dirty="0" err="1">
                <a:solidFill>
                  <a:srgbClr val="FF0000"/>
                </a:solidFill>
              </a:rPr>
              <a:t>vaccinale</a:t>
            </a:r>
            <a:r>
              <a:rPr lang="en-US" sz="1600" b="1" u="sng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US" sz="1600" b="1" u="sng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270510" algn="l"/>
              </a:tabLst>
            </a:pPr>
            <a:r>
              <a:rPr lang="en-US" sz="1600" b="1" dirty="0" err="1">
                <a:solidFill>
                  <a:srgbClr val="002060"/>
                </a:solidFill>
              </a:rPr>
              <a:t>garantire</a:t>
            </a:r>
            <a:r>
              <a:rPr lang="en-US" sz="1600" b="1" dirty="0">
                <a:solidFill>
                  <a:srgbClr val="002060"/>
                </a:solidFill>
              </a:rPr>
              <a:t>, </a:t>
            </a:r>
            <a:r>
              <a:rPr lang="en-US" sz="1600" b="1" dirty="0" err="1">
                <a:solidFill>
                  <a:srgbClr val="002060"/>
                </a:solidFill>
              </a:rPr>
              <a:t>nel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più</a:t>
            </a:r>
            <a:r>
              <a:rPr lang="en-US" sz="1600" b="1" dirty="0">
                <a:solidFill>
                  <a:srgbClr val="002060"/>
                </a:solidFill>
              </a:rPr>
              <a:t> breve tempo </a:t>
            </a:r>
            <a:r>
              <a:rPr lang="en-US" sz="1600" b="1" dirty="0" err="1">
                <a:solidFill>
                  <a:srgbClr val="002060"/>
                </a:solidFill>
              </a:rPr>
              <a:t>possibile</a:t>
            </a:r>
            <a:r>
              <a:rPr lang="en-US" sz="1600" b="1" dirty="0">
                <a:solidFill>
                  <a:srgbClr val="002060"/>
                </a:solidFill>
              </a:rPr>
              <a:t>, e con la </a:t>
            </a:r>
            <a:r>
              <a:rPr lang="en-US" sz="1600" b="1" dirty="0" err="1">
                <a:solidFill>
                  <a:srgbClr val="002060"/>
                </a:solidFill>
              </a:rPr>
              <a:t>massima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garanzia</a:t>
            </a:r>
            <a:r>
              <a:rPr lang="en-US" sz="1600" b="1" dirty="0">
                <a:solidFill>
                  <a:srgbClr val="002060"/>
                </a:solidFill>
              </a:rPr>
              <a:t> di </a:t>
            </a:r>
            <a:r>
              <a:rPr lang="en-US" sz="1600" b="1" dirty="0" err="1">
                <a:solidFill>
                  <a:srgbClr val="002060"/>
                </a:solidFill>
              </a:rPr>
              <a:t>efficienza</a:t>
            </a:r>
            <a:r>
              <a:rPr lang="en-US" sz="1600" b="1" dirty="0">
                <a:solidFill>
                  <a:srgbClr val="002060"/>
                </a:solidFill>
              </a:rPr>
              <a:t> e </a:t>
            </a:r>
            <a:r>
              <a:rPr lang="en-US" sz="1600" b="1" dirty="0" err="1">
                <a:solidFill>
                  <a:srgbClr val="002060"/>
                </a:solidFill>
              </a:rPr>
              <a:t>sicurezza</a:t>
            </a:r>
            <a:r>
              <a:rPr lang="en-US" sz="1600" b="1" dirty="0">
                <a:solidFill>
                  <a:srgbClr val="002060"/>
                </a:solidFill>
              </a:rPr>
              <a:t>, la </a:t>
            </a:r>
            <a:r>
              <a:rPr lang="en-US" sz="1600" b="1" dirty="0" err="1">
                <a:solidFill>
                  <a:srgbClr val="002060"/>
                </a:solidFill>
              </a:rPr>
              <a:t>somministrazione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dei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vaccini</a:t>
            </a:r>
            <a:endParaRPr lang="en-US" sz="16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270510" algn="l"/>
              </a:tabLst>
            </a:pPr>
            <a:r>
              <a:rPr lang="en-US" sz="1600" b="1" dirty="0" err="1">
                <a:solidFill>
                  <a:srgbClr val="002060"/>
                </a:solidFill>
              </a:rPr>
              <a:t>definire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i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modelli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organizzativi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compresa</a:t>
            </a:r>
            <a:r>
              <a:rPr lang="en-US" sz="1600" b="1" dirty="0">
                <a:solidFill>
                  <a:srgbClr val="002060"/>
                </a:solidFill>
              </a:rPr>
              <a:t> la </a:t>
            </a:r>
            <a:r>
              <a:rPr lang="en-US" sz="1600" b="1" dirty="0" err="1">
                <a:solidFill>
                  <a:srgbClr val="002060"/>
                </a:solidFill>
              </a:rPr>
              <a:t>formazione</a:t>
            </a:r>
            <a:r>
              <a:rPr lang="en-US" sz="1600" b="1" dirty="0">
                <a:solidFill>
                  <a:srgbClr val="002060"/>
                </a:solidFill>
              </a:rPr>
              <a:t> del </a:t>
            </a:r>
            <a:r>
              <a:rPr lang="en-US" sz="1600" b="1" dirty="0" err="1">
                <a:solidFill>
                  <a:srgbClr val="002060"/>
                </a:solidFill>
              </a:rPr>
              <a:t>personale</a:t>
            </a:r>
            <a:r>
              <a:rPr lang="en-US" sz="1600" b="1" dirty="0">
                <a:solidFill>
                  <a:srgbClr val="002060"/>
                </a:solidFill>
              </a:rPr>
              <a:t>;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270510" algn="l"/>
              </a:tabLst>
            </a:pPr>
            <a:r>
              <a:rPr lang="en-US" sz="1600" b="1" dirty="0" err="1">
                <a:solidFill>
                  <a:srgbClr val="002060"/>
                </a:solidFill>
              </a:rPr>
              <a:t>strutturare</a:t>
            </a:r>
            <a:r>
              <a:rPr lang="en-US" sz="1600" b="1" dirty="0">
                <a:solidFill>
                  <a:srgbClr val="002060"/>
                </a:solidFill>
              </a:rPr>
              <a:t> la </a:t>
            </a:r>
            <a:r>
              <a:rPr lang="en-US" sz="1600" b="1" dirty="0" err="1">
                <a:solidFill>
                  <a:srgbClr val="002060"/>
                </a:solidFill>
              </a:rPr>
              <a:t>logistica</a:t>
            </a:r>
            <a:r>
              <a:rPr lang="en-US" sz="1600" b="1" dirty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270510" algn="l"/>
              </a:tabLst>
            </a:pPr>
            <a:r>
              <a:rPr lang="en-US" sz="1600" b="1" dirty="0" err="1">
                <a:solidFill>
                  <a:srgbClr val="002060"/>
                </a:solidFill>
              </a:rPr>
              <a:t>definire</a:t>
            </a:r>
            <a:r>
              <a:rPr lang="en-US" sz="1600" b="1" dirty="0">
                <a:solidFill>
                  <a:srgbClr val="002060"/>
                </a:solidFill>
              </a:rPr>
              <a:t> il </a:t>
            </a:r>
            <a:r>
              <a:rPr lang="en-US" sz="1600" b="1" dirty="0" err="1">
                <a:solidFill>
                  <a:srgbClr val="002060"/>
                </a:solidFill>
              </a:rPr>
              <a:t>sistema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informativo</a:t>
            </a:r>
            <a:r>
              <a:rPr lang="en-US" sz="1600" b="1" dirty="0">
                <a:solidFill>
                  <a:srgbClr val="002060"/>
                </a:solidFill>
              </a:rPr>
              <a:t> di </a:t>
            </a:r>
            <a:r>
              <a:rPr lang="en-US" sz="1600" b="1" dirty="0" err="1">
                <a:solidFill>
                  <a:srgbClr val="002060"/>
                </a:solidFill>
              </a:rPr>
              <a:t>supporto</a:t>
            </a:r>
            <a:r>
              <a:rPr lang="en-US" sz="1600" b="1" dirty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270510" algn="l"/>
              </a:tabLst>
            </a:pPr>
            <a:r>
              <a:rPr lang="en-US" sz="1600" b="1" dirty="0" err="1">
                <a:solidFill>
                  <a:srgbClr val="002060"/>
                </a:solidFill>
              </a:rPr>
              <a:t>fornire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indicazioni</a:t>
            </a:r>
            <a:r>
              <a:rPr lang="en-US" sz="1600" b="1" dirty="0">
                <a:solidFill>
                  <a:srgbClr val="002060"/>
                </a:solidFill>
              </a:rPr>
              <a:t> precise </a:t>
            </a:r>
            <a:r>
              <a:rPr lang="en-US" sz="1600" b="1" dirty="0" err="1">
                <a:solidFill>
                  <a:srgbClr val="002060"/>
                </a:solidFill>
              </a:rPr>
              <a:t>sulle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categorie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prioritarie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che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devono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essere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sottoposte</a:t>
            </a:r>
            <a:r>
              <a:rPr lang="en-US" sz="1600" b="1" dirty="0">
                <a:solidFill>
                  <a:srgbClr val="002060"/>
                </a:solidFill>
              </a:rPr>
              <a:t> a </a:t>
            </a:r>
            <a:r>
              <a:rPr lang="en-US" sz="1600" b="1" dirty="0" err="1">
                <a:solidFill>
                  <a:srgbClr val="002060"/>
                </a:solidFill>
              </a:rPr>
              <a:t>vaccinazione</a:t>
            </a:r>
            <a:r>
              <a:rPr lang="en-US" sz="1600" b="1" dirty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270510" algn="l"/>
              </a:tabLst>
            </a:pPr>
            <a:r>
              <a:rPr lang="en-US" sz="1600" b="1" dirty="0" err="1">
                <a:solidFill>
                  <a:srgbClr val="002060"/>
                </a:solidFill>
              </a:rPr>
              <a:t>monitorare</a:t>
            </a:r>
            <a:r>
              <a:rPr lang="en-US" sz="1600" b="1" dirty="0">
                <a:solidFill>
                  <a:srgbClr val="002060"/>
                </a:solidFill>
              </a:rPr>
              <a:t> la </a:t>
            </a:r>
            <a:r>
              <a:rPr lang="en-US" sz="1600" b="1" dirty="0" err="1">
                <a:solidFill>
                  <a:srgbClr val="002060"/>
                </a:solidFill>
              </a:rPr>
              <a:t>sicurezza</a:t>
            </a:r>
            <a:r>
              <a:rPr lang="en-US" sz="1600" b="1" dirty="0">
                <a:solidFill>
                  <a:srgbClr val="002060"/>
                </a:solidFill>
              </a:rPr>
              <a:t> e </a:t>
            </a:r>
            <a:r>
              <a:rPr lang="en-US" sz="1600" b="1" dirty="0" err="1">
                <a:solidFill>
                  <a:srgbClr val="002060"/>
                </a:solidFill>
              </a:rPr>
              <a:t>l’efficacia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della</a:t>
            </a:r>
            <a:r>
              <a:rPr lang="en-US" sz="1600" b="1" dirty="0">
                <a:solidFill>
                  <a:srgbClr val="002060"/>
                </a:solidFill>
              </a:rPr>
              <a:t> campagna </a:t>
            </a:r>
            <a:r>
              <a:rPr lang="en-US" sz="1600" b="1" dirty="0" err="1">
                <a:solidFill>
                  <a:srgbClr val="002060"/>
                </a:solidFill>
              </a:rPr>
              <a:t>vaccinale</a:t>
            </a:r>
            <a:r>
              <a:rPr lang="en-US" sz="1600" b="1" dirty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tabLst>
                <a:tab pos="270510" algn="l"/>
              </a:tabLst>
            </a:pPr>
            <a:r>
              <a:rPr lang="en-US" sz="1600" b="1" dirty="0" err="1">
                <a:solidFill>
                  <a:srgbClr val="002060"/>
                </a:solidFill>
              </a:rPr>
              <a:t>realizzare</a:t>
            </a:r>
            <a:r>
              <a:rPr lang="en-US" sz="1600" b="1" dirty="0">
                <a:solidFill>
                  <a:srgbClr val="002060"/>
                </a:solidFill>
              </a:rPr>
              <a:t> una Campagna </a:t>
            </a:r>
            <a:r>
              <a:rPr lang="en-US" sz="1600" b="1" dirty="0" err="1">
                <a:solidFill>
                  <a:srgbClr val="002060"/>
                </a:solidFill>
              </a:rPr>
              <a:t>informativa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rivolta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alla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popolazione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sull’importanza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della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vaccinazione</a:t>
            </a:r>
            <a:r>
              <a:rPr lang="en-US" sz="1600" b="1" dirty="0">
                <a:solidFill>
                  <a:srgbClr val="002060"/>
                </a:solidFill>
              </a:rPr>
              <a:t> di </a:t>
            </a:r>
            <a:r>
              <a:rPr lang="en-US" sz="1600" b="1" dirty="0" err="1">
                <a:solidFill>
                  <a:srgbClr val="002060"/>
                </a:solidFill>
              </a:rPr>
              <a:t>massa</a:t>
            </a:r>
            <a:r>
              <a:rPr lang="en-US" sz="1600" b="1" dirty="0">
                <a:solidFill>
                  <a:srgbClr val="002060"/>
                </a:solidFill>
              </a:rPr>
              <a:t>.</a:t>
            </a:r>
            <a:endParaRPr lang="en-US" sz="16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2880" y="5071864"/>
            <a:ext cx="11915260" cy="178510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200" b="1" dirty="0">
                <a:solidFill>
                  <a:schemeClr val="bg1"/>
                </a:solidFill>
              </a:rPr>
              <a:t>La Regione Abruzzo con il presente piano intende assicurare l’accesso al vaccino, alla propria popolazione, </a:t>
            </a:r>
            <a:r>
              <a:rPr lang="it-IT" sz="2200" b="1" dirty="0">
                <a:solidFill>
                  <a:srgbClr val="FF0000"/>
                </a:solidFill>
              </a:rPr>
              <a:t>entro il mese di settembre 2021</a:t>
            </a:r>
            <a:r>
              <a:rPr lang="it-IT" sz="2200" b="1" dirty="0">
                <a:solidFill>
                  <a:schemeClr val="bg1"/>
                </a:solidFill>
              </a:rPr>
              <a:t>…Il</a:t>
            </a:r>
            <a:r>
              <a:rPr lang="it-IT" sz="2200" dirty="0">
                <a:solidFill>
                  <a:schemeClr val="bg1"/>
                </a:solidFill>
              </a:rPr>
              <a:t> </a:t>
            </a:r>
            <a:r>
              <a:rPr lang="it-IT" sz="2200" b="1" dirty="0">
                <a:solidFill>
                  <a:schemeClr val="bg1"/>
                </a:solidFill>
              </a:rPr>
              <a:t>rispetto della data prevista è in ogni caso subordinato al regolare approvvigionamento delle dosi di vaccino ed alla disponibilità di personale sanitario integrativo rispetto a quello già operante presso le strutture vaccinali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06BEEDA-EEDB-4ECC-851A-67CD51D5D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60" y="183598"/>
            <a:ext cx="476190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81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3229" y="180250"/>
            <a:ext cx="6845092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MODELLO ORGANIZZATIVO REGIONALE…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42840" r="30780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416472" y="1461140"/>
            <a:ext cx="7775507" cy="1218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La Regione Abruzzo si dota di Strutture “Hub e Spoke” al fine di organizzare gli spazi necessari e diversificare funzioni e compiti nel processo di somministrazione dei vaccini disponibili.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04800" y="2795588"/>
            <a:ext cx="5880100" cy="39696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centri </a:t>
            </a:r>
            <a:r>
              <a:rPr lang="it-IT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Hub</a:t>
            </a:r>
            <a:r>
              <a:rPr lang="it-IT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oltre ad essere identificati come centri di stoccaggio dei vaccini e distribuzione degli stessi nei centri </a:t>
            </a:r>
            <a:r>
              <a:rPr lang="it-IT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Spoke</a:t>
            </a:r>
            <a:r>
              <a:rPr lang="it-IT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rappresentano le sedi di vaccinazione permanenti.</a:t>
            </a:r>
            <a:endParaRPr lang="it-IT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centri </a:t>
            </a:r>
            <a:r>
              <a:rPr lang="it-IT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Spoke</a:t>
            </a:r>
            <a:r>
              <a:rPr lang="it-IT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individuati per ogni ASL, consentono l’articolazione sul territorio della campagna vaccinale al fine di agevolare l’accessibilità alla vaccinazione per tutta la popolazione; in tal senso è strategico il coinvolgimento del Sindaco, in qualità di Autorità Sanitaria locale.</a:t>
            </a:r>
            <a:endParaRPr lang="it-IT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32600" y="3024655"/>
            <a:ext cx="52324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b="1" dirty="0">
                <a:solidFill>
                  <a:srgbClr val="FF0000"/>
                </a:solidFill>
              </a:rPr>
              <a:t>L’organizzazione del Punto Vaccinazioni, deve tenere conto dei percorsi e degli spazi necessari a garantire il regolare flusso dell’attività di vaccinazione: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2060"/>
                </a:solidFill>
              </a:rPr>
              <a:t>Area di accoglienza e accettazione amministrativa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2060"/>
                </a:solidFill>
              </a:rPr>
              <a:t>Area di valutazione medica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2060"/>
                </a:solidFill>
              </a:rPr>
              <a:t>Area di attesa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2060"/>
                </a:solidFill>
              </a:rPr>
              <a:t>Area per la somministrazione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2060"/>
                </a:solidFill>
              </a:rPr>
              <a:t>Area per monitoraggio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7" name="Freccia a destra con strisce 6"/>
          <p:cNvSpPr/>
          <p:nvPr/>
        </p:nvSpPr>
        <p:spPr>
          <a:xfrm>
            <a:off x="6254750" y="4334403"/>
            <a:ext cx="508000" cy="661720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FABB849-07D7-4D38-9669-B6F0DC07C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91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914400" y="195546"/>
            <a:ext cx="9620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STRUTTURA GENERALE DEL PROGRAMMA VACCINALE – REGIONE ABRUZZO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46122" y="2427318"/>
            <a:ext cx="202830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/>
              <a:t>Assessorato alla Salute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914400" y="660640"/>
            <a:ext cx="9086850" cy="6197360"/>
            <a:chOff x="2104035" y="515572"/>
            <a:chExt cx="7043657" cy="5787620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4035" y="515572"/>
              <a:ext cx="7043657" cy="5787620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6097842" y="2515622"/>
              <a:ext cx="2028305" cy="50444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Assessorato alla Salute - Dipartimento Sanità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9FABB849-07D7-4D38-9669-B6F0DC07C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2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7222" y="627352"/>
            <a:ext cx="8596668" cy="600364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Premessa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4133" y="1227716"/>
            <a:ext cx="11477722" cy="5311629"/>
          </a:xfrm>
        </p:spPr>
        <p:txBody>
          <a:bodyPr/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In data 27.12.2020</a:t>
            </a:r>
            <a:r>
              <a:rPr lang="it-IT" sz="2000" dirty="0">
                <a:solidFill>
                  <a:srgbClr val="002060"/>
                </a:solidFill>
              </a:rPr>
              <a:t>, la Regione Abruzzo ha partecipato all’avvio ufficiale della Campagna Vaccinale;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In data 02.01.2021 </a:t>
            </a:r>
            <a:r>
              <a:rPr lang="it-IT" sz="2000" dirty="0">
                <a:solidFill>
                  <a:srgbClr val="002060"/>
                </a:solidFill>
              </a:rPr>
              <a:t>è stata ufficialmente avviata la prima fase della campagna vaccinale su tutto il territorio regionale procedendo alla vaccinazione della popolazione c.d. target , come indicato nella Circolare Ministeriale del 24.2.20, avente ad oggetto: ‘’Raccomandazioni per l’organizzazione della campagna vaccinale contro SARS-CoV-2/COVID-19 e procedure di vaccinazione’’ </a:t>
            </a:r>
          </a:p>
          <a:p>
            <a:pPr algn="just"/>
            <a:endParaRPr lang="it-IT" sz="2000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70182" y="4544291"/>
            <a:ext cx="670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/>
              <a:t>…</a:t>
            </a:r>
            <a:endParaRPr lang="it-IT" sz="2000" dirty="0">
              <a:solidFill>
                <a:srgbClr val="00206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94" y="4276436"/>
            <a:ext cx="4006205" cy="1488994"/>
          </a:xfrm>
          <a:prstGeom prst="rect">
            <a:avLst/>
          </a:prstGeom>
        </p:spPr>
      </p:pic>
      <p:sp>
        <p:nvSpPr>
          <p:cNvPr id="8" name="Freccia a destra con strisce 7"/>
          <p:cNvSpPr/>
          <p:nvPr/>
        </p:nvSpPr>
        <p:spPr>
          <a:xfrm>
            <a:off x="4867564" y="4821382"/>
            <a:ext cx="581891" cy="4521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CasellaDiTesto 5">
            <a:extLst>
              <a:ext uri="{FF2B5EF4-FFF2-40B4-BE49-F238E27FC236}">
                <a16:creationId xmlns:a16="http://schemas.microsoft.com/office/drawing/2014/main" id="{956500AB-EB63-49BA-A533-7B804EB6F2CB}"/>
              </a:ext>
            </a:extLst>
          </p:cNvPr>
          <p:cNvGraphicFramePr/>
          <p:nvPr/>
        </p:nvGraphicFramePr>
        <p:xfrm>
          <a:off x="5449455" y="3842327"/>
          <a:ext cx="6575053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9501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0" y="144504"/>
            <a:ext cx="734550" cy="104306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684874" y="664345"/>
            <a:ext cx="4588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Strutture HUB: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6E568A6-8825-426D-AB79-F5A33CF488E3}"/>
              </a:ext>
            </a:extLst>
          </p:cNvPr>
          <p:cNvGrpSpPr/>
          <p:nvPr/>
        </p:nvGrpSpPr>
        <p:grpSpPr>
          <a:xfrm>
            <a:off x="970461" y="1282700"/>
            <a:ext cx="10606675" cy="2677656"/>
            <a:chOff x="970461" y="1282700"/>
            <a:chExt cx="10606675" cy="2677656"/>
          </a:xfrm>
        </p:grpSpPr>
        <p:sp>
          <p:nvSpPr>
            <p:cNvPr id="8" name="Rettangolo 7"/>
            <p:cNvSpPr/>
            <p:nvPr/>
          </p:nvSpPr>
          <p:spPr>
            <a:xfrm>
              <a:off x="970461" y="1282700"/>
              <a:ext cx="10606675" cy="2677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t-IT" sz="2000" b="1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ASL AVEZZANO SULMONA L’AQUILA</a:t>
              </a:r>
              <a:endParaRPr lang="it-IT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/>
              <a:r>
                <a:rPr lang="it-IT" dirty="0">
                  <a:solidFill>
                    <a:srgbClr val="002060"/>
                  </a:solidFill>
                </a:rPr>
                <a:t>Presidio Ospedaliero dell’Aquila</a:t>
              </a:r>
            </a:p>
            <a:p>
              <a:pPr lvl="0"/>
              <a:r>
                <a:rPr lang="it-IT" dirty="0">
                  <a:solidFill>
                    <a:srgbClr val="002060"/>
                  </a:solidFill>
                </a:rPr>
                <a:t>Presidio Ospedaliero di Sulmona  </a:t>
              </a:r>
            </a:p>
            <a:p>
              <a:pPr marL="285750" lvl="0" indent="-285750">
                <a:buFont typeface="Wingdings" panose="05000000000000000000" pitchFamily="2" charset="2"/>
                <a:buChar char="q"/>
              </a:pPr>
              <a:endParaRPr lang="it-IT" dirty="0">
                <a:solidFill>
                  <a:srgbClr val="00206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t-IT" sz="2000" b="1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ASL LANCIANO VASTO CHIETI</a:t>
              </a:r>
            </a:p>
            <a:p>
              <a:pPr lvl="0"/>
              <a:r>
                <a:rPr lang="it-IT" dirty="0">
                  <a:solidFill>
                    <a:srgbClr val="002060"/>
                  </a:solidFill>
                </a:rPr>
                <a:t>Presidio Ospedaliero di Chieti</a:t>
              </a:r>
            </a:p>
            <a:p>
              <a:pPr lvl="0"/>
              <a:r>
                <a:rPr lang="it-IT" dirty="0">
                  <a:solidFill>
                    <a:srgbClr val="002060"/>
                  </a:solidFill>
                </a:rPr>
                <a:t>Presidio Ospedaliero di Vasto</a:t>
              </a:r>
            </a:p>
            <a:p>
              <a:pPr lvl="0"/>
              <a:r>
                <a:rPr lang="it-IT" dirty="0">
                  <a:solidFill>
                    <a:srgbClr val="002060"/>
                  </a:solidFill>
                </a:rPr>
                <a:t>Presidio Ospedaliero di Lanciano</a:t>
              </a:r>
              <a:endParaRPr lang="it-IT" sz="2000" b="1" dirty="0">
                <a:solidFill>
                  <a:srgbClr val="002060"/>
                </a:solidFill>
              </a:endParaRPr>
            </a:p>
            <a:p>
              <a:r>
                <a:rPr lang="it-IT" sz="2000" b="1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6489699" y="1282700"/>
              <a:ext cx="467360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t-IT" sz="2000" b="1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ASL di PESCARA</a:t>
              </a:r>
            </a:p>
            <a:p>
              <a:r>
                <a:rPr lang="it-IT" sz="2000" dirty="0">
                  <a:solidFill>
                    <a:srgbClr val="002060"/>
                  </a:solidFill>
                </a:rPr>
                <a:t>Presidio Ospedaliero di Pescara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endParaRPr lang="it-IT" sz="2000" dirty="0">
                <a:solidFill>
                  <a:srgbClr val="00206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q"/>
              </a:pPr>
              <a:endParaRPr lang="it-IT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t-IT" sz="2000" b="1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ASL di TERAMO </a:t>
              </a:r>
            </a:p>
            <a:p>
              <a:r>
                <a:rPr lang="it-IT" sz="2000" dirty="0">
                  <a:solidFill>
                    <a:srgbClr val="002060"/>
                  </a:solidFill>
                </a:rPr>
                <a:t>Presidio Ospedaliero di Teramo</a:t>
              </a: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970461" y="4254663"/>
            <a:ext cx="106066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La scelta delle sedi ha tenuto conto degli aspetti geografici e territoriali, della distribuzione della popolazione e della capacità di conservazione e gestione del vaccino. 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A queste strutture sono state associate le sedi secondarie per la somministrazione (</a:t>
            </a:r>
            <a:r>
              <a:rPr lang="it-IT" sz="2000" b="1" dirty="0" err="1">
                <a:solidFill>
                  <a:srgbClr val="FF0000"/>
                </a:solidFill>
              </a:rPr>
              <a:t>spoke</a:t>
            </a:r>
            <a:r>
              <a:rPr lang="it-IT" sz="2000" b="1" dirty="0">
                <a:solidFill>
                  <a:srgbClr val="FF0000"/>
                </a:solidFill>
              </a:rPr>
              <a:t>) presso le strutture residenziali per la vaccinazione di ospiti anziani e del personale sanitario e socio-sanitario asservito.</a:t>
            </a:r>
          </a:p>
        </p:txBody>
      </p:sp>
    </p:spTree>
    <p:extLst>
      <p:ext uri="{BB962C8B-B14F-4D97-AF65-F5344CB8AC3E}">
        <p14:creationId xmlns:p14="http://schemas.microsoft.com/office/powerpoint/2010/main" val="1138684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FFFF"/>
                </a:solidFill>
              </a:rPr>
              <a:t>Strutture </a:t>
            </a:r>
            <a:r>
              <a:rPr lang="it-IT" b="1" dirty="0" err="1">
                <a:solidFill>
                  <a:srgbClr val="FFFFFF"/>
                </a:solidFill>
              </a:rPr>
              <a:t>Spoke</a:t>
            </a:r>
            <a:r>
              <a:rPr lang="it-IT" b="1" dirty="0">
                <a:solidFill>
                  <a:srgbClr val="FFFFFF"/>
                </a:solidFill>
              </a:rPr>
              <a:t>: </a:t>
            </a:r>
            <a:br>
              <a:rPr lang="it-IT" b="1" dirty="0">
                <a:solidFill>
                  <a:srgbClr val="FFFFFF"/>
                </a:solidFill>
              </a:rPr>
            </a:b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133350" y="2306695"/>
            <a:ext cx="11944350" cy="455130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endParaRPr lang="it-IT" b="1" dirty="0"/>
          </a:p>
          <a:p>
            <a:pPr algn="just">
              <a:lnSpc>
                <a:spcPct val="90000"/>
              </a:lnSpc>
            </a:pPr>
            <a:r>
              <a:rPr lang="it-IT" sz="1900" b="1" dirty="0"/>
              <a:t>I centri </a:t>
            </a:r>
            <a:r>
              <a:rPr lang="it-IT" sz="1900" b="1" dirty="0" err="1"/>
              <a:t>Spoke</a:t>
            </a:r>
            <a:r>
              <a:rPr lang="it-IT" sz="1900" b="1" dirty="0"/>
              <a:t>, meglio identificati come Punti Vaccinali Territoriali Straordinari (P.V.T.S.), individuati per ogni ASL, consentono l’articolazione sul territorio della campagna vaccinale, al fine di agevolare l’accessibilità alla vaccinazione per tutta la popolazione:</a:t>
            </a:r>
          </a:p>
          <a:p>
            <a:pPr>
              <a:lnSpc>
                <a:spcPct val="90000"/>
              </a:lnSpc>
            </a:pPr>
            <a:endParaRPr lang="it-IT" b="1" dirty="0"/>
          </a:p>
          <a:p>
            <a:pPr marL="0" indent="0">
              <a:lnSpc>
                <a:spcPct val="90000"/>
              </a:lnSpc>
              <a:buNone/>
            </a:pPr>
            <a:r>
              <a:rPr lang="it-IT" sz="1900" b="1" u="sng" dirty="0"/>
              <a:t>I PVTS si distinguono, in base alle loro caratteristiche strutturali e funzionali, in tre tipologie:</a:t>
            </a:r>
          </a:p>
          <a:p>
            <a:pPr>
              <a:lnSpc>
                <a:spcPct val="90000"/>
              </a:lnSpc>
            </a:pPr>
            <a:r>
              <a:rPr lang="it-IT" sz="1900" dirty="0"/>
              <a:t>	</a:t>
            </a:r>
            <a:r>
              <a:rPr lang="it-IT" sz="1900" b="1" dirty="0"/>
              <a:t>PVTS MAGGIORI</a:t>
            </a:r>
          </a:p>
          <a:p>
            <a:pPr>
              <a:lnSpc>
                <a:spcPct val="90000"/>
              </a:lnSpc>
            </a:pPr>
            <a:r>
              <a:rPr lang="it-IT" sz="1900" b="1" dirty="0"/>
              <a:t>	PVTS MINORI</a:t>
            </a:r>
          </a:p>
          <a:p>
            <a:pPr>
              <a:lnSpc>
                <a:spcPct val="90000"/>
              </a:lnSpc>
            </a:pPr>
            <a:r>
              <a:rPr lang="it-IT" sz="1900" b="1" dirty="0"/>
              <a:t>	PVTS MOBILI</a:t>
            </a:r>
            <a:r>
              <a:rPr lang="it-IT" sz="1900" dirty="0"/>
              <a:t>. Particolarmente utili in relazione alle peculiari caratteristiche orografiche del territorio abruzzese, Consentiranno di attingere in modo pervasivo anche i luoghi più distanti dalle aree urbanizzate a maggiore densità di popolazione.</a:t>
            </a:r>
          </a:p>
          <a:p>
            <a:pPr marL="0" indent="0">
              <a:lnSpc>
                <a:spcPct val="90000"/>
              </a:lnSpc>
              <a:buNone/>
            </a:pPr>
            <a:endParaRPr lang="it-IT" dirty="0"/>
          </a:p>
          <a:p>
            <a:pPr marL="0" indent="0">
              <a:lnSpc>
                <a:spcPct val="90000"/>
              </a:lnSpc>
              <a:buNone/>
            </a:pPr>
            <a:r>
              <a:rPr lang="it-IT" sz="1900" b="1" dirty="0">
                <a:solidFill>
                  <a:srgbClr val="FF0000"/>
                </a:solidFill>
              </a:rPr>
              <a:t>	</a:t>
            </a:r>
            <a:r>
              <a:rPr lang="it-IT" sz="1900" b="1">
                <a:solidFill>
                  <a:srgbClr val="FF0000"/>
                </a:solidFill>
              </a:rPr>
              <a:t>	OGGI LE </a:t>
            </a:r>
            <a:r>
              <a:rPr lang="it-IT" sz="1900" b="1" dirty="0">
                <a:solidFill>
                  <a:srgbClr val="FF0000"/>
                </a:solidFill>
              </a:rPr>
              <a:t>STRUTTURE SPOKE SONO IN TOTALE </a:t>
            </a:r>
            <a:r>
              <a:rPr lang="it-IT" sz="2400" b="1">
                <a:solidFill>
                  <a:srgbClr val="FF0000"/>
                </a:solidFill>
              </a:rPr>
              <a:t>109 :</a:t>
            </a:r>
            <a:endParaRPr lang="it-IT" sz="1900" b="1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1900" dirty="0"/>
              <a:t>		- L’Aquila: 24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900" dirty="0"/>
              <a:t>		- Chieti: 27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900" dirty="0"/>
              <a:t>		- Pescara: 23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900" dirty="0"/>
              <a:t>		- Teramo: 35</a:t>
            </a:r>
          </a:p>
          <a:p>
            <a:pPr>
              <a:lnSpc>
                <a:spcPct val="90000"/>
              </a:lnSpc>
            </a:pPr>
            <a:endParaRPr lang="it-IT" sz="1200" dirty="0"/>
          </a:p>
          <a:p>
            <a:pPr>
              <a:lnSpc>
                <a:spcPct val="90000"/>
              </a:lnSpc>
            </a:pPr>
            <a:endParaRPr lang="it-IT" sz="12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DE94AF5-95A9-417D-8B92-27693534B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9922E1A-EE77-4877-AA14-CA3EFC2C5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915" y="4873672"/>
            <a:ext cx="2249619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91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7662" y="521562"/>
            <a:ext cx="9886950" cy="894029"/>
          </a:xfr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LUOGO DI ESECUZIONE DELLA VACCINAZIONE…</a:t>
            </a:r>
            <a:b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09575" y="1554480"/>
            <a:ext cx="7606665" cy="5120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u="sng" dirty="0" err="1">
                <a:solidFill>
                  <a:srgbClr val="FF0000"/>
                </a:solidFill>
              </a:rPr>
              <a:t>presso</a:t>
            </a:r>
            <a:r>
              <a:rPr lang="en-US" b="1" u="sng" dirty="0">
                <a:solidFill>
                  <a:srgbClr val="FF0000"/>
                </a:solidFill>
              </a:rPr>
              <a:t> lo studio </a:t>
            </a:r>
            <a:r>
              <a:rPr lang="en-US" b="1" u="sng" dirty="0" err="1">
                <a:solidFill>
                  <a:srgbClr val="FF0000"/>
                </a:solidFill>
              </a:rPr>
              <a:t>professionale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singolo</a:t>
            </a:r>
            <a:r>
              <a:rPr lang="en-US" b="1" u="sng" dirty="0">
                <a:solidFill>
                  <a:srgbClr val="FF0000"/>
                </a:solidFill>
              </a:rPr>
              <a:t> o </a:t>
            </a:r>
            <a:r>
              <a:rPr lang="en-US" b="1" u="sng" dirty="0" err="1">
                <a:solidFill>
                  <a:srgbClr val="FF0000"/>
                </a:solidFill>
              </a:rPr>
              <a:t>associato</a:t>
            </a:r>
            <a:r>
              <a:rPr lang="en-US" b="1" u="sng" dirty="0">
                <a:solidFill>
                  <a:srgbClr val="FF0000"/>
                </a:solidFill>
              </a:rPr>
              <a:t> del Medico di </a:t>
            </a:r>
            <a:r>
              <a:rPr lang="en-US" b="1" u="sng" dirty="0" err="1">
                <a:solidFill>
                  <a:srgbClr val="FF0000"/>
                </a:solidFill>
              </a:rPr>
              <a:t>medicina</a:t>
            </a:r>
            <a:r>
              <a:rPr lang="en-US" b="1" u="sng" dirty="0">
                <a:solidFill>
                  <a:srgbClr val="FF0000"/>
                </a:solidFill>
              </a:rPr>
              <a:t>  </a:t>
            </a:r>
            <a:r>
              <a:rPr lang="en-US" b="1" u="sng" dirty="0" err="1">
                <a:solidFill>
                  <a:srgbClr val="FF0000"/>
                </a:solidFill>
              </a:rPr>
              <a:t>generale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sussistendo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condizioni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idoneità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all’esecuzione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della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stessa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u="sng" dirty="0" err="1">
                <a:solidFill>
                  <a:srgbClr val="FF0000"/>
                </a:solidFill>
              </a:rPr>
              <a:t>presso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Punti</a:t>
            </a:r>
            <a:r>
              <a:rPr lang="en-US" b="1" u="sng" dirty="0">
                <a:solidFill>
                  <a:srgbClr val="FF0000"/>
                </a:solidFill>
              </a:rPr>
              <a:t> di </a:t>
            </a:r>
            <a:r>
              <a:rPr lang="en-US" b="1" u="sng" dirty="0" err="1">
                <a:solidFill>
                  <a:srgbClr val="FF0000"/>
                </a:solidFill>
              </a:rPr>
              <a:t>vaccinazione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territoriale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(PVT),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secondo le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condizioni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organizzative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modalità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stabilite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dalle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Aziende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USL, o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avvalendosi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delle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strutture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messe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disposizione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Comuni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e/o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altri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Enti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Soggetti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Nel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caso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cui il Punto di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vaccinazione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territoriale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provvisto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personale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dedicato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infermiere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collaboratore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amministrativo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supporto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dell’attività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vaccinazione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il Medico di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assistenza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primaria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potrà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avvalersi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proprio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personale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del quale è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dal punto di vista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legale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giuridico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provvederà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rendicontare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giornalmente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 ore di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attività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svolte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presso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il PVT;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u="sng" dirty="0" err="1">
                <a:solidFill>
                  <a:srgbClr val="FF0000"/>
                </a:solidFill>
              </a:rPr>
              <a:t>Presso</a:t>
            </a:r>
            <a:r>
              <a:rPr lang="en-US" b="1" u="sng" dirty="0">
                <a:solidFill>
                  <a:srgbClr val="FF0000"/>
                </a:solidFill>
              </a:rPr>
              <a:t> il </a:t>
            </a:r>
            <a:r>
              <a:rPr lang="en-US" b="1" u="sng" dirty="0" err="1">
                <a:solidFill>
                  <a:srgbClr val="FF0000"/>
                </a:solidFill>
              </a:rPr>
              <a:t>domicilio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degli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assistiti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per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coloro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quali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già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attivata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l’ADP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per cui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ricorrano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condizioni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grave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rischio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nel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lasciare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il proprio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domicilio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36620" r="20035"/>
          <a:stretch/>
        </p:blipFill>
        <p:spPr>
          <a:xfrm>
            <a:off x="8553460" y="1886536"/>
            <a:ext cx="2951152" cy="42439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A3F7065-F2EF-4E63-B36A-80D5356B4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6555" y="183467"/>
            <a:ext cx="476190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56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3900" r="10323" b="1"/>
          <a:stretch/>
        </p:blipFill>
        <p:spPr>
          <a:xfrm>
            <a:off x="88900" y="22434"/>
            <a:ext cx="12191980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9656" y="294417"/>
            <a:ext cx="8911687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FF0000"/>
                </a:solidFill>
              </a:rPr>
              <a:t> </a:t>
            </a:r>
            <a:br>
              <a:rPr lang="it-IT" sz="2800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 COINVOLTI…</a:t>
            </a:r>
            <a:b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6388" y="1707447"/>
            <a:ext cx="10238224" cy="4203775"/>
          </a:xfrm>
        </p:spPr>
        <p:txBody>
          <a:bodyPr>
            <a:normAutofit/>
          </a:bodyPr>
          <a:lstStyle/>
          <a:p>
            <a:pPr algn="just"/>
            <a:r>
              <a:rPr lang="it-IT" sz="2000" dirty="0"/>
              <a:t>Le Aziende USL, in relazione all’evoluzione dell’attività vaccinale, potranno avvalersi dei </a:t>
            </a:r>
            <a:r>
              <a:rPr lang="it-IT" sz="2000" b="1" dirty="0"/>
              <a:t>Medici di Assistenza Primaria, di Continuità Assistenziale, di Emergenza Sanitaria Territoriale e dei Medici frequentanti il Corso di Formazione Specifica in Medicina Generale,</a:t>
            </a:r>
            <a:r>
              <a:rPr lang="it-IT" sz="2000" dirty="0"/>
              <a:t> che vorranno aderire… in prospettiva saranno coinvolti anche i </a:t>
            </a:r>
            <a:r>
              <a:rPr lang="it-IT" sz="2000" b="1" dirty="0"/>
              <a:t>Medici Specializzandi</a:t>
            </a:r>
            <a:r>
              <a:rPr lang="it-IT" sz="2000" dirty="0"/>
              <a:t>, </a:t>
            </a:r>
            <a:r>
              <a:rPr lang="it-IT" sz="2000" b="1" dirty="0"/>
              <a:t>fin dal primo anno di Corso</a:t>
            </a:r>
            <a:r>
              <a:rPr lang="it-IT" sz="2000" dirty="0"/>
              <a:t> e saranno definite altresì ulteriori modalità di integrazione operativa con </a:t>
            </a:r>
            <a:r>
              <a:rPr lang="it-IT" sz="2000" b="1" dirty="0"/>
              <a:t>Medici della Federazione Medico Sportiva Italiana – CONI</a:t>
            </a:r>
            <a:r>
              <a:rPr lang="it-IT" sz="2000" dirty="0"/>
              <a:t>, con i </a:t>
            </a:r>
            <a:r>
              <a:rPr lang="it-IT" sz="2000" b="1" dirty="0"/>
              <a:t>Medici Competenti dei siti produttivi e della grande distribuzione</a:t>
            </a:r>
            <a:r>
              <a:rPr lang="it-IT" sz="2000" dirty="0"/>
              <a:t>, con i </a:t>
            </a:r>
            <a:r>
              <a:rPr lang="it-IT" sz="2000" b="1" dirty="0"/>
              <a:t>Medici convenzionati ambulatoriali e Pediatri di Libera Scelta</a:t>
            </a:r>
            <a:r>
              <a:rPr lang="it-IT" sz="2000" dirty="0"/>
              <a:t>, con </a:t>
            </a:r>
            <a:r>
              <a:rPr lang="it-IT" sz="2000" b="1" dirty="0"/>
              <a:t>Odontoiatri e Farmacisti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endParaRPr lang="it-IT" sz="2000" dirty="0"/>
          </a:p>
          <a:p>
            <a:endParaRPr lang="it-IT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219FEEB-BF02-4053-AA3F-951D2719F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6910" y="170046"/>
            <a:ext cx="476190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59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7669" y="624110"/>
            <a:ext cx="9294656" cy="91894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000" b="1" dirty="0">
                <a:solidFill>
                  <a:srgbClr val="FF0000"/>
                </a:solidFill>
              </a:rPr>
              <a:t>CATEGORIE PRIORITARIE PER IL PROSEGUIMENTO DELLA CAMPAGNA VACCINALE REGIONALE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160" y="2133600"/>
            <a:ext cx="5306568" cy="3777622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>
                <a:solidFill>
                  <a:srgbClr val="000000"/>
                </a:solidFill>
              </a:rPr>
              <a:t>La Regione Abruzzo, in linea con quanto evidenziato dal Ministero della Salute nelle</a:t>
            </a:r>
            <a:r>
              <a:rPr lang="it-IT" sz="2000" b="1" i="1" dirty="0">
                <a:solidFill>
                  <a:srgbClr val="000000"/>
                </a:solidFill>
              </a:rPr>
              <a:t> “Raccomandazioni ad interim sui gruppi target della vaccinazione anti-SARS-CoV-2/COVID-19” </a:t>
            </a:r>
            <a:r>
              <a:rPr lang="it-IT" sz="2000" b="1" dirty="0">
                <a:solidFill>
                  <a:srgbClr val="000000"/>
                </a:solidFill>
              </a:rPr>
              <a:t>del 10 Marzo 2021, definisce il seguente ordine di priorità delle Categorie di persone da vaccinare nel proseguimento della Campagna vaccinale:</a:t>
            </a:r>
          </a:p>
          <a:p>
            <a:pPr algn="just"/>
            <a:endParaRPr lang="it-IT" sz="2000" b="1" dirty="0">
              <a:solidFill>
                <a:srgbClr val="0000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3FA8652-40FC-4E9D-A975-0F744779B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461442"/>
              </p:ext>
            </p:extLst>
          </p:nvPr>
        </p:nvGraphicFramePr>
        <p:xfrm>
          <a:off x="6093827" y="2133600"/>
          <a:ext cx="5451628" cy="3976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906">
                  <a:extLst>
                    <a:ext uri="{9D8B030D-6E8A-4147-A177-3AD203B41FA5}">
                      <a16:colId xmlns:a16="http://schemas.microsoft.com/office/drawing/2014/main" val="3846973457"/>
                    </a:ext>
                  </a:extLst>
                </a:gridCol>
                <a:gridCol w="4178722">
                  <a:extLst>
                    <a:ext uri="{9D8B030D-6E8A-4147-A177-3AD203B41FA5}">
                      <a16:colId xmlns:a16="http://schemas.microsoft.com/office/drawing/2014/main" val="281373087"/>
                    </a:ext>
                  </a:extLst>
                </a:gridCol>
              </a:tblGrid>
              <a:tr h="746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CATEGORIA 1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62" marR="598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24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2060"/>
                          </a:solidFill>
                          <a:effectLst/>
                        </a:rPr>
                        <a:t>Elevata fragilità (persone estremamente vulnerabili; disabilità grave)</a:t>
                      </a:r>
                      <a:endParaRPr lang="it-IT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62" marR="5986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96758"/>
                  </a:ext>
                </a:extLst>
              </a:tr>
              <a:tr h="746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2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CATEGORIA 2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62" marR="598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24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2060"/>
                          </a:solidFill>
                          <a:effectLst/>
                        </a:rPr>
                        <a:t>Persone di età compresa tra 70 e 79 anni</a:t>
                      </a:r>
                      <a:endParaRPr lang="it-IT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62" marR="59862" marT="0" marB="0"/>
                </a:tc>
                <a:extLst>
                  <a:ext uri="{0D108BD9-81ED-4DB2-BD59-A6C34878D82A}">
                    <a16:rowId xmlns:a16="http://schemas.microsoft.com/office/drawing/2014/main" val="1618893175"/>
                  </a:ext>
                </a:extLst>
              </a:tr>
              <a:tr h="746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2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CATEGORIA 3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62" marR="598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24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2060"/>
                          </a:solidFill>
                          <a:effectLst/>
                        </a:rPr>
                        <a:t>Persone di età compresa tra i 60 e i 69 anni</a:t>
                      </a:r>
                      <a:endParaRPr lang="it-IT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62" marR="5986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09532"/>
                  </a:ext>
                </a:extLst>
              </a:tr>
              <a:tr h="9911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2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CATEGORIA 4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62" marR="598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24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2060"/>
                          </a:solidFill>
                          <a:effectLst/>
                        </a:rPr>
                        <a:t>Persone con comorbidità di età&lt;60 anni, senza quella connotazione di gravità riportata per le persone estremamente vulnerabili</a:t>
                      </a:r>
                      <a:endParaRPr lang="it-IT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62" marR="59862" marT="0" marB="0"/>
                </a:tc>
                <a:extLst>
                  <a:ext uri="{0D108BD9-81ED-4DB2-BD59-A6C34878D82A}">
                    <a16:rowId xmlns:a16="http://schemas.microsoft.com/office/drawing/2014/main" val="3761187400"/>
                  </a:ext>
                </a:extLst>
              </a:tr>
              <a:tr h="746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2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CATEGORIA 5</a:t>
                      </a:r>
                      <a:endParaRPr lang="it-IT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62" marR="598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2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Resto della popolazione di età&lt;60 anni</a:t>
                      </a:r>
                      <a:endParaRPr lang="it-IT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62" marR="5986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34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670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5301" y="624110"/>
            <a:ext cx="9739312" cy="1280890"/>
          </a:xfrm>
        </p:spPr>
        <p:txBody>
          <a:bodyPr/>
          <a:lstStyle/>
          <a:p>
            <a:r>
              <a:rPr lang="it-IT" b="1">
                <a:solidFill>
                  <a:srgbClr val="FF0000"/>
                </a:solidFill>
              </a:rPr>
              <a:t>CATEGORIA 1: ELEVATA FRAGILITA’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9900" y="1485900"/>
            <a:ext cx="11264900" cy="3777622"/>
          </a:xfrm>
        </p:spPr>
        <p:txBody>
          <a:bodyPr>
            <a:normAutofit/>
          </a:bodyPr>
          <a:lstStyle/>
          <a:p>
            <a:r>
              <a:rPr lang="it-IT" sz="2000" b="1">
                <a:solidFill>
                  <a:srgbClr val="002060"/>
                </a:solidFill>
              </a:rPr>
              <a:t>Nel definire i gruppi a cui dare priorità nella campagna di vaccinazione si è tenuto conto della estrema fragilità di alcune categorie di cittadini affetti da specifiche patologie valutate come particolarmente critiche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89" y="2825584"/>
            <a:ext cx="10056376" cy="377762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E159796-4709-4D8C-B3A9-F7E610D29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39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1" y="624110"/>
            <a:ext cx="9904412" cy="128089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Segue: CATEGORIA 1: ELEVATA FRAGILITA’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80236"/>
            <a:ext cx="9791700" cy="498321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0DDBCC3-0B2D-4545-A7B4-03C8FCD14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58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600201" y="624110"/>
            <a:ext cx="9904412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>
                <a:solidFill>
                  <a:srgbClr val="FF0000"/>
                </a:solidFill>
              </a:rPr>
              <a:t>Segue: CATEGORIA 1: ELEVATA FRAGILITA’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12" y="1548003"/>
            <a:ext cx="10163937" cy="212151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11" y="4064581"/>
            <a:ext cx="10295701" cy="17423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309688E-CC1B-4195-9256-E63850452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4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097F9B-772C-4553-8A17-069EAE77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09" y="2066942"/>
            <a:ext cx="4137059" cy="12808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sz="2600" b="1" dirty="0">
                <a:solidFill>
                  <a:srgbClr val="FF0000"/>
                </a:solidFill>
                <a:latin typeface="Bahnschrift" panose="020B0502040204020203" pitchFamily="34" charset="0"/>
                <a:ea typeface="+mn-ea"/>
                <a:cs typeface="+mn-cs"/>
              </a:rPr>
              <a:t>Popolazione target:</a:t>
            </a:r>
            <a:br>
              <a:rPr lang="it-IT" sz="2600" b="1" dirty="0">
                <a:solidFill>
                  <a:srgbClr val="FF0000"/>
                </a:solidFill>
                <a:latin typeface="Bahnschrift" panose="020B0502040204020203" pitchFamily="34" charset="0"/>
                <a:ea typeface="+mn-ea"/>
                <a:cs typeface="+mn-cs"/>
              </a:rPr>
            </a:br>
            <a:br>
              <a:rPr lang="it-IT" sz="2600" b="1" dirty="0">
                <a:solidFill>
                  <a:srgbClr val="FF0000"/>
                </a:solidFill>
                <a:latin typeface="Bahnschrift" panose="020B0502040204020203" pitchFamily="34" charset="0"/>
                <a:ea typeface="+mn-ea"/>
                <a:cs typeface="+mn-cs"/>
              </a:rPr>
            </a:br>
            <a:r>
              <a:rPr lang="it-IT" sz="2600" b="1" dirty="0">
                <a:solidFill>
                  <a:srgbClr val="FF0000"/>
                </a:solidFill>
                <a:latin typeface="Bahnschrift" panose="020B0502040204020203" pitchFamily="34" charset="0"/>
                <a:ea typeface="+mn-ea"/>
                <a:cs typeface="+mn-cs"/>
              </a:rPr>
              <a:t>ASL 1      1.596 + </a:t>
            </a:r>
            <a:r>
              <a:rPr lang="it-IT" sz="2600" b="1" dirty="0" err="1">
                <a:solidFill>
                  <a:srgbClr val="FF0000"/>
                </a:solidFill>
                <a:latin typeface="Bahnschrift" panose="020B0502040204020203" pitchFamily="34" charset="0"/>
                <a:ea typeface="+mn-ea"/>
                <a:cs typeface="+mn-cs"/>
              </a:rPr>
              <a:t>caregiver</a:t>
            </a:r>
            <a:br>
              <a:rPr lang="it-IT" sz="2600" b="1" dirty="0">
                <a:solidFill>
                  <a:srgbClr val="FF0000"/>
                </a:solidFill>
                <a:latin typeface="Bahnschrift" panose="020B0502040204020203" pitchFamily="34" charset="0"/>
                <a:ea typeface="+mn-ea"/>
                <a:cs typeface="+mn-cs"/>
              </a:rPr>
            </a:br>
            <a:r>
              <a:rPr lang="it-IT" sz="2600" b="1" dirty="0">
                <a:solidFill>
                  <a:srgbClr val="FF0000"/>
                </a:solidFill>
                <a:latin typeface="Bahnschrift" panose="020B0502040204020203" pitchFamily="34" charset="0"/>
                <a:ea typeface="+mn-ea"/>
                <a:cs typeface="+mn-cs"/>
              </a:rPr>
              <a:t>ASL 2      2.179 + </a:t>
            </a:r>
            <a:r>
              <a:rPr lang="it-IT" sz="2600" b="1" dirty="0" err="1">
                <a:solidFill>
                  <a:srgbClr val="FF0000"/>
                </a:solidFill>
                <a:latin typeface="Bahnschrift" panose="020B0502040204020203" pitchFamily="34" charset="0"/>
                <a:ea typeface="+mn-ea"/>
                <a:cs typeface="+mn-cs"/>
              </a:rPr>
              <a:t>caregiver</a:t>
            </a:r>
            <a:br>
              <a:rPr lang="it-IT" sz="2600" b="1" dirty="0">
                <a:solidFill>
                  <a:srgbClr val="FF0000"/>
                </a:solidFill>
                <a:latin typeface="Bahnschrift" panose="020B0502040204020203" pitchFamily="34" charset="0"/>
                <a:ea typeface="+mn-ea"/>
                <a:cs typeface="+mn-cs"/>
              </a:rPr>
            </a:br>
            <a:r>
              <a:rPr lang="it-IT" sz="2600" b="1" dirty="0">
                <a:solidFill>
                  <a:srgbClr val="FF0000"/>
                </a:solidFill>
                <a:latin typeface="Bahnschrift" panose="020B0502040204020203" pitchFamily="34" charset="0"/>
                <a:ea typeface="+mn-ea"/>
                <a:cs typeface="+mn-cs"/>
              </a:rPr>
              <a:t>ASL 3      2.108 + </a:t>
            </a:r>
            <a:r>
              <a:rPr lang="it-IT" sz="2600" b="1" dirty="0" err="1">
                <a:solidFill>
                  <a:srgbClr val="FF0000"/>
                </a:solidFill>
                <a:latin typeface="Bahnschrift" panose="020B0502040204020203" pitchFamily="34" charset="0"/>
                <a:ea typeface="+mn-ea"/>
                <a:cs typeface="+mn-cs"/>
              </a:rPr>
              <a:t>caregiver</a:t>
            </a:r>
            <a:br>
              <a:rPr lang="it-IT" sz="2600" b="1" dirty="0">
                <a:solidFill>
                  <a:srgbClr val="FF0000"/>
                </a:solidFill>
                <a:latin typeface="Bahnschrift" panose="020B0502040204020203" pitchFamily="34" charset="0"/>
                <a:ea typeface="+mn-ea"/>
                <a:cs typeface="+mn-cs"/>
              </a:rPr>
            </a:br>
            <a:r>
              <a:rPr lang="it-IT" sz="2600" b="1" dirty="0">
                <a:solidFill>
                  <a:srgbClr val="FF0000"/>
                </a:solidFill>
                <a:latin typeface="Bahnschrift" panose="020B0502040204020203" pitchFamily="34" charset="0"/>
                <a:ea typeface="+mn-ea"/>
                <a:cs typeface="+mn-cs"/>
              </a:rPr>
              <a:t>ASL 4      2.010 + </a:t>
            </a:r>
            <a:r>
              <a:rPr lang="it-IT" sz="2600" b="1" dirty="0" err="1">
                <a:solidFill>
                  <a:srgbClr val="FF0000"/>
                </a:solidFill>
                <a:latin typeface="Bahnschrift" panose="020B0502040204020203" pitchFamily="34" charset="0"/>
                <a:ea typeface="+mn-ea"/>
                <a:cs typeface="+mn-cs"/>
              </a:rPr>
              <a:t>caregiver</a:t>
            </a:r>
            <a:endParaRPr lang="it-IT" sz="2600" b="1" dirty="0">
              <a:solidFill>
                <a:srgbClr val="FF0000"/>
              </a:solidFill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0AE402-7687-47CF-8BED-03FA0D6FD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136287"/>
            <a:ext cx="5172075" cy="56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b="1" dirty="0">
                <a:solidFill>
                  <a:srgbClr val="002060"/>
                </a:solidFill>
              </a:rPr>
              <a:t>TOTALE : </a:t>
            </a:r>
            <a:r>
              <a:rPr lang="it-IT" sz="2600" b="1" dirty="0">
                <a:solidFill>
                  <a:srgbClr val="FF0000"/>
                </a:solidFill>
              </a:rPr>
              <a:t>7.893 + </a:t>
            </a:r>
            <a:r>
              <a:rPr lang="it-IT" sz="2600" b="1" dirty="0" err="1">
                <a:solidFill>
                  <a:srgbClr val="FF0000"/>
                </a:solidFill>
              </a:rPr>
              <a:t>caregiver</a:t>
            </a:r>
            <a:endParaRPr lang="it-IT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39EE3F1-0A3A-4628-A308-DFEDC9976A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4" r="2113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7BABB5-92B9-43FB-AF2D-C4C69501F98B}"/>
              </a:ext>
            </a:extLst>
          </p:cNvPr>
          <p:cNvSpPr txBox="1"/>
          <p:nvPr/>
        </p:nvSpPr>
        <p:spPr>
          <a:xfrm>
            <a:off x="776842" y="1618896"/>
            <a:ext cx="6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endParaRPr lang="it-IT" sz="32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362EF2-FF2D-43DF-8B46-C5CBF27EB899}"/>
              </a:ext>
            </a:extLst>
          </p:cNvPr>
          <p:cNvSpPr txBox="1"/>
          <p:nvPr/>
        </p:nvSpPr>
        <p:spPr>
          <a:xfrm>
            <a:off x="997054" y="5354061"/>
            <a:ext cx="36691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Iniziamo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mecoledì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Marzo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87DB774-C797-4E10-AB7F-210C2AE42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050C341-A8E4-4579-9700-72E9ED37E404}"/>
              </a:ext>
            </a:extLst>
          </p:cNvPr>
          <p:cNvSpPr txBox="1"/>
          <p:nvPr/>
        </p:nvSpPr>
        <p:spPr>
          <a:xfrm>
            <a:off x="1699280" y="655001"/>
            <a:ext cx="4392636" cy="885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>
                <a:solidFill>
                  <a:srgbClr val="002060"/>
                </a:solidFill>
                <a:latin typeface="Bahnschrift" panose="020B0502040204020203" pitchFamily="34" charset="0"/>
              </a:rPr>
              <a:t>CATEGORIA 1: </a:t>
            </a:r>
          </a:p>
          <a:p>
            <a:r>
              <a:rPr lang="it-IT" sz="3200" dirty="0">
                <a:solidFill>
                  <a:srgbClr val="002060"/>
                </a:solidFill>
                <a:latin typeface="Bahnschrift" panose="020B0502040204020203" pitchFamily="34" charset="0"/>
              </a:rPr>
              <a:t>Disabili – L.104/91  </a:t>
            </a:r>
          </a:p>
          <a:p>
            <a:endParaRPr lang="it-IT" sz="32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44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097F9B-772C-4553-8A17-069EAE77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88" y="2788555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600" b="1" dirty="0">
                <a:solidFill>
                  <a:srgbClr val="FF0000"/>
                </a:solidFill>
                <a:latin typeface="Bahnschrift" panose="020B0502040204020203" pitchFamily="34" charset="0"/>
                <a:ea typeface="+mn-ea"/>
                <a:cs typeface="+mn-cs"/>
              </a:rPr>
              <a:t>Popolazione target:</a:t>
            </a:r>
            <a:br>
              <a:rPr lang="it-IT" sz="2600" b="1" dirty="0">
                <a:solidFill>
                  <a:srgbClr val="FF0000"/>
                </a:solidFill>
                <a:latin typeface="Bahnschrift" panose="020B0502040204020203" pitchFamily="34" charset="0"/>
                <a:ea typeface="+mn-ea"/>
                <a:cs typeface="+mn-cs"/>
              </a:rPr>
            </a:br>
            <a:br>
              <a:rPr lang="it-IT" sz="2600" b="1" dirty="0">
                <a:solidFill>
                  <a:srgbClr val="FF0000"/>
                </a:solidFill>
                <a:latin typeface="Bahnschrift" panose="020B0502040204020203" pitchFamily="34" charset="0"/>
                <a:ea typeface="+mn-ea"/>
                <a:cs typeface="+mn-cs"/>
              </a:rPr>
            </a:br>
            <a:r>
              <a:rPr lang="it-IT" sz="2600" b="1" dirty="0">
                <a:solidFill>
                  <a:srgbClr val="FF0000"/>
                </a:solidFill>
              </a:rPr>
              <a:t>106.736 + </a:t>
            </a:r>
            <a:r>
              <a:rPr lang="it-IT" sz="2600" b="1" dirty="0" err="1">
                <a:solidFill>
                  <a:srgbClr val="FF0000"/>
                </a:solidFill>
              </a:rPr>
              <a:t>caregiver</a:t>
            </a:r>
            <a:endParaRPr lang="it-IT" sz="2600" b="1" dirty="0">
              <a:solidFill>
                <a:srgbClr val="FF0000"/>
              </a:solidFill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39EE3F1-0A3A-4628-A308-DFEDC9976A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4" r="2113"/>
          <a:stretch/>
        </p:blipFill>
        <p:spPr>
          <a:xfrm>
            <a:off x="6447311" y="0"/>
            <a:ext cx="5744690" cy="493047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7BABB5-92B9-43FB-AF2D-C4C69501F98B}"/>
              </a:ext>
            </a:extLst>
          </p:cNvPr>
          <p:cNvSpPr txBox="1"/>
          <p:nvPr/>
        </p:nvSpPr>
        <p:spPr>
          <a:xfrm>
            <a:off x="779088" y="2065587"/>
            <a:ext cx="6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endParaRPr lang="it-IT" sz="32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362EF2-FF2D-43DF-8B46-C5CBF27EB899}"/>
              </a:ext>
            </a:extLst>
          </p:cNvPr>
          <p:cNvSpPr txBox="1"/>
          <p:nvPr/>
        </p:nvSpPr>
        <p:spPr>
          <a:xfrm>
            <a:off x="997054" y="5354061"/>
            <a:ext cx="36691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Iniziamo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mecoledì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Marzo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87DB774-C797-4E10-AB7F-210C2AE42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857CD0C-C7D9-43F7-BC65-87F72455F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310" y="4418474"/>
            <a:ext cx="5744690" cy="243952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77055B3-8004-4BC0-9A02-3993D2A26504}"/>
              </a:ext>
            </a:extLst>
          </p:cNvPr>
          <p:cNvSpPr txBox="1"/>
          <p:nvPr/>
        </p:nvSpPr>
        <p:spPr>
          <a:xfrm>
            <a:off x="1736905" y="401450"/>
            <a:ext cx="4180366" cy="11024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4800" dirty="0">
                <a:solidFill>
                  <a:srgbClr val="002060"/>
                </a:solidFill>
                <a:latin typeface="Bahnschrift" panose="020B0502040204020203" pitchFamily="34" charset="0"/>
              </a:rPr>
              <a:t>CATEGORIA 1:</a:t>
            </a:r>
          </a:p>
          <a:p>
            <a:pPr>
              <a:lnSpc>
                <a:spcPct val="100000"/>
              </a:lnSpc>
            </a:pPr>
            <a:endParaRPr lang="it-IT" sz="48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4800" dirty="0">
                <a:solidFill>
                  <a:srgbClr val="002060"/>
                </a:solidFill>
                <a:latin typeface="Bahnschrift" panose="020B0502040204020203" pitchFamily="34" charset="0"/>
              </a:rPr>
              <a:t>Popolazione fragile</a:t>
            </a:r>
          </a:p>
          <a:p>
            <a:r>
              <a:rPr lang="it-IT" sz="3200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25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76549" y="411674"/>
            <a:ext cx="8468905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000" b="1" dirty="0"/>
              <a:t>La </a:t>
            </a:r>
            <a:r>
              <a:rPr lang="en-US" sz="2000" b="1" dirty="0" err="1"/>
              <a:t>Regione</a:t>
            </a:r>
            <a:r>
              <a:rPr lang="en-US" sz="2000" b="1" dirty="0"/>
              <a:t> Abruzzo ha </a:t>
            </a:r>
            <a:r>
              <a:rPr lang="en-US" sz="2000" b="1" dirty="0" err="1"/>
              <a:t>definito</a:t>
            </a:r>
            <a:r>
              <a:rPr lang="en-US" sz="2000" b="1" dirty="0"/>
              <a:t> ed </a:t>
            </a:r>
            <a:r>
              <a:rPr lang="en-US" sz="2000" b="1" dirty="0" err="1"/>
              <a:t>approvato</a:t>
            </a:r>
            <a:r>
              <a:rPr lang="en-US" sz="2000" b="1" dirty="0"/>
              <a:t>, con O.P.G.R. n° 1 del 08/01/2021, il proprio “</a:t>
            </a:r>
            <a:r>
              <a:rPr lang="en-US" sz="2000" b="1" i="1" dirty="0" err="1"/>
              <a:t>Programma</a:t>
            </a:r>
            <a:r>
              <a:rPr lang="en-US" sz="2000" b="1" i="1" dirty="0"/>
              <a:t> </a:t>
            </a:r>
            <a:r>
              <a:rPr lang="en-US" sz="2000" b="1" i="1" dirty="0" err="1"/>
              <a:t>regionale</a:t>
            </a:r>
            <a:r>
              <a:rPr lang="en-US" sz="2000" b="1" i="1" dirty="0"/>
              <a:t> per la campagna di </a:t>
            </a:r>
            <a:r>
              <a:rPr lang="en-US" sz="2000" b="1" i="1" dirty="0" err="1"/>
              <a:t>vaccinazione</a:t>
            </a:r>
            <a:r>
              <a:rPr lang="en-US" sz="2000" b="1" i="1" dirty="0"/>
              <a:t> anti SARS-CoV-2/COVID-19 - </a:t>
            </a:r>
            <a:r>
              <a:rPr lang="en-US" sz="2000" b="1" i="1" dirty="0" err="1"/>
              <a:t>Fase</a:t>
            </a:r>
            <a:r>
              <a:rPr lang="en-US" sz="2000" b="1" i="1" dirty="0"/>
              <a:t> 1”</a:t>
            </a:r>
            <a:endParaRPr lang="en-US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3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ttangolo 5"/>
          <p:cNvSpPr/>
          <p:nvPr/>
        </p:nvSpPr>
        <p:spPr>
          <a:xfrm>
            <a:off x="3027021" y="3558247"/>
            <a:ext cx="8342929" cy="3777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Circolare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Direttore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Dipartimento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Sanità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regionale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– DPF – di cui al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Protocollo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RA/0054237/21 del 12/02/2021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sono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state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fornite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specifiche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dettagliate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disposizioni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alle ASL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regionali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sul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“…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completamento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vaccinazione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ultra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ottantenni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ed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avvio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vaccinazione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con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vaccino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AstraZeneca…”. In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particolare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le ASL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regionali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sono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state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invitate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ad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avviare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contestualmente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al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completamento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fase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1 di cui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OPGR n. 1/2021, “…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tutte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le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attività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necessarie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ad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effettuare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vaccinazione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al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personale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scolastico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universitario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docente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e non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docente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), alle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forze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armate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e di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polizia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ai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soggetti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appartenenti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al setting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penitenziario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…”.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455" y="144505"/>
            <a:ext cx="476190" cy="67619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C8C8E5-9D05-4632-BCCE-996AA067AE5C}"/>
              </a:ext>
            </a:extLst>
          </p:cNvPr>
          <p:cNvSpPr txBox="1"/>
          <p:nvPr/>
        </p:nvSpPr>
        <p:spPr>
          <a:xfrm>
            <a:off x="1334755" y="3459914"/>
            <a:ext cx="1342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FASE 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84E993B-282F-46F3-8FA9-B86D91716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202" y="1692564"/>
            <a:ext cx="4082566" cy="171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44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95767" y="709205"/>
            <a:ext cx="10212388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►CATEGORIA 2</a:t>
            </a:r>
            <a:r>
              <a:rPr lang="it-IT" sz="2000" b="1" dirty="0"/>
              <a:t> : PERSONE DI ETA’ COMPRESA TRA 70 E 79 ANNI</a:t>
            </a:r>
          </a:p>
          <a:p>
            <a:pPr marL="0" indent="0">
              <a:buNone/>
            </a:pP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►CATEGORIA 3</a:t>
            </a:r>
            <a:r>
              <a:rPr lang="it-IT" sz="2000" b="1" dirty="0"/>
              <a:t> : PERSONE DI ETA’ COMPRESA TRA I 60 E I 69 ANNI </a:t>
            </a:r>
          </a:p>
          <a:p>
            <a:pPr marL="0" indent="0">
              <a:buNone/>
            </a:pP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►CATEGORIA 4</a:t>
            </a:r>
            <a:r>
              <a:rPr lang="it-IT" sz="2000" b="1" dirty="0"/>
              <a:t>: </a:t>
            </a:r>
            <a:r>
              <a:rPr lang="it-IT" sz="2000" b="1" dirty="0">
                <a:solidFill>
                  <a:srgbClr val="FF0000"/>
                </a:solidFill>
              </a:rPr>
              <a:t>LE PERSONE CON COMORBIDITA’ DI ETA’ &lt;60 ANNI SENZA QUELLA CONNOTAZIONE DI GRAVITA’ RIPORTATA PER LA FRAGILITA</a:t>
            </a:r>
            <a:r>
              <a:rPr lang="it-IT" sz="2000" b="1" dirty="0"/>
              <a:t>’</a:t>
            </a:r>
          </a:p>
          <a:p>
            <a:endParaRPr lang="it-IT" sz="2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" y="2782043"/>
            <a:ext cx="7691863" cy="226948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046456" y="2782043"/>
            <a:ext cx="3790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Aree di patologia (e relativi codici di esenzione) da considerare per la definizione delle persone con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comorbidità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, di età &lt;60 anni, senza quella connotazione di gravità riportata per l’elevata fragilità</a:t>
            </a:r>
          </a:p>
          <a:p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95767" y="5487085"/>
            <a:ext cx="9472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►CATEGORIA 5:</a:t>
            </a:r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POPOLAZIONE DI ETA’ &lt;60 ANNI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46BCE5E-6C97-49BF-85F0-BEDA23E61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27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354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>
                <a:solidFill>
                  <a:srgbClr val="FEFFFF"/>
                </a:solidFill>
              </a:rPr>
              <a:t>Raccolta adesioni …</a:t>
            </a:r>
          </a:p>
        </p:txBody>
      </p:sp>
      <p:sp>
        <p:nvSpPr>
          <p:cNvPr id="4" name="Rettangolo 3"/>
          <p:cNvSpPr/>
          <p:nvPr/>
        </p:nvSpPr>
        <p:spPr>
          <a:xfrm>
            <a:off x="541866" y="2032000"/>
            <a:ext cx="7478184" cy="4502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rgbClr val="FEFFFF"/>
                </a:solidFill>
              </a:rPr>
              <a:t>La </a:t>
            </a:r>
            <a:r>
              <a:rPr lang="en-US" sz="2000" b="1" dirty="0" err="1">
                <a:solidFill>
                  <a:srgbClr val="FEFFFF"/>
                </a:solidFill>
              </a:rPr>
              <a:t>raccolta</a:t>
            </a:r>
            <a:r>
              <a:rPr lang="en-US" sz="2000" b="1" dirty="0">
                <a:solidFill>
                  <a:srgbClr val="FEFFFF"/>
                </a:solidFill>
              </a:rPr>
              <a:t> </a:t>
            </a:r>
            <a:r>
              <a:rPr lang="en-US" sz="2000" b="1" dirty="0" err="1">
                <a:solidFill>
                  <a:srgbClr val="FEFFFF"/>
                </a:solidFill>
              </a:rPr>
              <a:t>delle</a:t>
            </a:r>
            <a:r>
              <a:rPr lang="en-US" sz="2000" b="1" dirty="0">
                <a:solidFill>
                  <a:srgbClr val="FEFFFF"/>
                </a:solidFill>
              </a:rPr>
              <a:t> </a:t>
            </a:r>
            <a:r>
              <a:rPr lang="en-US" sz="2000" b="1" dirty="0" err="1">
                <a:solidFill>
                  <a:srgbClr val="FEFFFF"/>
                </a:solidFill>
              </a:rPr>
              <a:t>adesioni</a:t>
            </a:r>
            <a:r>
              <a:rPr lang="en-US" sz="2000" b="1" dirty="0">
                <a:solidFill>
                  <a:srgbClr val="FEFFFF"/>
                </a:solidFill>
              </a:rPr>
              <a:t>, in </a:t>
            </a:r>
            <a:r>
              <a:rPr lang="en-US" sz="2000" b="1" dirty="0" err="1">
                <a:solidFill>
                  <a:srgbClr val="FEFFFF"/>
                </a:solidFill>
              </a:rPr>
              <a:t>attesa</a:t>
            </a:r>
            <a:r>
              <a:rPr lang="en-US" sz="2000" b="1" dirty="0">
                <a:solidFill>
                  <a:srgbClr val="FEFFFF"/>
                </a:solidFill>
              </a:rPr>
              <a:t> </a:t>
            </a:r>
            <a:r>
              <a:rPr lang="en-US" sz="2000" b="1" dirty="0" err="1">
                <a:solidFill>
                  <a:srgbClr val="FEFFFF"/>
                </a:solidFill>
              </a:rPr>
              <a:t>della</a:t>
            </a:r>
            <a:r>
              <a:rPr lang="en-US" sz="2000" b="1" dirty="0">
                <a:solidFill>
                  <a:srgbClr val="FEFFFF"/>
                </a:solidFill>
              </a:rPr>
              <a:t> </a:t>
            </a:r>
            <a:r>
              <a:rPr lang="en-US" sz="2000" b="1" dirty="0" err="1">
                <a:solidFill>
                  <a:srgbClr val="FEFFFF"/>
                </a:solidFill>
              </a:rPr>
              <a:t>piena</a:t>
            </a:r>
            <a:r>
              <a:rPr lang="en-US" sz="2000" b="1" dirty="0">
                <a:solidFill>
                  <a:srgbClr val="FEFFFF"/>
                </a:solidFill>
              </a:rPr>
              <a:t> </a:t>
            </a:r>
            <a:r>
              <a:rPr lang="en-US" sz="2000" b="1" dirty="0" err="1">
                <a:solidFill>
                  <a:srgbClr val="FEFFFF"/>
                </a:solidFill>
              </a:rPr>
              <a:t>estensione</a:t>
            </a:r>
            <a:r>
              <a:rPr lang="en-US" sz="2000" b="1" dirty="0">
                <a:solidFill>
                  <a:srgbClr val="FEFFFF"/>
                </a:solidFill>
              </a:rPr>
              <a:t> </a:t>
            </a:r>
            <a:r>
              <a:rPr lang="en-US" sz="2000" b="1" dirty="0" err="1">
                <a:solidFill>
                  <a:srgbClr val="FEFFFF"/>
                </a:solidFill>
              </a:rPr>
              <a:t>della</a:t>
            </a:r>
            <a:r>
              <a:rPr lang="en-US" sz="2000" b="1" dirty="0">
                <a:solidFill>
                  <a:srgbClr val="FEFFFF"/>
                </a:solidFill>
              </a:rPr>
              <a:t> </a:t>
            </a:r>
            <a:r>
              <a:rPr lang="en-US" sz="2000" b="1" dirty="0" err="1">
                <a:solidFill>
                  <a:srgbClr val="FEFFFF"/>
                </a:solidFill>
              </a:rPr>
              <a:t>funzione</a:t>
            </a:r>
            <a:r>
              <a:rPr lang="en-US" sz="2000" b="1" dirty="0">
                <a:solidFill>
                  <a:srgbClr val="FEFFFF"/>
                </a:solidFill>
              </a:rPr>
              <a:t> di </a:t>
            </a:r>
            <a:r>
              <a:rPr lang="en-US" sz="2000" b="1" dirty="0" err="1">
                <a:solidFill>
                  <a:srgbClr val="FEFFFF"/>
                </a:solidFill>
              </a:rPr>
              <a:t>prenotazione</a:t>
            </a:r>
            <a:r>
              <a:rPr lang="en-US" sz="2000" b="1" dirty="0">
                <a:solidFill>
                  <a:srgbClr val="FEFFFF"/>
                </a:solidFill>
              </a:rPr>
              <a:t> del </a:t>
            </a:r>
            <a:r>
              <a:rPr lang="en-US" sz="2000" b="1" dirty="0" err="1">
                <a:solidFill>
                  <a:srgbClr val="FEFFFF"/>
                </a:solidFill>
              </a:rPr>
              <a:t>sistema</a:t>
            </a:r>
            <a:r>
              <a:rPr lang="en-US" sz="2000" b="1" dirty="0">
                <a:solidFill>
                  <a:srgbClr val="FEFFFF"/>
                </a:solidFill>
              </a:rPr>
              <a:t> centrale di Poste, </a:t>
            </a:r>
            <a:r>
              <a:rPr lang="en-US" sz="2000" b="1" dirty="0" err="1">
                <a:solidFill>
                  <a:srgbClr val="FEFFFF"/>
                </a:solidFill>
              </a:rPr>
              <a:t>può</a:t>
            </a:r>
            <a:r>
              <a:rPr lang="en-US" sz="2000" b="1" dirty="0">
                <a:solidFill>
                  <a:srgbClr val="FEFFFF"/>
                </a:solidFill>
              </a:rPr>
              <a:t> </a:t>
            </a:r>
            <a:r>
              <a:rPr lang="en-US" sz="2000" b="1" dirty="0" err="1">
                <a:solidFill>
                  <a:srgbClr val="FEFFFF"/>
                </a:solidFill>
              </a:rPr>
              <a:t>avvenire</a:t>
            </a:r>
            <a:r>
              <a:rPr lang="en-US" sz="2000" b="1" dirty="0">
                <a:solidFill>
                  <a:srgbClr val="FEFFFF"/>
                </a:solidFill>
              </a:rPr>
              <a:t> </a:t>
            </a:r>
            <a:r>
              <a:rPr lang="en-US" sz="2000" b="1" dirty="0" err="1">
                <a:solidFill>
                  <a:srgbClr val="FEFFFF"/>
                </a:solidFill>
              </a:rPr>
              <a:t>attraverso</a:t>
            </a:r>
            <a:r>
              <a:rPr lang="en-US" sz="2000" b="1" dirty="0">
                <a:solidFill>
                  <a:srgbClr val="FEFFFF"/>
                </a:solidFill>
              </a:rPr>
              <a:t>: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 dirty="0">
                <a:solidFill>
                  <a:srgbClr val="FEFFFF"/>
                </a:solidFill>
              </a:rPr>
              <a:t>Il </a:t>
            </a:r>
            <a:r>
              <a:rPr lang="en-US" sz="2000" b="1" dirty="0" err="1">
                <a:solidFill>
                  <a:srgbClr val="FEFFFF"/>
                </a:solidFill>
              </a:rPr>
              <a:t>Portale</a:t>
            </a:r>
            <a:r>
              <a:rPr lang="en-US" sz="2000" b="1" dirty="0">
                <a:solidFill>
                  <a:srgbClr val="FEFFFF"/>
                </a:solidFill>
              </a:rPr>
              <a:t> online </a:t>
            </a:r>
            <a:r>
              <a:rPr lang="en-US" sz="2000" b="1" dirty="0" err="1">
                <a:solidFill>
                  <a:srgbClr val="FEFFFF"/>
                </a:solidFill>
              </a:rPr>
              <a:t>dedicato</a:t>
            </a:r>
            <a:r>
              <a:rPr lang="en-US" sz="2000" dirty="0">
                <a:solidFill>
                  <a:srgbClr val="FEFFFF"/>
                </a:solidFill>
              </a:rPr>
              <a:t>: </a:t>
            </a:r>
            <a:r>
              <a:rPr lang="en-US" sz="2000" dirty="0" err="1">
                <a:solidFill>
                  <a:srgbClr val="FEFFFF"/>
                </a:solidFill>
              </a:rPr>
              <a:t>attraverso</a:t>
            </a:r>
            <a:r>
              <a:rPr lang="en-US" sz="2000" dirty="0">
                <a:solidFill>
                  <a:srgbClr val="FEFFFF"/>
                </a:solidFill>
              </a:rPr>
              <a:t> il </a:t>
            </a:r>
            <a:r>
              <a:rPr lang="en-US" sz="2000" dirty="0" err="1">
                <a:solidFill>
                  <a:srgbClr val="FEFFFF"/>
                </a:solidFill>
              </a:rPr>
              <a:t>portale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suddiviso</a:t>
            </a:r>
            <a:r>
              <a:rPr lang="en-US" sz="2000" dirty="0">
                <a:solidFill>
                  <a:srgbClr val="FEFFFF"/>
                </a:solidFill>
              </a:rPr>
              <a:t> per </a:t>
            </a:r>
            <a:r>
              <a:rPr lang="en-US" sz="2000" dirty="0" err="1">
                <a:solidFill>
                  <a:srgbClr val="FEFFFF"/>
                </a:solidFill>
              </a:rPr>
              <a:t>categorie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i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cittadini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manifestano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direttamente</a:t>
            </a:r>
            <a:r>
              <a:rPr lang="en-US" sz="2000" dirty="0">
                <a:solidFill>
                  <a:srgbClr val="FEFFFF"/>
                </a:solidFill>
              </a:rPr>
              <a:t> (o con il </a:t>
            </a:r>
            <a:r>
              <a:rPr lang="en-US" sz="2000" dirty="0" err="1">
                <a:solidFill>
                  <a:srgbClr val="FEFFFF"/>
                </a:solidFill>
              </a:rPr>
              <a:t>supporto</a:t>
            </a:r>
            <a:r>
              <a:rPr lang="en-US" sz="2000" dirty="0">
                <a:solidFill>
                  <a:srgbClr val="FEFFFF"/>
                </a:solidFill>
              </a:rPr>
              <a:t> di un </a:t>
            </a:r>
            <a:r>
              <a:rPr lang="en-US" sz="2000" dirty="0" err="1">
                <a:solidFill>
                  <a:srgbClr val="FEFFFF"/>
                </a:solidFill>
              </a:rPr>
              <a:t>familiare</a:t>
            </a:r>
            <a:r>
              <a:rPr lang="en-US" sz="2000" dirty="0">
                <a:solidFill>
                  <a:srgbClr val="FEFFFF"/>
                </a:solidFill>
              </a:rPr>
              <a:t>) il proprio interesse ad </a:t>
            </a:r>
            <a:r>
              <a:rPr lang="en-US" sz="2000" dirty="0" err="1">
                <a:solidFill>
                  <a:srgbClr val="FEFFFF"/>
                </a:solidFill>
              </a:rPr>
              <a:t>essere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vaccinati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inserendo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nella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piattaforma</a:t>
            </a:r>
            <a:r>
              <a:rPr lang="en-US" sz="2000" dirty="0">
                <a:solidFill>
                  <a:srgbClr val="FEFFFF"/>
                </a:solidFill>
              </a:rPr>
              <a:t> online </a:t>
            </a:r>
            <a:r>
              <a:rPr lang="en-US" sz="2000" dirty="0" err="1">
                <a:solidFill>
                  <a:srgbClr val="FEFFFF"/>
                </a:solidFill>
              </a:rPr>
              <a:t>i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propri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dati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anagrafici</a:t>
            </a:r>
            <a:r>
              <a:rPr lang="en-US" sz="2000" dirty="0">
                <a:solidFill>
                  <a:srgbClr val="FEFFFF"/>
                </a:solidFill>
              </a:rPr>
              <a:t> e di </a:t>
            </a:r>
            <a:r>
              <a:rPr lang="en-US" sz="2000" dirty="0" err="1">
                <a:solidFill>
                  <a:srgbClr val="FEFFFF"/>
                </a:solidFill>
              </a:rPr>
              <a:t>contatto</a:t>
            </a:r>
            <a:r>
              <a:rPr lang="en-US" sz="2000" dirty="0">
                <a:solidFill>
                  <a:srgbClr val="FEFFFF"/>
                </a:solidFill>
              </a:rPr>
              <a:t>. Il </a:t>
            </a:r>
            <a:r>
              <a:rPr lang="en-US" sz="2000" dirty="0" err="1">
                <a:solidFill>
                  <a:srgbClr val="FEFFFF"/>
                </a:solidFill>
              </a:rPr>
              <a:t>cittadino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fornisce</a:t>
            </a:r>
            <a:r>
              <a:rPr lang="en-US" sz="2000" dirty="0">
                <a:solidFill>
                  <a:srgbClr val="FEFFFF"/>
                </a:solidFill>
              </a:rPr>
              <a:t> il proprio </a:t>
            </a:r>
            <a:r>
              <a:rPr lang="en-US" sz="2000" dirty="0" err="1">
                <a:solidFill>
                  <a:srgbClr val="FEFFFF"/>
                </a:solidFill>
              </a:rPr>
              <a:t>Codice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Fiscale</a:t>
            </a:r>
            <a:r>
              <a:rPr lang="en-US" sz="2000" dirty="0">
                <a:solidFill>
                  <a:srgbClr val="FEFFFF"/>
                </a:solidFill>
              </a:rPr>
              <a:t>, le </a:t>
            </a:r>
            <a:r>
              <a:rPr lang="en-US" sz="2000" dirty="0" err="1">
                <a:solidFill>
                  <a:srgbClr val="FEFFFF"/>
                </a:solidFill>
              </a:rPr>
              <a:t>ultime</a:t>
            </a:r>
            <a:r>
              <a:rPr lang="en-US" sz="2000" dirty="0">
                <a:solidFill>
                  <a:srgbClr val="FEFFFF"/>
                </a:solidFill>
              </a:rPr>
              <a:t> cinque </a:t>
            </a:r>
            <a:r>
              <a:rPr lang="en-US" sz="2000" dirty="0" err="1">
                <a:solidFill>
                  <a:srgbClr val="FEFFFF"/>
                </a:solidFill>
              </a:rPr>
              <a:t>cifre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della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Tessera</a:t>
            </a:r>
            <a:r>
              <a:rPr lang="en-US" sz="2000" dirty="0">
                <a:solidFill>
                  <a:srgbClr val="FEFFFF"/>
                </a:solidFill>
              </a:rPr>
              <a:t> Sanitaria con la data di </a:t>
            </a:r>
            <a:r>
              <a:rPr lang="en-US" sz="2000" dirty="0" err="1">
                <a:solidFill>
                  <a:srgbClr val="FEFFFF"/>
                </a:solidFill>
              </a:rPr>
              <a:t>scadenza</a:t>
            </a:r>
            <a:r>
              <a:rPr lang="en-US" sz="2000" dirty="0">
                <a:solidFill>
                  <a:srgbClr val="FEFFFF"/>
                </a:solidFill>
              </a:rPr>
              <a:t> e il proprio </a:t>
            </a:r>
            <a:r>
              <a:rPr lang="en-US" sz="2000" dirty="0" err="1">
                <a:solidFill>
                  <a:srgbClr val="FEFFFF"/>
                </a:solidFill>
              </a:rPr>
              <a:t>numero</a:t>
            </a:r>
            <a:r>
              <a:rPr lang="en-US" sz="2000" dirty="0">
                <a:solidFill>
                  <a:srgbClr val="FEFFFF"/>
                </a:solidFill>
              </a:rPr>
              <a:t> di </a:t>
            </a:r>
            <a:r>
              <a:rPr lang="en-US" sz="2000" dirty="0" err="1">
                <a:solidFill>
                  <a:srgbClr val="FEFFFF"/>
                </a:solidFill>
              </a:rPr>
              <a:t>cellulare</a:t>
            </a:r>
            <a:r>
              <a:rPr lang="en-US" sz="2000" dirty="0">
                <a:solidFill>
                  <a:srgbClr val="FEFFFF"/>
                </a:solidFill>
              </a:rPr>
              <a:t>;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 dirty="0">
                <a:solidFill>
                  <a:srgbClr val="FEFFFF"/>
                </a:solidFill>
              </a:rPr>
              <a:t>Il </a:t>
            </a:r>
            <a:r>
              <a:rPr lang="en-US" sz="2000" b="1" dirty="0" err="1">
                <a:solidFill>
                  <a:srgbClr val="FEFFFF"/>
                </a:solidFill>
              </a:rPr>
              <a:t>supporto</a:t>
            </a:r>
            <a:r>
              <a:rPr lang="en-US" sz="2000" b="1" dirty="0">
                <a:solidFill>
                  <a:srgbClr val="FEFFFF"/>
                </a:solidFill>
              </a:rPr>
              <a:t> del Medico di </a:t>
            </a:r>
            <a:r>
              <a:rPr lang="en-US" sz="2000" b="1" dirty="0" err="1">
                <a:solidFill>
                  <a:srgbClr val="FEFFFF"/>
                </a:solidFill>
              </a:rPr>
              <a:t>Medicina</a:t>
            </a:r>
            <a:r>
              <a:rPr lang="en-US" sz="2000" b="1" dirty="0">
                <a:solidFill>
                  <a:srgbClr val="FEFFFF"/>
                </a:solidFill>
              </a:rPr>
              <a:t> </a:t>
            </a:r>
            <a:r>
              <a:rPr lang="en-US" sz="2000" b="1" dirty="0" err="1">
                <a:solidFill>
                  <a:srgbClr val="FEFFFF"/>
                </a:solidFill>
              </a:rPr>
              <a:t>Generale</a:t>
            </a:r>
            <a:r>
              <a:rPr lang="en-US" sz="2000" b="1" dirty="0">
                <a:solidFill>
                  <a:srgbClr val="FEFFFF"/>
                </a:solidFill>
              </a:rPr>
              <a:t> e/o </a:t>
            </a:r>
            <a:r>
              <a:rPr lang="en-US" sz="2000" b="1" dirty="0" err="1">
                <a:solidFill>
                  <a:srgbClr val="FEFFFF"/>
                </a:solidFill>
              </a:rPr>
              <a:t>della</a:t>
            </a:r>
            <a:r>
              <a:rPr lang="en-US" sz="2000" b="1" dirty="0">
                <a:solidFill>
                  <a:srgbClr val="FEFFFF"/>
                </a:solidFill>
              </a:rPr>
              <a:t> </a:t>
            </a:r>
            <a:r>
              <a:rPr lang="en-US" sz="2000" b="1" dirty="0" err="1">
                <a:solidFill>
                  <a:srgbClr val="FEFFFF"/>
                </a:solidFill>
              </a:rPr>
              <a:t>Farmacia</a:t>
            </a:r>
            <a:r>
              <a:rPr lang="en-US" sz="2000" dirty="0">
                <a:solidFill>
                  <a:srgbClr val="FEFFFF"/>
                </a:solidFill>
              </a:rPr>
              <a:t>: il Medico, il </a:t>
            </a:r>
            <a:r>
              <a:rPr lang="en-US" sz="2000" dirty="0" err="1">
                <a:solidFill>
                  <a:srgbClr val="FEFFFF"/>
                </a:solidFill>
              </a:rPr>
              <a:t>Farmacista</a:t>
            </a:r>
            <a:r>
              <a:rPr lang="en-US" sz="2000" dirty="0">
                <a:solidFill>
                  <a:srgbClr val="FEFFFF"/>
                </a:solidFill>
              </a:rPr>
              <a:t> o </a:t>
            </a:r>
            <a:r>
              <a:rPr lang="en-US" sz="2000" dirty="0" err="1">
                <a:solidFill>
                  <a:srgbClr val="FEFFFF"/>
                </a:solidFill>
              </a:rPr>
              <a:t>i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servizi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sociali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dei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Comuni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possono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registrare</a:t>
            </a:r>
            <a:r>
              <a:rPr lang="en-US" sz="2000" dirty="0">
                <a:solidFill>
                  <a:srgbClr val="FEFFFF"/>
                </a:solidFill>
              </a:rPr>
              <a:t> la </a:t>
            </a:r>
            <a:r>
              <a:rPr lang="en-US" sz="2000" dirty="0" err="1">
                <a:solidFill>
                  <a:srgbClr val="FEFFFF"/>
                </a:solidFill>
              </a:rPr>
              <a:t>volontà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dei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cittadini</a:t>
            </a:r>
            <a:r>
              <a:rPr lang="en-US" sz="2000" dirty="0">
                <a:solidFill>
                  <a:srgbClr val="FEFFFF"/>
                </a:solidFill>
              </a:rPr>
              <a:t> ad </a:t>
            </a:r>
            <a:r>
              <a:rPr lang="en-US" sz="2000" dirty="0" err="1">
                <a:solidFill>
                  <a:srgbClr val="FEFFFF"/>
                </a:solidFill>
              </a:rPr>
              <a:t>essere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vaccinati</a:t>
            </a:r>
            <a:r>
              <a:rPr lang="en-US" sz="2000" dirty="0">
                <a:solidFill>
                  <a:srgbClr val="FEFFFF"/>
                </a:solidFill>
              </a:rPr>
              <a:t>. </a:t>
            </a:r>
            <a:endParaRPr lang="en-US" sz="2000" dirty="0">
              <a:solidFill>
                <a:srgbClr val="FEFFFF"/>
              </a:solidFill>
              <a:effectLst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057" y="2933065"/>
            <a:ext cx="3001931" cy="206036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0B8707-07C3-4B46-9C0B-3F1073F1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93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camminando&#10;&#10;Descrizione generata automaticamente">
            <a:extLst>
              <a:ext uri="{FF2B5EF4-FFF2-40B4-BE49-F238E27FC236}">
                <a16:creationId xmlns:a16="http://schemas.microsoft.com/office/drawing/2014/main" id="{19FE715A-E771-4181-90AA-F0C40BB4A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89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FFDB7E33-052B-42F0-B71A-23F961876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0391775" cy="6858000"/>
          </a:xfrm>
          <a:custGeom>
            <a:avLst/>
            <a:gdLst>
              <a:gd name="T0" fmla="*/ 0 w 2184"/>
              <a:gd name="T1" fmla="*/ 1441 h 1441"/>
              <a:gd name="T2" fmla="*/ 1482 w 2184"/>
              <a:gd name="T3" fmla="*/ 1441 h 1441"/>
              <a:gd name="T4" fmla="*/ 2161 w 2184"/>
              <a:gd name="T5" fmla="*/ 762 h 1441"/>
              <a:gd name="T6" fmla="*/ 2161 w 2184"/>
              <a:gd name="T7" fmla="*/ 678 h 1441"/>
              <a:gd name="T8" fmla="*/ 1483 w 2184"/>
              <a:gd name="T9" fmla="*/ 0 h 1441"/>
              <a:gd name="T10" fmla="*/ 0 w 2184"/>
              <a:gd name="T11" fmla="*/ 0 h 1441"/>
              <a:gd name="T12" fmla="*/ 0 w 2184"/>
              <a:gd name="T13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1441">
                <a:moveTo>
                  <a:pt x="0" y="1441"/>
                </a:moveTo>
                <a:cubicBezTo>
                  <a:pt x="1482" y="1441"/>
                  <a:pt x="1482" y="1441"/>
                  <a:pt x="1482" y="1441"/>
                </a:cubicBezTo>
                <a:cubicBezTo>
                  <a:pt x="2161" y="762"/>
                  <a:pt x="2161" y="762"/>
                  <a:pt x="2161" y="762"/>
                </a:cubicBezTo>
                <a:cubicBezTo>
                  <a:pt x="2184" y="739"/>
                  <a:pt x="2184" y="701"/>
                  <a:pt x="2161" y="678"/>
                </a:cubicBezTo>
                <a:cubicBezTo>
                  <a:pt x="1483" y="0"/>
                  <a:pt x="1483" y="0"/>
                  <a:pt x="1483" y="0"/>
                </a:cubicBezTo>
                <a:cubicBezTo>
                  <a:pt x="0" y="0"/>
                  <a:pt x="0" y="0"/>
                  <a:pt x="0" y="0"/>
                </a:cubicBezTo>
                <a:lnTo>
                  <a:pt x="0" y="1441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F1D1D8-186C-4C34-AFB8-46AC4735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626533"/>
            <a:ext cx="7128933" cy="127846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CAMPAGNA DI COMUNICAZIONE PER LA SENSIBILIZZAZIONE DELLA POPOLAZIONE ALLA VACCINAZIONE ANTI COVID-19</a:t>
            </a:r>
            <a:endParaRPr lang="it-IT" sz="2500" dirty="0">
              <a:solidFill>
                <a:schemeClr val="tx1"/>
              </a:solidFill>
            </a:endParaRPr>
          </a:p>
        </p:txBody>
      </p:sp>
      <p:graphicFrame>
        <p:nvGraphicFramePr>
          <p:cNvPr id="20" name="Segnaposto contenuto 2">
            <a:extLst>
              <a:ext uri="{FF2B5EF4-FFF2-40B4-BE49-F238E27FC236}">
                <a16:creationId xmlns:a16="http://schemas.microsoft.com/office/drawing/2014/main" id="{98A61846-2F80-4D64-AF40-F90FC3ABC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619516"/>
              </p:ext>
            </p:extLst>
          </p:nvPr>
        </p:nvGraphicFramePr>
        <p:xfrm>
          <a:off x="446618" y="2209799"/>
          <a:ext cx="7493000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631A5434-5038-47F6-B23B-60443E2B2A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39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8976" r="19500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Vaccini autorizzati…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1811" y="2133600"/>
            <a:ext cx="5059363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Vaccini che allo stato attuale hanno ricevuto l’approvazione e l’autorizzazione all’immissione in commercio e che sono in fase di utilizzo sono tre: </a:t>
            </a:r>
          </a:p>
          <a:p>
            <a:pPr marL="0" indent="0">
              <a:lnSpc>
                <a:spcPct val="90000"/>
              </a:lnSpc>
              <a:buNone/>
            </a:pPr>
            <a:endParaRPr lang="it-IT" dirty="0"/>
          </a:p>
          <a:p>
            <a:pPr>
              <a:lnSpc>
                <a:spcPct val="90000"/>
              </a:lnSpc>
            </a:pPr>
            <a:r>
              <a:rPr lang="it-IT" dirty="0"/>
              <a:t>il vaccino dell’azienda </a:t>
            </a:r>
            <a:r>
              <a:rPr lang="it-IT" b="1" dirty="0" err="1"/>
              <a:t>PfizerBioNTech</a:t>
            </a:r>
            <a:r>
              <a:rPr lang="it-IT" dirty="0"/>
              <a:t> dal 21/12/2020, </a:t>
            </a:r>
          </a:p>
          <a:p>
            <a:pPr>
              <a:lnSpc>
                <a:spcPct val="90000"/>
              </a:lnSpc>
            </a:pPr>
            <a:r>
              <a:rPr lang="it-IT" dirty="0"/>
              <a:t>Il vaccino dell’azienda </a:t>
            </a:r>
            <a:r>
              <a:rPr lang="it-IT" b="1" dirty="0"/>
              <a:t>Moderna</a:t>
            </a:r>
            <a:r>
              <a:rPr lang="it-IT" dirty="0"/>
              <a:t> dal 06/01/2021 </a:t>
            </a:r>
          </a:p>
          <a:p>
            <a:pPr>
              <a:lnSpc>
                <a:spcPct val="90000"/>
              </a:lnSpc>
            </a:pPr>
            <a:r>
              <a:rPr lang="it-IT" dirty="0"/>
              <a:t>Il vaccino dell’azienda </a:t>
            </a:r>
            <a:r>
              <a:rPr lang="it-IT" b="1" dirty="0"/>
              <a:t>AstraZeneca</a:t>
            </a:r>
            <a:r>
              <a:rPr lang="it-IT" dirty="0"/>
              <a:t> a far data dal 29/01/2021  </a:t>
            </a:r>
          </a:p>
        </p:txBody>
      </p:sp>
      <p:sp>
        <p:nvSpPr>
          <p:cNvPr id="4" name="Rettangolo 3"/>
          <p:cNvSpPr/>
          <p:nvPr/>
        </p:nvSpPr>
        <p:spPr>
          <a:xfrm>
            <a:off x="356755" y="5997725"/>
            <a:ext cx="111887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</a:rPr>
              <a:t>Il vaccino, dell’Azienda J&amp;J è stato di recente approvato da EMA ed AIFA e si renderà presto disponibile.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A628CEF-D5A3-4792-BECD-18EFB7687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5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FB63997-BE05-43DF-BD8C-027B1CD42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026616"/>
            <a:ext cx="11715749" cy="562243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FAC9077-2E43-4559-8F6F-126E6BB52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48" y="1657350"/>
            <a:ext cx="5632979" cy="388619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900" b="1" dirty="0">
                <a:solidFill>
                  <a:srgbClr val="002060"/>
                </a:solidFill>
              </a:rPr>
              <a:t>Abruzzo tra le prime regioni in Italia (86,5%)   </a:t>
            </a:r>
            <a:r>
              <a:rPr lang="it-IT" sz="4900" b="1" i="1" dirty="0">
                <a:solidFill>
                  <a:srgbClr val="002060"/>
                </a:solidFill>
              </a:rPr>
              <a:t>Vs</a:t>
            </a:r>
            <a:r>
              <a:rPr lang="it-IT" sz="4900" b="1" dirty="0">
                <a:solidFill>
                  <a:srgbClr val="002060"/>
                </a:solidFill>
              </a:rPr>
              <a:t> media nazionale (81,9%)</a:t>
            </a:r>
            <a:br>
              <a:rPr lang="it-IT" sz="4900" dirty="0">
                <a:solidFill>
                  <a:srgbClr val="002060"/>
                </a:solidFill>
              </a:rPr>
            </a:b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7D4930-F2E3-4F5F-B4DD-E90AB630A0A5}"/>
              </a:ext>
            </a:extLst>
          </p:cNvPr>
          <p:cNvSpPr txBox="1"/>
          <p:nvPr/>
        </p:nvSpPr>
        <p:spPr>
          <a:xfrm>
            <a:off x="161924" y="135642"/>
            <a:ext cx="11715749" cy="523220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DATI DELLA REGIONE ABRUZZO…</a:t>
            </a:r>
          </a:p>
        </p:txBody>
      </p:sp>
    </p:spTree>
    <p:extLst>
      <p:ext uri="{BB962C8B-B14F-4D97-AF65-F5344CB8AC3E}">
        <p14:creationId xmlns:p14="http://schemas.microsoft.com/office/powerpoint/2010/main" val="190212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961235-F42C-4C83-B51B-7416382FB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4A09A1-AE33-4C84-B62F-DC061FD56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FD85A8-40EB-4360-9214-F16247645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389" y="1774280"/>
            <a:ext cx="5280460" cy="3943250"/>
          </a:xfrm>
        </p:spPr>
        <p:txBody>
          <a:bodyPr>
            <a:normAutofit fontScale="90000"/>
          </a:bodyPr>
          <a:lstStyle/>
          <a:p>
            <a:br>
              <a:rPr lang="it-IT" sz="4000" b="1" dirty="0">
                <a:solidFill>
                  <a:srgbClr val="FEFFFF"/>
                </a:solidFill>
              </a:rPr>
            </a:br>
            <a:r>
              <a:rPr lang="it-IT" sz="4000" b="1" dirty="0">
                <a:solidFill>
                  <a:srgbClr val="FEFFFF"/>
                </a:solidFill>
              </a:rPr>
              <a:t>Il 20 Marzo </a:t>
            </a:r>
            <a:br>
              <a:rPr lang="it-IT" sz="4000" b="1" dirty="0">
                <a:solidFill>
                  <a:srgbClr val="FEFFFF"/>
                </a:solidFill>
              </a:rPr>
            </a:br>
            <a:r>
              <a:rPr lang="it-IT" sz="4000" b="1" dirty="0">
                <a:solidFill>
                  <a:srgbClr val="FEFFFF"/>
                </a:solidFill>
              </a:rPr>
              <a:t>173.037 dosi somministrate…</a:t>
            </a:r>
            <a:br>
              <a:rPr lang="it-IT" sz="4000" b="1" dirty="0">
                <a:solidFill>
                  <a:srgbClr val="FEFFFF"/>
                </a:solidFill>
              </a:rPr>
            </a:br>
            <a:br>
              <a:rPr lang="it-IT" sz="4000" b="1" dirty="0">
                <a:solidFill>
                  <a:srgbClr val="FEFFFF"/>
                </a:solidFill>
              </a:rPr>
            </a:br>
            <a:r>
              <a:rPr lang="it-IT" sz="4000" b="1" dirty="0">
                <a:solidFill>
                  <a:srgbClr val="FEFFFF"/>
                </a:solidFill>
              </a:rPr>
              <a:t>Oggi, 22 Marzo, </a:t>
            </a:r>
            <a:br>
              <a:rPr lang="it-IT" sz="4000" b="1" dirty="0">
                <a:solidFill>
                  <a:srgbClr val="FEFFFF"/>
                </a:solidFill>
              </a:rPr>
            </a:br>
            <a:r>
              <a:rPr lang="it-IT" sz="4000" b="1" dirty="0">
                <a:solidFill>
                  <a:srgbClr val="FEFFFF"/>
                </a:solidFill>
              </a:rPr>
              <a:t>175.170 dosi somministrate</a:t>
            </a:r>
            <a:br>
              <a:rPr lang="it-IT" sz="4000" b="1" dirty="0">
                <a:solidFill>
                  <a:srgbClr val="FEFFFF"/>
                </a:solidFill>
              </a:rPr>
            </a:br>
            <a:br>
              <a:rPr lang="it-IT" sz="4000" dirty="0">
                <a:solidFill>
                  <a:srgbClr val="FEFFFF"/>
                </a:solidFill>
              </a:rPr>
            </a:br>
            <a:br>
              <a:rPr lang="it-IT" sz="4000" dirty="0">
                <a:solidFill>
                  <a:srgbClr val="FEFFFF"/>
                </a:solidFill>
              </a:rPr>
            </a:br>
            <a:endParaRPr lang="it-IT" sz="4000" b="1" dirty="0">
              <a:solidFill>
                <a:srgbClr val="FEFFFF"/>
              </a:solidFill>
            </a:endParaRPr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D62F2749-B982-4ADE-B1EF-67900258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6572E33-6F87-4048-9A96-C11D859A9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695" y="463546"/>
            <a:ext cx="7754305" cy="32955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B0AF147-FD19-4D6A-940D-4508BFA7BF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7" r="2217" b="1"/>
          <a:stretch/>
        </p:blipFill>
        <p:spPr>
          <a:xfrm>
            <a:off x="6526630" y="4107106"/>
            <a:ext cx="2125218" cy="239816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0B2C8EA-E99A-41B5-8F58-D15BD85EE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2913" y="4521131"/>
            <a:ext cx="2618021" cy="157011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097727" y="546153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002060"/>
                </a:solidFill>
              </a:rPr>
              <a:t>+2.133</a:t>
            </a:r>
          </a:p>
        </p:txBody>
      </p:sp>
    </p:spTree>
    <p:extLst>
      <p:ext uri="{BB962C8B-B14F-4D97-AF65-F5344CB8AC3E}">
        <p14:creationId xmlns:p14="http://schemas.microsoft.com/office/powerpoint/2010/main" val="73467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EA50F7-6A2E-4FB6-B7BA-C8B8042ED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422400"/>
            <a:ext cx="5391150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1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it-IT" sz="2800" b="1" dirty="0">
                <a:solidFill>
                  <a:srgbClr val="002060"/>
                </a:solidFill>
              </a:rPr>
              <a:t>Il primo obiettivo: ospedali «</a:t>
            </a:r>
            <a:r>
              <a:rPr lang="it-IT" sz="2800" b="1" dirty="0" err="1">
                <a:solidFill>
                  <a:srgbClr val="002060"/>
                </a:solidFill>
              </a:rPr>
              <a:t>covid</a:t>
            </a:r>
            <a:r>
              <a:rPr lang="it-IT" sz="2800" b="1" dirty="0">
                <a:solidFill>
                  <a:srgbClr val="002060"/>
                </a:solidFill>
              </a:rPr>
              <a:t> free»</a:t>
            </a:r>
          </a:p>
          <a:p>
            <a:pPr marL="0" indent="0">
              <a:buNone/>
            </a:pPr>
            <a:endParaRPr lang="it-IT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800" b="1" dirty="0">
                <a:solidFill>
                  <a:srgbClr val="FF0000"/>
                </a:solidFill>
              </a:rPr>
              <a:t>Vaccinati: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FF0000"/>
                </a:solidFill>
              </a:rPr>
              <a:t>personale sanitario 58.132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FF0000"/>
                </a:solidFill>
              </a:rPr>
              <a:t>personale non sanitario 20.115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1600" b="1" dirty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endParaRPr lang="it-IT" sz="1600" b="1" u="sng" dirty="0">
              <a:solidFill>
                <a:schemeClr val="tx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239BAC-FBDE-4E38-B1C2-76EA9D274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4" r="2113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13D2B22-5B92-4050-BA40-34A099F59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8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094D81-EEF4-40BB-8EC0-3C1D08AEC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031" y="2143125"/>
            <a:ext cx="5193094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800" b="1" dirty="0">
                <a:solidFill>
                  <a:srgbClr val="FF0000"/>
                </a:solidFill>
              </a:rPr>
              <a:t>Vaccinati:  8.520</a:t>
            </a:r>
          </a:p>
          <a:p>
            <a:pPr marL="0" indent="0">
              <a:buNone/>
            </a:pPr>
            <a:r>
              <a:rPr lang="it-IT" sz="2800" b="1" dirty="0">
                <a:solidFill>
                  <a:srgbClr val="FF0000"/>
                </a:solidFill>
              </a:rPr>
              <a:t>tra personale ospite e assistenziale</a:t>
            </a:r>
          </a:p>
          <a:p>
            <a:pPr marL="0" indent="0">
              <a:buFont typeface="Wingdings 3" charset="2"/>
              <a:buNone/>
            </a:pPr>
            <a:endParaRPr lang="it-IT" sz="1600" b="1" u="sng" dirty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endParaRPr lang="it-IT" sz="1600" b="1" u="sng" dirty="0">
              <a:solidFill>
                <a:schemeClr val="tx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19A001A-5617-4DCC-8807-329B4BC63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4" r="2113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353D9F6-849B-4355-9AAB-D416E6CE455F}"/>
              </a:ext>
            </a:extLst>
          </p:cNvPr>
          <p:cNvSpPr txBox="1"/>
          <p:nvPr/>
        </p:nvSpPr>
        <p:spPr>
          <a:xfrm>
            <a:off x="1878965" y="762112"/>
            <a:ext cx="30549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it-IT" sz="3200" b="1">
                <a:solidFill>
                  <a:srgbClr val="002060"/>
                </a:solidFill>
              </a:rPr>
              <a:t>RA - RSA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1390748-571E-473E-8240-F70F7E864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360" y="144505"/>
            <a:ext cx="476190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6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D8A16-9386-4874-A808-A3F48F9C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728885"/>
            <a:ext cx="4137059" cy="128089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2060"/>
                </a:solidFill>
                <a:latin typeface="Bahnschrift" panose="020B0502040204020203" pitchFamily="34" charset="0"/>
              </a:rPr>
              <a:t>OVER 80 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FB389C-616B-4C21-8D2D-212447DD7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06" y="1540189"/>
            <a:ext cx="4140772" cy="3777622"/>
          </a:xfrm>
        </p:spPr>
        <p:txBody>
          <a:bodyPr>
            <a:normAutofit lnSpcReduction="10000"/>
          </a:bodyPr>
          <a:lstStyle/>
          <a:p>
            <a:endParaRPr lang="it-IT" sz="24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endParaRPr lang="it-IT" sz="24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r>
              <a:rPr lang="it-IT" sz="2800" b="1" dirty="0">
                <a:solidFill>
                  <a:srgbClr val="FF0000"/>
                </a:solidFill>
                <a:latin typeface="Bahnschrift" panose="020B0502040204020203" pitchFamily="34" charset="0"/>
              </a:rPr>
              <a:t>Popolazione target  80.582 (di cui domiciliari circa 6.500 – ADI)</a:t>
            </a:r>
          </a:p>
          <a:p>
            <a:endParaRPr lang="it-IT" sz="24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it-IT" sz="2800" b="1" dirty="0">
                <a:solidFill>
                  <a:srgbClr val="FF0000"/>
                </a:solidFill>
              </a:rPr>
              <a:t>Vaccinati: 63.072</a:t>
            </a:r>
          </a:p>
          <a:p>
            <a:endParaRPr lang="it-IT" sz="24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endParaRPr lang="it-IT" sz="24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endParaRPr lang="it-IT" sz="24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6A44798-005D-4571-BA16-EEA859F6FAEE}"/>
              </a:ext>
            </a:extLst>
          </p:cNvPr>
          <p:cNvSpPr/>
          <p:nvPr/>
        </p:nvSpPr>
        <p:spPr>
          <a:xfrm>
            <a:off x="1066614" y="5713616"/>
            <a:ext cx="29817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78%</a:t>
            </a:r>
            <a:r>
              <a:rPr lang="it-IT" sz="4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E13BB98-BBFA-4769-84BF-8A0DB8A10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4" r="2113"/>
          <a:stretch/>
        </p:blipFill>
        <p:spPr>
          <a:xfrm>
            <a:off x="7334092" y="26305"/>
            <a:ext cx="4857908" cy="482745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C1273EB-FFD4-4E01-9C59-A336F234F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204" y="209956"/>
            <a:ext cx="476190" cy="676190"/>
          </a:xfrm>
          <a:prstGeom prst="rect">
            <a:avLst/>
          </a:prstGeom>
        </p:spPr>
      </p:pic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A90DB5B4-C5A4-45C3-B97E-E53A1DE2551A}"/>
              </a:ext>
            </a:extLst>
          </p:cNvPr>
          <p:cNvGraphicFramePr>
            <a:graphicFrameLocks/>
          </p:cNvGraphicFramePr>
          <p:nvPr/>
        </p:nvGraphicFramePr>
        <p:xfrm>
          <a:off x="7305485" y="4480506"/>
          <a:ext cx="4857909" cy="235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2459128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</TotalTime>
  <Words>2006</Words>
  <Application>Microsoft Office PowerPoint</Application>
  <PresentationFormat>Widescreen</PresentationFormat>
  <Paragraphs>189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Filo</vt:lpstr>
      <vt:lpstr>CAMPAGNA DI VACCINAZIONE ANTI SARS-CoV-2</vt:lpstr>
      <vt:lpstr>Premessa</vt:lpstr>
      <vt:lpstr>La Regione Abruzzo ha definito ed approvato, con O.P.G.R. n° 1 del 08/01/2021, il proprio “Programma regionale per la campagna di vaccinazione anti SARS-CoV-2/COVID-19 - Fase 1”</vt:lpstr>
      <vt:lpstr>Vaccini autorizzati…</vt:lpstr>
      <vt:lpstr>Abruzzo tra le prime regioni in Italia (86,5%)   Vs media nazionale (81,9%) </vt:lpstr>
      <vt:lpstr> Il 20 Marzo  173.037 dosi somministrate…  Oggi, 22 Marzo,  175.170 dosi somministrate   </vt:lpstr>
      <vt:lpstr>Presentazione standard di PowerPoint</vt:lpstr>
      <vt:lpstr>Presentazione standard di PowerPoint</vt:lpstr>
      <vt:lpstr>OVER 80 </vt:lpstr>
      <vt:lpstr>Censimento del personale docente e non docente </vt:lpstr>
      <vt:lpstr> Personale docente e non docente   </vt:lpstr>
      <vt:lpstr>Presentazione standard di PowerPoint</vt:lpstr>
      <vt:lpstr>SOMMINISTRAZIONI PER FASCIE DI ETA’- REGIONE ABRUZZO </vt:lpstr>
      <vt:lpstr>Dosi richieste – ricevute - effettuate…</vt:lpstr>
      <vt:lpstr>Segue: Dosi richieste – ricevute - effettuate…</vt:lpstr>
      <vt:lpstr>Presentazione standard di PowerPoint</vt:lpstr>
      <vt:lpstr>Presentazione standard di PowerPoint</vt:lpstr>
      <vt:lpstr>MODELLO ORGANIZZATIVO REGIONALE…</vt:lpstr>
      <vt:lpstr>Presentazione standard di PowerPoint</vt:lpstr>
      <vt:lpstr>Presentazione standard di PowerPoint</vt:lpstr>
      <vt:lpstr>Strutture Spoke:  </vt:lpstr>
      <vt:lpstr> LUOGO DI ESECUZIONE DELLA VACCINAZIONE…   </vt:lpstr>
      <vt:lpstr>  MEDICI COINVOLTI… </vt:lpstr>
      <vt:lpstr>CATEGORIE PRIORITARIE PER IL PROSEGUIMENTO DELLA CAMPAGNA VACCINALE REGIONALE</vt:lpstr>
      <vt:lpstr>CATEGORIA 1: ELEVATA FRAGILITA’ </vt:lpstr>
      <vt:lpstr>Segue: CATEGORIA 1: ELEVATA FRAGILITA’ </vt:lpstr>
      <vt:lpstr>Presentazione standard di PowerPoint</vt:lpstr>
      <vt:lpstr>Popolazione target:  ASL 1      1.596 + caregiver ASL 2      2.179 + caregiver ASL 3      2.108 + caregiver ASL 4      2.010 + caregiver</vt:lpstr>
      <vt:lpstr>Popolazione target:  106.736 + caregiver</vt:lpstr>
      <vt:lpstr>Presentazione standard di PowerPoint</vt:lpstr>
      <vt:lpstr>Raccolta adesioni …</vt:lpstr>
      <vt:lpstr>CAMPAGNA DI COMUNICAZIONE PER LA SENSIBILIZZAZIONE DELLA POPOLAZIONE ALLA VACCINAZIONE ANTI COVID-19</vt:lpstr>
    </vt:vector>
  </TitlesOfParts>
  <Company>REGIONE ABRUZZO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Simona Martines</dc:creator>
  <cp:lastModifiedBy>Utente sconosciuto</cp:lastModifiedBy>
  <cp:revision>63</cp:revision>
  <cp:lastPrinted>2021-03-22T08:10:10Z</cp:lastPrinted>
  <dcterms:created xsi:type="dcterms:W3CDTF">2021-03-19T10:08:44Z</dcterms:created>
  <dcterms:modified xsi:type="dcterms:W3CDTF">2021-03-22T11:10:53Z</dcterms:modified>
</cp:coreProperties>
</file>