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67" autoAdjust="0"/>
  </p:normalViewPr>
  <p:slideViewPr>
    <p:cSldViewPr snapToGrid="0">
      <p:cViewPr varScale="1">
        <p:scale>
          <a:sx n="108" d="100"/>
          <a:sy n="108" d="100"/>
        </p:scale>
        <p:origin x="594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Cartel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Ingressi</a:t>
            </a:r>
            <a:r>
              <a:rPr lang="en-US" sz="2800" baseline="0" dirty="0"/>
              <a:t> </a:t>
            </a:r>
            <a:r>
              <a:rPr lang="en-US" sz="2800" baseline="0" dirty="0" err="1"/>
              <a:t>settimananali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Ingressi!$A$2</c:f>
              <c:strCache>
                <c:ptCount val="1"/>
                <c:pt idx="0">
                  <c:v>Settimana 15 - 21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Ingressi!$B$1:$F$1</c:f>
              <c:strCache>
                <c:ptCount val="5"/>
                <c:pt idx="0">
                  <c:v>Teramo</c:v>
                </c:pt>
                <c:pt idx="1">
                  <c:v>Teramo TI</c:v>
                </c:pt>
                <c:pt idx="2">
                  <c:v>Giulianova</c:v>
                </c:pt>
                <c:pt idx="3">
                  <c:v>Giulianova TI</c:v>
                </c:pt>
                <c:pt idx="4">
                  <c:v>Atri</c:v>
                </c:pt>
              </c:strCache>
            </c:strRef>
          </c:cat>
          <c:val>
            <c:numRef>
              <c:f>Ingressi!$B$2:$F$2</c:f>
              <c:numCache>
                <c:formatCode>General</c:formatCode>
                <c:ptCount val="5"/>
                <c:pt idx="0">
                  <c:v>16</c:v>
                </c:pt>
                <c:pt idx="1">
                  <c:v>4</c:v>
                </c:pt>
                <c:pt idx="2">
                  <c:v>25</c:v>
                </c:pt>
                <c:pt idx="3">
                  <c:v>3</c:v>
                </c:pt>
                <c:pt idx="4">
                  <c:v>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76-4F2A-A124-1B85397A85B9}"/>
            </c:ext>
          </c:extLst>
        </c:ser>
        <c:ser>
          <c:idx val="1"/>
          <c:order val="1"/>
          <c:tx>
            <c:strRef>
              <c:f>Ingressi!$A$3</c:f>
              <c:strCache>
                <c:ptCount val="1"/>
                <c:pt idx="0">
                  <c:v>Settimana 22 - 28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Ingressi!$B$1:$F$1</c:f>
              <c:strCache>
                <c:ptCount val="5"/>
                <c:pt idx="0">
                  <c:v>Teramo</c:v>
                </c:pt>
                <c:pt idx="1">
                  <c:v>Teramo TI</c:v>
                </c:pt>
                <c:pt idx="2">
                  <c:v>Giulianova</c:v>
                </c:pt>
                <c:pt idx="3">
                  <c:v>Giulianova TI</c:v>
                </c:pt>
                <c:pt idx="4">
                  <c:v>Atri</c:v>
                </c:pt>
              </c:strCache>
            </c:strRef>
          </c:cat>
          <c:val>
            <c:numRef>
              <c:f>Ingressi!$B$3:$F$3</c:f>
              <c:numCache>
                <c:formatCode>General</c:formatCode>
                <c:ptCount val="5"/>
                <c:pt idx="0">
                  <c:v>21</c:v>
                </c:pt>
                <c:pt idx="1">
                  <c:v>3</c:v>
                </c:pt>
                <c:pt idx="2">
                  <c:v>21</c:v>
                </c:pt>
                <c:pt idx="3">
                  <c:v>3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76-4F2A-A124-1B85397A85B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54585392"/>
        <c:axId val="404311392"/>
      </c:barChart>
      <c:catAx>
        <c:axId val="35458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04311392"/>
        <c:crosses val="autoZero"/>
        <c:auto val="1"/>
        <c:lblAlgn val="ctr"/>
        <c:lblOffset val="100"/>
        <c:noMultiLvlLbl val="0"/>
      </c:catAx>
      <c:valAx>
        <c:axId val="404311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458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 err="1"/>
              <a:t>Pazienti</a:t>
            </a:r>
            <a:r>
              <a:rPr lang="en-US" sz="2800" dirty="0"/>
              <a:t> </a:t>
            </a:r>
            <a:r>
              <a:rPr lang="en-US" sz="2800" dirty="0" err="1"/>
              <a:t>Ricoverati</a:t>
            </a:r>
            <a:endParaRPr lang="en-US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Ricoverati!$A$2</c:f>
              <c:strCache>
                <c:ptCount val="1"/>
                <c:pt idx="0">
                  <c:v>Lunedì 22 Marzo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Ricoverati!$B$1:$F$1</c:f>
              <c:strCache>
                <c:ptCount val="5"/>
                <c:pt idx="0">
                  <c:v>Teramo</c:v>
                </c:pt>
                <c:pt idx="1">
                  <c:v>Teramo TI</c:v>
                </c:pt>
                <c:pt idx="2">
                  <c:v>Giulianova</c:v>
                </c:pt>
                <c:pt idx="3">
                  <c:v>Giulianova TI</c:v>
                </c:pt>
                <c:pt idx="4">
                  <c:v>Atri</c:v>
                </c:pt>
              </c:strCache>
            </c:strRef>
          </c:cat>
          <c:val>
            <c:numRef>
              <c:f>Ricoverati!$B$2:$F$2</c:f>
              <c:numCache>
                <c:formatCode>General</c:formatCode>
                <c:ptCount val="5"/>
                <c:pt idx="0">
                  <c:v>31</c:v>
                </c:pt>
                <c:pt idx="1">
                  <c:v>7</c:v>
                </c:pt>
                <c:pt idx="2">
                  <c:v>47</c:v>
                </c:pt>
                <c:pt idx="3">
                  <c:v>3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67-4D8F-B524-96E00EBE337B}"/>
            </c:ext>
          </c:extLst>
        </c:ser>
        <c:ser>
          <c:idx val="1"/>
          <c:order val="1"/>
          <c:tx>
            <c:strRef>
              <c:f>Ricoverati!$A$3</c:f>
              <c:strCache>
                <c:ptCount val="1"/>
                <c:pt idx="0">
                  <c:v>Lunedì 29 Marzo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Ricoverati!$B$1:$F$1</c:f>
              <c:strCache>
                <c:ptCount val="5"/>
                <c:pt idx="0">
                  <c:v>Teramo</c:v>
                </c:pt>
                <c:pt idx="1">
                  <c:v>Teramo TI</c:v>
                </c:pt>
                <c:pt idx="2">
                  <c:v>Giulianova</c:v>
                </c:pt>
                <c:pt idx="3">
                  <c:v>Giulianova TI</c:v>
                </c:pt>
                <c:pt idx="4">
                  <c:v>Atri</c:v>
                </c:pt>
              </c:strCache>
            </c:strRef>
          </c:cat>
          <c:val>
            <c:numRef>
              <c:f>Ricoverati!$B$3:$F$3</c:f>
              <c:numCache>
                <c:formatCode>General</c:formatCode>
                <c:ptCount val="5"/>
                <c:pt idx="0">
                  <c:v>31</c:v>
                </c:pt>
                <c:pt idx="1">
                  <c:v>9</c:v>
                </c:pt>
                <c:pt idx="2">
                  <c:v>45</c:v>
                </c:pt>
                <c:pt idx="3">
                  <c:v>4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67-4D8F-B524-96E00EBE33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96773072"/>
        <c:axId val="353845328"/>
      </c:barChart>
      <c:catAx>
        <c:axId val="296773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53845328"/>
        <c:crosses val="autoZero"/>
        <c:auto val="1"/>
        <c:lblAlgn val="ctr"/>
        <c:lblOffset val="100"/>
        <c:noMultiLvlLbl val="0"/>
      </c:catAx>
      <c:valAx>
        <c:axId val="353845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96773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9EF0C-74EC-48B0-A805-DCA9C6576004}" type="datetimeFigureOut">
              <a:rPr lang="it-IT" smtClean="0"/>
              <a:t>29/03/2021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27529-7BEE-4A6D-B849-50449B9CD91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579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BE0B18-996E-4D17-AC82-915981D47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9A5EEC9-F2E6-472A-9731-8607618E9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1AB6A27-F52F-4FCC-8D8C-5C59AF1F4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6C5EF-EC12-483B-8258-89F7140C7E9D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E9A5044-5F3D-4B92-9AF2-4E9C6A55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332F08-148B-49FA-A93A-F2386EF83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684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D2FD51-0461-48B5-BEDA-CA511003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3088875-64B3-4D18-833C-C21CE1854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6B406C5-A05E-4FCF-85C9-4A776790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9C2DA-A8F8-49D7-9F68-34B9BDAABED5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1EA058-CE7F-4557-87C7-C5F059656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3C7197-6C39-4143-9478-402E5C725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405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64341C6-4699-4033-AEF2-8DC21DEB48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D052503-F100-48FE-93DB-3535700CC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BFA31A-531E-43E9-A6F2-1FB84B462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7DAD2-1A17-4449-84D0-6F03AA017CA2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F4B7D6-DC1A-46C8-B434-DDFF64356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DFFA1F-F079-425A-AE4D-E2E883EB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809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4B25E2-0156-41DD-8189-26B46B67F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FFE52A-26C3-4155-AEEC-F27B45503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7281A18-E394-4B20-B98F-1A314C14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495CE-E11B-46E3-94A2-0468427D8823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2BCC42-115D-4490-8F79-5EEB00116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02CFD3-7A82-4796-88B6-DE7497963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053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462E4-74F9-40F9-B004-57734F32D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90A5A05-80C0-461E-B2E0-020E2A5B7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F794F5-A80D-4EBB-BD13-8663D72CC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4DFD8-E0D8-49F7-8535-972F069BC658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11B62C-EEE4-42DB-B05F-DB513E08E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12E71F-0F50-4E3C-A8E0-015BEE5CF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722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0B9F6D-18F3-4DBA-9867-CAE19EE2E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A27619-DAE6-4B22-96FD-3B2A8531D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330A5FD-1A53-471F-8C2D-F9876FD18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91699D-1D47-4123-A0D8-D34A215F4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E4CB-0AC3-4583-8E66-39F7A7BBDD8C}" type="datetime1">
              <a:rPr lang="it-IT" smtClean="0"/>
              <a:t>29/03/2021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6625E02-0343-4BA6-8C53-C0A5018D0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8F8D4B-74ED-43A7-AEEF-390DB7D6F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807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31D3CE-6286-47AD-9963-1BD066428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813976C-CD66-4AC3-83C3-56F69CE58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F13809-9825-4B8A-9D8A-8E520A0AE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5AE1D22-6CE3-4111-87C2-FF5B3B4D88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B50BE6D-6D05-45BF-884C-DDD96A940A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3B9233-3F93-4C8A-96D3-55CF515EC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190F1-D75C-4994-B554-22B47ADBCC12}" type="datetime1">
              <a:rPr lang="it-IT" smtClean="0"/>
              <a:t>29/03/2021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C4CB8EB-7FCA-447E-B82C-D35B7C6D8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2F1CFC4-EA06-4723-8667-8A9618F1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457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E8D0C9-AEBB-4FA3-AE35-00B039494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5DD39F9-70E1-493C-86CE-520347D0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063AF-6CFE-4073-B2F2-A6B8DE3BC02A}" type="datetime1">
              <a:rPr lang="it-IT" smtClean="0"/>
              <a:t>29/03/2021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53D1B6C-A85E-4F1C-9B30-2B664CB50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4D4FCDF-9BE8-44ED-A0DD-A31AA0E0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766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FE854B9-FBD7-468C-810C-2468BCCA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2946B-CD68-47C2-B49B-C4929D2A71CC}" type="datetime1">
              <a:rPr lang="it-IT" smtClean="0"/>
              <a:t>29/03/2021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8F439D8-5A99-4E90-9F22-5E447AEA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6B1EB13-73A3-4371-ADB5-BCD731905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76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F5A41-1361-4EF5-AB71-AE485462C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6F4A45-3DE1-4847-ABF3-585379F586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9D78956-36D5-4AA1-BC96-77B064B9D7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604072F-0C1E-4FFF-9215-96AB6B388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1086C-7021-4872-A774-34238B87731B}" type="datetime1">
              <a:rPr lang="it-IT" smtClean="0"/>
              <a:t>29/03/2021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5D87959-15B5-4E4B-8091-6972E1BB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7E1A25C-AF87-43A7-A6DA-9F3955629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594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3B28BDF-B39A-47A5-A236-D8958E1D2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D161578-4042-4ECA-81E4-D208D2585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8F4D548-507D-4745-95DE-D5AEC9075D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A3DBF8F-2EED-4568-9A58-D8D7D6C8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1482-A4B2-4C6D-A81E-D65D31D567A7}" type="datetime1">
              <a:rPr lang="it-IT" smtClean="0"/>
              <a:t>29/03/2021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EAF1B6-B4ED-4087-9F68-2D74C2A4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6AA85B3-4DD7-417A-B34E-75647BAAC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49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0000"/>
            <a:lum/>
          </a:blip>
          <a:srcRect/>
          <a:stretch>
            <a:fillRect l="20000" t="25000" r="20000" b="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A767494-349B-4F04-84D4-74876EFD3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59F0288-B0B1-46AB-80A0-C9984A770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DDB4ED-3A9A-4A17-BB87-40EAB80CD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81B08-EB51-48DC-9450-339755853B8E}" type="datetime1">
              <a:rPr lang="it-IT" smtClean="0"/>
              <a:t>29/03/2021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70DDBE-72F2-4368-9A9C-C8612719AE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Fonte: Monitoraggio Covid - Direzione Medica P.O. Teramo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B7FA9A-6306-4BC0-8BFE-017C118813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4F4C5-349F-41BC-A036-AAFFAAC73C4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82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A581611D-C010-4399-9734-16F1184985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3697563"/>
              </p:ext>
            </p:extLst>
          </p:nvPr>
        </p:nvGraphicFramePr>
        <p:xfrm>
          <a:off x="1626108" y="1099566"/>
          <a:ext cx="8939784" cy="4658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7B9B055-03AE-4F18-BFDB-7C2C61A5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</p:spTree>
    <p:extLst>
      <p:ext uri="{BB962C8B-B14F-4D97-AF65-F5344CB8AC3E}">
        <p14:creationId xmlns:p14="http://schemas.microsoft.com/office/powerpoint/2010/main" val="1624163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E9B87D5A-FBB9-4517-97C1-52DB44C979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831818"/>
              </p:ext>
            </p:extLst>
          </p:nvPr>
        </p:nvGraphicFramePr>
        <p:xfrm>
          <a:off x="1793557" y="1020699"/>
          <a:ext cx="8604885" cy="4816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6C3CE56-8B72-4958-841B-3D66B3CB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Fonte: Monitoraggio Covid - Direzione Medica P.O. Teramo</a:t>
            </a:r>
          </a:p>
        </p:txBody>
      </p:sp>
    </p:spTree>
    <p:extLst>
      <p:ext uri="{BB962C8B-B14F-4D97-AF65-F5344CB8AC3E}">
        <p14:creationId xmlns:p14="http://schemas.microsoft.com/office/powerpoint/2010/main" val="37237933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Rodomonti Valentina</dc:creator>
  <cp:lastModifiedBy>Formisani Antonella</cp:lastModifiedBy>
  <cp:revision>2</cp:revision>
  <dcterms:created xsi:type="dcterms:W3CDTF">2021-03-29T08:00:45Z</dcterms:created>
  <dcterms:modified xsi:type="dcterms:W3CDTF">2021-03-29T10:19:11Z</dcterms:modified>
</cp:coreProperties>
</file>