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373" r:id="rId2"/>
    <p:sldId id="257" r:id="rId3"/>
    <p:sldId id="361" r:id="rId4"/>
    <p:sldId id="362" r:id="rId5"/>
    <p:sldId id="374" r:id="rId6"/>
    <p:sldId id="375" r:id="rId7"/>
    <p:sldId id="363" r:id="rId8"/>
    <p:sldId id="376" r:id="rId9"/>
    <p:sldId id="364" r:id="rId10"/>
    <p:sldId id="365" r:id="rId11"/>
    <p:sldId id="366" r:id="rId12"/>
    <p:sldId id="367" r:id="rId13"/>
    <p:sldId id="368" r:id="rId14"/>
    <p:sldId id="369" r:id="rId15"/>
    <p:sldId id="370" r:id="rId16"/>
    <p:sldId id="371" r:id="rId17"/>
    <p:sldId id="372" r:id="rId18"/>
    <p:sldId id="377" r:id="rId19"/>
    <p:sldId id="360" r:id="rId20"/>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3"/>
    <a:srgbClr val="E8E9F0"/>
    <a:srgbClr val="E3E4E5"/>
    <a:srgbClr val="DEE5EA"/>
    <a:srgbClr val="E2E8F2"/>
    <a:srgbClr val="D3D8DF"/>
    <a:srgbClr val="000090"/>
    <a:srgbClr val="000096"/>
    <a:srgbClr val="203890"/>
    <a:srgbClr val="000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8" autoAdjust="0"/>
    <p:restoredTop sz="98995" autoAdjust="0"/>
  </p:normalViewPr>
  <p:slideViewPr>
    <p:cSldViewPr snapToGrid="0">
      <p:cViewPr varScale="1">
        <p:scale>
          <a:sx n="132" d="100"/>
          <a:sy n="132" d="100"/>
        </p:scale>
        <p:origin x="-106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337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6688B0CE-6E5E-4EFF-81EA-6112D51D165D}"/>
              </a:ext>
            </a:extLst>
          </p:cNvPr>
          <p:cNvSpPr>
            <a:spLocks noGrp="1"/>
          </p:cNvSpPr>
          <p:nvPr>
            <p:ph type="hdr" sz="quarter"/>
          </p:nvPr>
        </p:nvSpPr>
        <p:spPr>
          <a:xfrm>
            <a:off x="0" y="0"/>
            <a:ext cx="2946400" cy="497280"/>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xmlns="" id="{41D52392-D3AF-4FDE-8286-A4BC74034ACA}"/>
              </a:ext>
            </a:extLst>
          </p:cNvPr>
          <p:cNvSpPr>
            <a:spLocks noGrp="1"/>
          </p:cNvSpPr>
          <p:nvPr>
            <p:ph type="dt" sz="quarter" idx="1"/>
          </p:nvPr>
        </p:nvSpPr>
        <p:spPr>
          <a:xfrm>
            <a:off x="3849688" y="0"/>
            <a:ext cx="2946400" cy="497280"/>
          </a:xfrm>
          <a:prstGeom prst="rect">
            <a:avLst/>
          </a:prstGeom>
        </p:spPr>
        <p:txBody>
          <a:bodyPr vert="horz" lIns="91440" tIns="45720" rIns="91440" bIns="45720" rtlCol="0"/>
          <a:lstStyle>
            <a:lvl1pPr algn="r">
              <a:defRPr sz="1200"/>
            </a:lvl1pPr>
          </a:lstStyle>
          <a:p>
            <a:fld id="{9C620C9E-AA9A-400E-93F3-080CD5F0391E}" type="datetimeFigureOut">
              <a:rPr lang="it-IT" smtClean="0"/>
              <a:t>09/01/2020</a:t>
            </a:fld>
            <a:endParaRPr lang="it-IT"/>
          </a:p>
        </p:txBody>
      </p:sp>
      <p:sp>
        <p:nvSpPr>
          <p:cNvPr id="4" name="Segnaposto piè di pagina 3">
            <a:extLst>
              <a:ext uri="{FF2B5EF4-FFF2-40B4-BE49-F238E27FC236}">
                <a16:creationId xmlns:a16="http://schemas.microsoft.com/office/drawing/2014/main" xmlns="" id="{419EEA7F-0D45-485D-96B1-CFE213F36EA4}"/>
              </a:ext>
            </a:extLst>
          </p:cNvPr>
          <p:cNvSpPr>
            <a:spLocks noGrp="1"/>
          </p:cNvSpPr>
          <p:nvPr>
            <p:ph type="ftr" sz="quarter" idx="2"/>
          </p:nvPr>
        </p:nvSpPr>
        <p:spPr>
          <a:xfrm>
            <a:off x="0" y="9429359"/>
            <a:ext cx="2946400" cy="497279"/>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xmlns="" id="{E581DD0A-5571-43C6-9AD4-318D57226B46}"/>
              </a:ext>
            </a:extLst>
          </p:cNvPr>
          <p:cNvSpPr>
            <a:spLocks noGrp="1"/>
          </p:cNvSpPr>
          <p:nvPr>
            <p:ph type="sldNum" sz="quarter" idx="3"/>
          </p:nvPr>
        </p:nvSpPr>
        <p:spPr>
          <a:xfrm>
            <a:off x="3849688" y="9429359"/>
            <a:ext cx="2946400" cy="497279"/>
          </a:xfrm>
          <a:prstGeom prst="rect">
            <a:avLst/>
          </a:prstGeom>
        </p:spPr>
        <p:txBody>
          <a:bodyPr vert="horz" lIns="91440" tIns="45720" rIns="91440" bIns="45720" rtlCol="0" anchor="b"/>
          <a:lstStyle>
            <a:lvl1pPr algn="r">
              <a:defRPr sz="1200"/>
            </a:lvl1pPr>
          </a:lstStyle>
          <a:p>
            <a:fld id="{C3181568-2E9A-471E-8462-418F2BEDFAB7}" type="slidenum">
              <a:rPr lang="it-IT" smtClean="0"/>
              <a:t>‹N›</a:t>
            </a:fld>
            <a:endParaRPr lang="it-IT"/>
          </a:p>
        </p:txBody>
      </p:sp>
    </p:spTree>
    <p:extLst>
      <p:ext uri="{BB962C8B-B14F-4D97-AF65-F5344CB8AC3E}">
        <p14:creationId xmlns:p14="http://schemas.microsoft.com/office/powerpoint/2010/main" val="51577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3833D321-18A8-40A5-A6C7-C885D37CF9CD}" type="datetimeFigureOut">
              <a:rPr lang="it-IT" smtClean="0"/>
              <a:t>09/01/2020</a:t>
            </a:fld>
            <a:endParaRPr lang="it-IT"/>
          </a:p>
        </p:txBody>
      </p:sp>
      <p:sp>
        <p:nvSpPr>
          <p:cNvPr id="4" name="Segnaposto immagine diapositiva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6"/>
            <a:ext cx="5438140" cy="3908613"/>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4DA7F331-809B-4E36-90D4-3932D677EC57}" type="slidenum">
              <a:rPr lang="it-IT" smtClean="0"/>
              <a:t>‹N›</a:t>
            </a:fld>
            <a:endParaRPr lang="it-IT"/>
          </a:p>
        </p:txBody>
      </p:sp>
    </p:spTree>
    <p:extLst>
      <p:ext uri="{BB962C8B-B14F-4D97-AF65-F5344CB8AC3E}">
        <p14:creationId xmlns:p14="http://schemas.microsoft.com/office/powerpoint/2010/main" val="133178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A7F331-809B-4E36-90D4-3932D677EC57}" type="slidenum">
              <a:rPr lang="it-IT" smtClean="0"/>
              <a:t>1</a:t>
            </a:fld>
            <a:endParaRPr lang="it-IT"/>
          </a:p>
        </p:txBody>
      </p:sp>
    </p:spTree>
    <p:extLst>
      <p:ext uri="{BB962C8B-B14F-4D97-AF65-F5344CB8AC3E}">
        <p14:creationId xmlns:p14="http://schemas.microsoft.com/office/powerpoint/2010/main" val="175244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A7F331-809B-4E36-90D4-3932D677EC57}" type="slidenum">
              <a:rPr lang="it-IT" smtClean="0"/>
              <a:t>19</a:t>
            </a:fld>
            <a:endParaRPr lang="it-IT"/>
          </a:p>
        </p:txBody>
      </p:sp>
    </p:spTree>
    <p:extLst>
      <p:ext uri="{BB962C8B-B14F-4D97-AF65-F5344CB8AC3E}">
        <p14:creationId xmlns:p14="http://schemas.microsoft.com/office/powerpoint/2010/main" val="1604055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 name="Immagin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950" y="38100"/>
            <a:ext cx="7651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57150"/>
            <a:ext cx="6286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925" y="44450"/>
            <a:ext cx="9985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2000" y="1188206"/>
            <a:ext cx="8640000" cy="530167"/>
          </a:xfrm>
        </p:spPr>
        <p:txBody>
          <a:bodyPr anchor="b">
            <a:normAutofit/>
          </a:bodyPr>
          <a:lstStyle>
            <a:lvl1pPr algn="ctr">
              <a:defRPr sz="3200" b="1"/>
            </a:lvl1pPr>
          </a:lstStyle>
          <a:p>
            <a:r>
              <a:rPr lang="it-IT"/>
              <a:t>Fare clic per modificare lo stile del titolo</a:t>
            </a:r>
            <a:endParaRPr lang="en-US" dirty="0"/>
          </a:p>
        </p:txBody>
      </p:sp>
      <p:sp>
        <p:nvSpPr>
          <p:cNvPr id="3" name="Subtitle 2"/>
          <p:cNvSpPr>
            <a:spLocks noGrp="1"/>
          </p:cNvSpPr>
          <p:nvPr>
            <p:ph type="subTitle" idx="1"/>
          </p:nvPr>
        </p:nvSpPr>
        <p:spPr>
          <a:xfrm>
            <a:off x="252000" y="1971542"/>
            <a:ext cx="8640000" cy="4962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10" name="Date Placeholder 3"/>
          <p:cNvSpPr>
            <a:spLocks noGrp="1"/>
          </p:cNvSpPr>
          <p:nvPr>
            <p:ph type="dt" sz="half" idx="10"/>
          </p:nvPr>
        </p:nvSpPr>
        <p:spPr>
          <a:xfrm>
            <a:off x="252413" y="6356350"/>
            <a:ext cx="1972994" cy="365125"/>
          </a:xfrm>
        </p:spPr>
        <p:txBody>
          <a:bodyPr/>
          <a:lstStyle>
            <a:lvl1pPr>
              <a:defRPr/>
            </a:lvl1pPr>
          </a:lstStyle>
          <a:p>
            <a:pPr>
              <a:defRPr/>
            </a:pPr>
            <a:fld id="{812FFF0B-8CCF-4F55-84EF-55F3DA27BDCF}" type="datetime1">
              <a:rPr lang="it-IT" smtClean="0"/>
              <a:t>09/01/2020</a:t>
            </a:fld>
            <a:endParaRPr lang="it-IT"/>
          </a:p>
        </p:txBody>
      </p:sp>
      <p:sp>
        <p:nvSpPr>
          <p:cNvPr id="11" name="Footer Placeholder 4"/>
          <p:cNvSpPr>
            <a:spLocks noGrp="1"/>
          </p:cNvSpPr>
          <p:nvPr>
            <p:ph type="ftr" sz="quarter" idx="11"/>
          </p:nvPr>
        </p:nvSpPr>
        <p:spPr>
          <a:xfrm>
            <a:off x="2093205" y="6356350"/>
            <a:ext cx="4968607" cy="365125"/>
          </a:xfrm>
        </p:spPr>
        <p:txBody>
          <a:bodyPr/>
          <a:lstStyle>
            <a:lvl1pPr>
              <a:defRPr dirty="0"/>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12" name="Slide Number Placeholder 5"/>
          <p:cNvSpPr>
            <a:spLocks noGrp="1"/>
          </p:cNvSpPr>
          <p:nvPr>
            <p:ph type="sldNum" sz="quarter" idx="12"/>
          </p:nvPr>
        </p:nvSpPr>
        <p:spPr>
          <a:xfrm>
            <a:off x="7061812" y="6356350"/>
            <a:ext cx="1829776" cy="365125"/>
          </a:xfrm>
        </p:spPr>
        <p:txBody>
          <a:bodyPr/>
          <a:lstStyle>
            <a:lvl1pPr>
              <a:defRPr/>
            </a:lvl1pPr>
          </a:lstStyle>
          <a:p>
            <a:pPr>
              <a:defRPr/>
            </a:pPr>
            <a:fld id="{0356DFB5-8DEB-4018-A8B2-7298BDA68826}" type="slidenum">
              <a:rPr lang="it-IT"/>
              <a:pPr>
                <a:defRPr/>
              </a:pPr>
              <a:t>‹N›</a:t>
            </a:fld>
            <a:endParaRPr lang="it-IT"/>
          </a:p>
        </p:txBody>
      </p:sp>
    </p:spTree>
    <p:extLst>
      <p:ext uri="{BB962C8B-B14F-4D97-AF65-F5344CB8AC3E}">
        <p14:creationId xmlns:p14="http://schemas.microsoft.com/office/powerpoint/2010/main" val="388121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56A7E3D1-6933-47CC-BBD1-14B2F0A83905}" type="datetime1">
              <a:rPr lang="it-IT" smtClean="0"/>
              <a:t>09/01/2020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6" name="Slide Number Placeholder 5"/>
          <p:cNvSpPr>
            <a:spLocks noGrp="1"/>
          </p:cNvSpPr>
          <p:nvPr>
            <p:ph type="sldNum" sz="quarter" idx="12"/>
          </p:nvPr>
        </p:nvSpPr>
        <p:spPr/>
        <p:txBody>
          <a:bodyPr/>
          <a:lstStyle>
            <a:lvl1pPr>
              <a:defRPr/>
            </a:lvl1pPr>
          </a:lstStyle>
          <a:p>
            <a:pPr>
              <a:defRPr/>
            </a:pPr>
            <a:fld id="{7032B3A6-171D-4866-B98A-6D0189BF0DB9}" type="slidenum">
              <a:rPr lang="it-IT"/>
              <a:pPr>
                <a:defRPr/>
              </a:pPr>
              <a:t>‹N›</a:t>
            </a:fld>
            <a:endParaRPr lang="it-IT"/>
          </a:p>
        </p:txBody>
      </p:sp>
    </p:spTree>
    <p:extLst>
      <p:ext uri="{BB962C8B-B14F-4D97-AF65-F5344CB8AC3E}">
        <p14:creationId xmlns:p14="http://schemas.microsoft.com/office/powerpoint/2010/main" val="3772852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00790" y="1068635"/>
            <a:ext cx="1190798" cy="5108327"/>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2413" y="1068635"/>
            <a:ext cx="7349225" cy="5108328"/>
          </a:xfrm>
        </p:spPr>
        <p:txBody>
          <a:bodyPr vert="eaVert"/>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8802DCF9-C248-4728-BFD7-85046E1612A6}" type="datetime1">
              <a:rPr lang="it-IT" smtClean="0"/>
              <a:t>09/01/2020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6" name="Slide Number Placeholder 5"/>
          <p:cNvSpPr>
            <a:spLocks noGrp="1"/>
          </p:cNvSpPr>
          <p:nvPr>
            <p:ph type="sldNum" sz="quarter" idx="12"/>
          </p:nvPr>
        </p:nvSpPr>
        <p:spPr/>
        <p:txBody>
          <a:bodyPr/>
          <a:lstStyle>
            <a:lvl1pPr>
              <a:defRPr/>
            </a:lvl1pPr>
          </a:lstStyle>
          <a:p>
            <a:pPr>
              <a:defRPr/>
            </a:pPr>
            <a:fld id="{E8C97AB0-57E8-485F-BCE0-FCE6E13CAFE1}" type="slidenum">
              <a:rPr lang="it-IT"/>
              <a:pPr>
                <a:defRPr/>
              </a:pPr>
              <a:t>‹N›</a:t>
            </a:fld>
            <a:endParaRPr lang="it-IT"/>
          </a:p>
        </p:txBody>
      </p:sp>
    </p:spTree>
    <p:extLst>
      <p:ext uri="{BB962C8B-B14F-4D97-AF65-F5344CB8AC3E}">
        <p14:creationId xmlns:p14="http://schemas.microsoft.com/office/powerpoint/2010/main" val="315728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2413" y="1039440"/>
            <a:ext cx="8639175" cy="447837"/>
          </a:xfrm>
        </p:spPr>
        <p:txBody>
          <a:bodyPr/>
          <a:lstStyle>
            <a:lvl1pPr>
              <a:defRPr sz="3200" b="1"/>
            </a:lvl1pPr>
          </a:lstStyle>
          <a:p>
            <a:r>
              <a:rPr lang="it-IT"/>
              <a:t>Fare clic per modificare lo stile del titolo</a:t>
            </a:r>
            <a:endParaRPr lang="en-US" dirty="0"/>
          </a:p>
        </p:txBody>
      </p:sp>
      <p:sp>
        <p:nvSpPr>
          <p:cNvPr id="3" name="Content Placeholder 2"/>
          <p:cNvSpPr>
            <a:spLocks noGrp="1"/>
          </p:cNvSpPr>
          <p:nvPr>
            <p:ph idx="1"/>
          </p:nvPr>
        </p:nvSpPr>
        <p:spPr>
          <a:xfrm>
            <a:off x="264405" y="1740665"/>
            <a:ext cx="8627183" cy="427913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264405" y="6356350"/>
            <a:ext cx="1807742" cy="365125"/>
          </a:xfrm>
        </p:spPr>
        <p:txBody>
          <a:bodyPr/>
          <a:lstStyle>
            <a:lvl1pPr>
              <a:defRPr/>
            </a:lvl1pPr>
          </a:lstStyle>
          <a:p>
            <a:pPr>
              <a:defRPr/>
            </a:pPr>
            <a:fld id="{2B8816A7-5245-421F-B466-6916EE129B4E}" type="datetime1">
              <a:rPr lang="it-IT" smtClean="0"/>
              <a:t>09/01/2020</a:t>
            </a:fld>
            <a:endParaRPr lang="it-IT"/>
          </a:p>
        </p:txBody>
      </p:sp>
      <p:sp>
        <p:nvSpPr>
          <p:cNvPr id="5" name="Footer Placeholder 4"/>
          <p:cNvSpPr>
            <a:spLocks noGrp="1"/>
          </p:cNvSpPr>
          <p:nvPr>
            <p:ph type="ftr" sz="quarter" idx="11"/>
          </p:nvPr>
        </p:nvSpPr>
        <p:spPr>
          <a:xfrm>
            <a:off x="2072147" y="6356350"/>
            <a:ext cx="5011699" cy="365125"/>
          </a:xfrm>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6" name="Slide Number Placeholder 5"/>
          <p:cNvSpPr>
            <a:spLocks noGrp="1"/>
          </p:cNvSpPr>
          <p:nvPr>
            <p:ph type="sldNum" sz="quarter" idx="12"/>
          </p:nvPr>
        </p:nvSpPr>
        <p:spPr>
          <a:xfrm>
            <a:off x="7083846" y="6356350"/>
            <a:ext cx="1807742" cy="365125"/>
          </a:xfrm>
        </p:spPr>
        <p:txBody>
          <a:bodyPr/>
          <a:lstStyle>
            <a:lvl1pPr>
              <a:defRPr/>
            </a:lvl1pPr>
          </a:lstStyle>
          <a:p>
            <a:pPr>
              <a:defRPr/>
            </a:pPr>
            <a:fld id="{C5176F14-1FC4-44ED-BDBB-3069077D876D}" type="slidenum">
              <a:rPr lang="it-IT"/>
              <a:pPr>
                <a:defRPr/>
              </a:pPr>
              <a:t>‹N›</a:t>
            </a:fld>
            <a:endParaRPr lang="it-IT" dirty="0"/>
          </a:p>
        </p:txBody>
      </p:sp>
      <p:pic>
        <p:nvPicPr>
          <p:cNvPr id="9" name="Immagin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28950" y="38100"/>
            <a:ext cx="7651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14925" y="57150"/>
            <a:ext cx="6286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00925" y="44450"/>
            <a:ext cx="9985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57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2413" y="1037711"/>
            <a:ext cx="8639175" cy="736006"/>
          </a:xfrm>
        </p:spPr>
        <p:txBody>
          <a:bodyPr anchor="b"/>
          <a:lstStyle>
            <a:lvl1pPr>
              <a:defRPr sz="3200" b="1"/>
            </a:lvl1pPr>
          </a:lstStyle>
          <a:p>
            <a:r>
              <a:rPr lang="it-IT"/>
              <a:t>Fare clic per modificare lo stile del titolo</a:t>
            </a:r>
            <a:endParaRPr lang="en-US" dirty="0"/>
          </a:p>
        </p:txBody>
      </p:sp>
      <p:sp>
        <p:nvSpPr>
          <p:cNvPr id="3" name="Text Placeholder 2"/>
          <p:cNvSpPr>
            <a:spLocks noGrp="1"/>
          </p:cNvSpPr>
          <p:nvPr>
            <p:ph type="body" idx="1"/>
          </p:nvPr>
        </p:nvSpPr>
        <p:spPr>
          <a:xfrm>
            <a:off x="252413" y="1912364"/>
            <a:ext cx="8639175" cy="429013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Modifica gli stili del testo dello schema</a:t>
            </a:r>
          </a:p>
        </p:txBody>
      </p:sp>
      <p:sp>
        <p:nvSpPr>
          <p:cNvPr id="4" name="Date Placeholder 3"/>
          <p:cNvSpPr>
            <a:spLocks noGrp="1"/>
          </p:cNvSpPr>
          <p:nvPr>
            <p:ph type="dt" sz="half" idx="10"/>
          </p:nvPr>
        </p:nvSpPr>
        <p:spPr/>
        <p:txBody>
          <a:bodyPr/>
          <a:lstStyle>
            <a:lvl1pPr>
              <a:defRPr/>
            </a:lvl1pPr>
          </a:lstStyle>
          <a:p>
            <a:pPr>
              <a:defRPr/>
            </a:pPr>
            <a:fld id="{5CD11E57-AC09-40BC-AC0F-1E7BADA3900E}" type="datetime1">
              <a:rPr lang="it-IT" smtClean="0"/>
              <a:t>09/01/2020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6" name="Slide Number Placeholder 5"/>
          <p:cNvSpPr>
            <a:spLocks noGrp="1"/>
          </p:cNvSpPr>
          <p:nvPr>
            <p:ph type="sldNum" sz="quarter" idx="12"/>
          </p:nvPr>
        </p:nvSpPr>
        <p:spPr/>
        <p:txBody>
          <a:bodyPr/>
          <a:lstStyle>
            <a:lvl1pPr>
              <a:defRPr/>
            </a:lvl1pPr>
          </a:lstStyle>
          <a:p>
            <a:pPr>
              <a:defRPr/>
            </a:pPr>
            <a:fld id="{E84C966C-6C79-490C-9981-0E9567D7C3EF}" type="slidenum">
              <a:rPr lang="it-IT"/>
              <a:pPr>
                <a:defRPr/>
              </a:pPr>
              <a:t>‹N›</a:t>
            </a:fld>
            <a:endParaRPr lang="it-IT"/>
          </a:p>
        </p:txBody>
      </p:sp>
    </p:spTree>
    <p:extLst>
      <p:ext uri="{BB962C8B-B14F-4D97-AF65-F5344CB8AC3E}">
        <p14:creationId xmlns:p14="http://schemas.microsoft.com/office/powerpoint/2010/main" val="289888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252413" y="1825625"/>
            <a:ext cx="4262437"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4262438"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27C7C8E1-60AF-48AF-B775-73D50D6893C3}" type="datetime1">
              <a:rPr lang="it-IT" smtClean="0"/>
              <a:t>09/01/2020</a:t>
            </a:fld>
            <a:endParaRPr lang="it-IT"/>
          </a:p>
        </p:txBody>
      </p:sp>
      <p:sp>
        <p:nvSpPr>
          <p:cNvPr id="6"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7" name="Slide Number Placeholder 5"/>
          <p:cNvSpPr>
            <a:spLocks noGrp="1"/>
          </p:cNvSpPr>
          <p:nvPr>
            <p:ph type="sldNum" sz="quarter" idx="12"/>
          </p:nvPr>
        </p:nvSpPr>
        <p:spPr/>
        <p:txBody>
          <a:bodyPr/>
          <a:lstStyle>
            <a:lvl1pPr>
              <a:defRPr/>
            </a:lvl1pPr>
          </a:lstStyle>
          <a:p>
            <a:pPr>
              <a:defRPr/>
            </a:pPr>
            <a:fld id="{E2EA6E7E-9208-447A-AEA5-20C43E4EB65D}" type="slidenum">
              <a:rPr lang="it-IT"/>
              <a:pPr>
                <a:defRPr/>
              </a:pPr>
              <a:t>‹N›</a:t>
            </a:fld>
            <a:endParaRPr lang="it-IT"/>
          </a:p>
        </p:txBody>
      </p:sp>
    </p:spTree>
    <p:extLst>
      <p:ext uri="{BB962C8B-B14F-4D97-AF65-F5344CB8AC3E}">
        <p14:creationId xmlns:p14="http://schemas.microsoft.com/office/powerpoint/2010/main" val="365461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52412" y="1024569"/>
            <a:ext cx="8639175" cy="666120"/>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52412" y="1681163"/>
            <a:ext cx="4245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2412" y="2505075"/>
            <a:ext cx="424577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42624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42624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6B2C277D-ABAC-49AE-9D3F-02B31C4E4D9D}" type="datetime1">
              <a:rPr lang="it-IT" smtClean="0"/>
              <a:t>09/01/2020</a:t>
            </a:fld>
            <a:endParaRPr lang="it-IT"/>
          </a:p>
        </p:txBody>
      </p:sp>
      <p:sp>
        <p:nvSpPr>
          <p:cNvPr id="8"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9" name="Slide Number Placeholder 5"/>
          <p:cNvSpPr>
            <a:spLocks noGrp="1"/>
          </p:cNvSpPr>
          <p:nvPr>
            <p:ph type="sldNum" sz="quarter" idx="12"/>
          </p:nvPr>
        </p:nvSpPr>
        <p:spPr/>
        <p:txBody>
          <a:bodyPr/>
          <a:lstStyle>
            <a:lvl1pPr>
              <a:defRPr/>
            </a:lvl1pPr>
          </a:lstStyle>
          <a:p>
            <a:pPr>
              <a:defRPr/>
            </a:pPr>
            <a:fld id="{6FFB52F7-9988-4FCC-8673-564FB6BA5791}" type="slidenum">
              <a:rPr lang="it-IT"/>
              <a:pPr>
                <a:defRPr/>
              </a:pPr>
              <a:t>‹N›</a:t>
            </a:fld>
            <a:endParaRPr lang="it-IT"/>
          </a:p>
        </p:txBody>
      </p:sp>
    </p:spTree>
    <p:extLst>
      <p:ext uri="{BB962C8B-B14F-4D97-AF65-F5344CB8AC3E}">
        <p14:creationId xmlns:p14="http://schemas.microsoft.com/office/powerpoint/2010/main" val="3292023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635ECF2A-40AD-4D6B-B48C-C0081A2987E4}" type="datetime1">
              <a:rPr lang="it-IT" smtClean="0"/>
              <a:t>09/01/2020</a:t>
            </a:fld>
            <a:endParaRPr lang="it-IT"/>
          </a:p>
        </p:txBody>
      </p:sp>
      <p:sp>
        <p:nvSpPr>
          <p:cNvPr id="4"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5" name="Slide Number Placeholder 5"/>
          <p:cNvSpPr>
            <a:spLocks noGrp="1"/>
          </p:cNvSpPr>
          <p:nvPr>
            <p:ph type="sldNum" sz="quarter" idx="12"/>
          </p:nvPr>
        </p:nvSpPr>
        <p:spPr/>
        <p:txBody>
          <a:bodyPr/>
          <a:lstStyle>
            <a:lvl1pPr>
              <a:defRPr/>
            </a:lvl1pPr>
          </a:lstStyle>
          <a:p>
            <a:pPr>
              <a:defRPr/>
            </a:pPr>
            <a:fld id="{1602AC02-331C-4FB6-9C52-FC3FD3926989}" type="slidenum">
              <a:rPr lang="it-IT"/>
              <a:pPr>
                <a:defRPr/>
              </a:pPr>
              <a:t>‹N›</a:t>
            </a:fld>
            <a:endParaRPr lang="it-IT"/>
          </a:p>
        </p:txBody>
      </p:sp>
    </p:spTree>
    <p:extLst>
      <p:ext uri="{BB962C8B-B14F-4D97-AF65-F5344CB8AC3E}">
        <p14:creationId xmlns:p14="http://schemas.microsoft.com/office/powerpoint/2010/main" val="318569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E6BB8F-E2FD-4FFC-8C2E-D0B6C75FA584}" type="datetime1">
              <a:rPr lang="it-IT" smtClean="0"/>
              <a:t>09/01/2020</a:t>
            </a:fld>
            <a:endParaRPr lang="it-IT"/>
          </a:p>
        </p:txBody>
      </p:sp>
      <p:sp>
        <p:nvSpPr>
          <p:cNvPr id="3"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4" name="Slide Number Placeholder 5"/>
          <p:cNvSpPr>
            <a:spLocks noGrp="1"/>
          </p:cNvSpPr>
          <p:nvPr>
            <p:ph type="sldNum" sz="quarter" idx="12"/>
          </p:nvPr>
        </p:nvSpPr>
        <p:spPr/>
        <p:txBody>
          <a:bodyPr/>
          <a:lstStyle>
            <a:lvl1pPr>
              <a:defRPr/>
            </a:lvl1pPr>
          </a:lstStyle>
          <a:p>
            <a:pPr>
              <a:defRPr/>
            </a:pPr>
            <a:fld id="{ED1202DC-D04C-4ABA-9E64-1CFFECA26E18}" type="slidenum">
              <a:rPr lang="it-IT" smtClean="0"/>
              <a:pPr>
                <a:defRPr/>
              </a:pPr>
              <a:t>‹N›</a:t>
            </a:fld>
            <a:endParaRPr lang="it-IT" dirty="0"/>
          </a:p>
        </p:txBody>
      </p:sp>
    </p:spTree>
    <p:extLst>
      <p:ext uri="{BB962C8B-B14F-4D97-AF65-F5344CB8AC3E}">
        <p14:creationId xmlns:p14="http://schemas.microsoft.com/office/powerpoint/2010/main" val="10865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2413" y="1090671"/>
            <a:ext cx="3634978" cy="1335604"/>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0" y="1090671"/>
            <a:ext cx="5004197" cy="51012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2413" y="2757163"/>
            <a:ext cx="3634978" cy="342337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699E3D4F-852D-4EE2-8CA7-27AB7542E9CA}" type="datetime1">
              <a:rPr lang="it-IT" smtClean="0"/>
              <a:t>09/01/2020</a:t>
            </a:fld>
            <a:endParaRPr lang="it-IT"/>
          </a:p>
        </p:txBody>
      </p:sp>
      <p:sp>
        <p:nvSpPr>
          <p:cNvPr id="6"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7" name="Slide Number Placeholder 5"/>
          <p:cNvSpPr>
            <a:spLocks noGrp="1"/>
          </p:cNvSpPr>
          <p:nvPr>
            <p:ph type="sldNum" sz="quarter" idx="12"/>
          </p:nvPr>
        </p:nvSpPr>
        <p:spPr/>
        <p:txBody>
          <a:bodyPr/>
          <a:lstStyle>
            <a:lvl1pPr>
              <a:defRPr/>
            </a:lvl1pPr>
          </a:lstStyle>
          <a:p>
            <a:pPr>
              <a:defRPr/>
            </a:pPr>
            <a:fld id="{5939336A-968F-491D-8DE9-CF661573F2C0}" type="slidenum">
              <a:rPr lang="it-IT"/>
              <a:pPr>
                <a:defRPr/>
              </a:pPr>
              <a:t>‹N›</a:t>
            </a:fld>
            <a:endParaRPr lang="it-IT"/>
          </a:p>
        </p:txBody>
      </p:sp>
    </p:spTree>
    <p:extLst>
      <p:ext uri="{BB962C8B-B14F-4D97-AF65-F5344CB8AC3E}">
        <p14:creationId xmlns:p14="http://schemas.microsoft.com/office/powerpoint/2010/main" val="44638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2413" y="1090669"/>
            <a:ext cx="3427220" cy="161948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0" y="1090668"/>
            <a:ext cx="5004197" cy="507877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252412" y="2841970"/>
            <a:ext cx="3427221" cy="33274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9467B4B3-BD4F-4EB7-8A2F-80F7585F0562}" type="datetime1">
              <a:rPr lang="it-IT" smtClean="0"/>
              <a:t>09/01/2020</a:t>
            </a:fld>
            <a:endParaRPr lang="it-IT"/>
          </a:p>
        </p:txBody>
      </p:sp>
      <p:sp>
        <p:nvSpPr>
          <p:cNvPr id="6" name="Footer Placeholder 4"/>
          <p:cNvSpPr>
            <a:spLocks noGrp="1"/>
          </p:cNvSpPr>
          <p:nvPr>
            <p:ph type="ftr" sz="quarter" idx="11"/>
          </p:nvPr>
        </p:nvSpPr>
        <p:spPr/>
        <p:txBody>
          <a:bodyPr/>
          <a:lstStyle>
            <a:lvl1pPr>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7" name="Slide Number Placeholder 5"/>
          <p:cNvSpPr>
            <a:spLocks noGrp="1"/>
          </p:cNvSpPr>
          <p:nvPr>
            <p:ph type="sldNum" sz="quarter" idx="12"/>
          </p:nvPr>
        </p:nvSpPr>
        <p:spPr/>
        <p:txBody>
          <a:bodyPr/>
          <a:lstStyle>
            <a:lvl1pPr>
              <a:defRPr/>
            </a:lvl1pPr>
          </a:lstStyle>
          <a:p>
            <a:pPr>
              <a:defRPr/>
            </a:pPr>
            <a:fld id="{1692D210-AA79-42D8-982E-D072E3FA2A3D}" type="slidenum">
              <a:rPr lang="it-IT"/>
              <a:pPr>
                <a:defRPr/>
              </a:pPr>
              <a:t>‹N›</a:t>
            </a:fld>
            <a:endParaRPr lang="it-IT"/>
          </a:p>
        </p:txBody>
      </p:sp>
    </p:spTree>
    <p:extLst>
      <p:ext uri="{BB962C8B-B14F-4D97-AF65-F5344CB8AC3E}">
        <p14:creationId xmlns:p14="http://schemas.microsoft.com/office/powerpoint/2010/main" val="43960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252413" y="1112704"/>
            <a:ext cx="8639175" cy="5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dirty="0"/>
              <a:t>Fare clic per modificare lo stile del titolo</a:t>
            </a:r>
            <a:endParaRPr lang="en-US" altLang="it-IT" dirty="0"/>
          </a:p>
        </p:txBody>
      </p:sp>
      <p:sp>
        <p:nvSpPr>
          <p:cNvPr id="1027" name="Text Placeholder 2"/>
          <p:cNvSpPr>
            <a:spLocks noGrp="1" noChangeArrowheads="1"/>
          </p:cNvSpPr>
          <p:nvPr>
            <p:ph type="body" idx="1"/>
          </p:nvPr>
        </p:nvSpPr>
        <p:spPr bwMode="auto">
          <a:xfrm>
            <a:off x="252413" y="1913761"/>
            <a:ext cx="8639175" cy="42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Modifica gli stili del testo dello schema</a:t>
            </a:r>
          </a:p>
          <a:p>
            <a:pPr lvl="1"/>
            <a:r>
              <a:rPr lang="it-IT" altLang="it-IT" dirty="0"/>
              <a:t>Secondo livello</a:t>
            </a:r>
          </a:p>
          <a:p>
            <a:pPr lvl="2"/>
            <a:r>
              <a:rPr lang="it-IT" altLang="it-IT" dirty="0"/>
              <a:t>Terzo livello</a:t>
            </a:r>
          </a:p>
          <a:p>
            <a:pPr lvl="3"/>
            <a:r>
              <a:rPr lang="it-IT" altLang="it-IT" dirty="0"/>
              <a:t>Quarto livello</a:t>
            </a:r>
          </a:p>
          <a:p>
            <a:pPr lvl="4"/>
            <a:r>
              <a:rPr lang="it-IT" altLang="it-IT" dirty="0"/>
              <a:t>Quinto livello</a:t>
            </a:r>
            <a:endParaRPr lang="en-US" altLang="it-IT" dirty="0"/>
          </a:p>
        </p:txBody>
      </p:sp>
      <p:sp>
        <p:nvSpPr>
          <p:cNvPr id="4" name="Date Placeholder 3"/>
          <p:cNvSpPr>
            <a:spLocks noGrp="1"/>
          </p:cNvSpPr>
          <p:nvPr>
            <p:ph type="dt" sz="half" idx="2"/>
          </p:nvPr>
        </p:nvSpPr>
        <p:spPr>
          <a:xfrm>
            <a:off x="252413" y="6356350"/>
            <a:ext cx="1796726"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1030B70-DE39-45A1-868C-5B8BC218DD4F}" type="datetime1">
              <a:rPr lang="it-IT" smtClean="0"/>
              <a:t>09/01/2020</a:t>
            </a:fld>
            <a:endParaRPr lang="it-IT"/>
          </a:p>
        </p:txBody>
      </p:sp>
      <p:sp>
        <p:nvSpPr>
          <p:cNvPr id="5" name="Footer Placeholder 4"/>
          <p:cNvSpPr>
            <a:spLocks noGrp="1"/>
          </p:cNvSpPr>
          <p:nvPr>
            <p:ph type="ftr" sz="quarter" idx="3"/>
          </p:nvPr>
        </p:nvSpPr>
        <p:spPr>
          <a:xfrm>
            <a:off x="2148289" y="6356350"/>
            <a:ext cx="4946573"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it-IT" dirty="0"/>
              <a:t>Dipartimento della Presidenza e Rapporti con l’Europa</a:t>
            </a:r>
          </a:p>
          <a:p>
            <a:pPr>
              <a:defRPr/>
            </a:pPr>
            <a:r>
              <a:rPr lang="it-IT" dirty="0"/>
              <a:t>Servizio AdG Unica FESR/FSE, Programmazione e Coordinamento Unitario </a:t>
            </a:r>
          </a:p>
        </p:txBody>
      </p:sp>
      <p:sp>
        <p:nvSpPr>
          <p:cNvPr id="6" name="Slide Number Placeholder 5"/>
          <p:cNvSpPr>
            <a:spLocks noGrp="1"/>
          </p:cNvSpPr>
          <p:nvPr>
            <p:ph type="sldNum" sz="quarter" idx="4"/>
          </p:nvPr>
        </p:nvSpPr>
        <p:spPr>
          <a:xfrm>
            <a:off x="7094862" y="6344951"/>
            <a:ext cx="1796725"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8F7FC76-457E-4311-A4ED-1B64909A4AEA}" type="slidenum">
              <a:rPr lang="it-IT"/>
              <a:pPr>
                <a:defRPr/>
              </a:pPr>
              <a:t>‹N›</a:t>
            </a:fld>
            <a:endParaRPr lang="it-IT"/>
          </a:p>
        </p:txBody>
      </p:sp>
      <p:cxnSp>
        <p:nvCxnSpPr>
          <p:cNvPr id="7" name="Connettore diritto 6"/>
          <p:cNvCxnSpPr/>
          <p:nvPr userDrawn="1"/>
        </p:nvCxnSpPr>
        <p:spPr>
          <a:xfrm>
            <a:off x="252413" y="979488"/>
            <a:ext cx="86391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028950" y="38100"/>
            <a:ext cx="7651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14925" y="57150"/>
            <a:ext cx="6286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400925" y="44450"/>
            <a:ext cx="9985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ttore diritto 11"/>
          <p:cNvCxnSpPr/>
          <p:nvPr userDrawn="1"/>
        </p:nvCxnSpPr>
        <p:spPr>
          <a:xfrm>
            <a:off x="252413" y="6265193"/>
            <a:ext cx="86391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magine 12" descr="C:\Users\laura.cococcetta\Desktop\logo_ue_fesr[1].jpg"/>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5347" y="22224"/>
            <a:ext cx="1182803" cy="944563"/>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lvl1pPr algn="l" rtl="0" eaLnBrk="1" fontAlgn="base" hangingPunct="1">
        <a:lnSpc>
          <a:spcPct val="90000"/>
        </a:lnSpc>
        <a:spcBef>
          <a:spcPct val="0"/>
        </a:spcBef>
        <a:spcAft>
          <a:spcPct val="0"/>
        </a:spcAft>
        <a:defRPr sz="32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9" y="0"/>
            <a:ext cx="8929042" cy="6858000"/>
          </a:xfrm>
          <a:prstGeom prst="rect">
            <a:avLst/>
          </a:prstGeom>
        </p:spPr>
      </p:pic>
    </p:spTree>
    <p:extLst>
      <p:ext uri="{BB962C8B-B14F-4D97-AF65-F5344CB8AC3E}">
        <p14:creationId xmlns:p14="http://schemas.microsoft.com/office/powerpoint/2010/main" val="380930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10</a:t>
            </a:fld>
            <a:endParaRPr lang="it-IT" dirty="0"/>
          </a:p>
        </p:txBody>
      </p:sp>
      <p:grpSp>
        <p:nvGrpSpPr>
          <p:cNvPr id="10" name="Gruppo 9">
            <a:extLst>
              <a:ext uri="{FF2B5EF4-FFF2-40B4-BE49-F238E27FC236}">
                <a16:creationId xmlns:a16="http://schemas.microsoft.com/office/drawing/2014/main" xmlns="" id="{ADDC1A8C-3CCF-4F2F-9A3F-077836A9FA77}"/>
              </a:ext>
            </a:extLst>
          </p:cNvPr>
          <p:cNvGrpSpPr/>
          <p:nvPr/>
        </p:nvGrpSpPr>
        <p:grpSpPr>
          <a:xfrm>
            <a:off x="1722880" y="1456281"/>
            <a:ext cx="5630067" cy="4387017"/>
            <a:chOff x="1123951" y="1585920"/>
            <a:chExt cx="6328370" cy="5262841"/>
          </a:xfrm>
        </p:grpSpPr>
        <p:sp>
          <p:nvSpPr>
            <p:cNvPr id="11" name="Rettangolo 10">
              <a:extLst>
                <a:ext uri="{FF2B5EF4-FFF2-40B4-BE49-F238E27FC236}">
                  <a16:creationId xmlns:a16="http://schemas.microsoft.com/office/drawing/2014/main" xmlns="" id="{4AEA3A5B-7DCB-47AF-8FD2-D293FF128C24}"/>
                </a:ext>
              </a:extLst>
            </p:cNvPr>
            <p:cNvSpPr/>
            <p:nvPr/>
          </p:nvSpPr>
          <p:spPr>
            <a:xfrm>
              <a:off x="1123951" y="6221085"/>
              <a:ext cx="6328370" cy="627676"/>
            </a:xfrm>
            <a:prstGeom prst="rect">
              <a:avLst/>
            </a:prstGeom>
          </p:spPr>
          <p:txBody>
            <a:bodyPr wrap="square">
              <a:spAutoFit/>
            </a:bodyPr>
            <a:lstStyle/>
            <a:p>
              <a:pPr defTabSz="914400" eaLnBrk="1" fontAlgn="auto" hangingPunct="1">
                <a:spcBef>
                  <a:spcPts val="0"/>
                </a:spcBef>
                <a:spcAft>
                  <a:spcPts val="0"/>
                </a:spcAft>
              </a:pPr>
              <a:r>
                <a:rPr lang="it-IT" sz="1400" spc="-50" dirty="0">
                  <a:solidFill>
                    <a:prstClr val="black"/>
                  </a:solidFill>
                  <a:latin typeface="Calibri"/>
                </a:rPr>
                <a:t>Esecuzione dei lavori per il consolidamento del versante settentrionale del Capoluogo comunale di Montebello Sul Sangro (CH). </a:t>
              </a:r>
            </a:p>
          </p:txBody>
        </p:sp>
        <p:pic>
          <p:nvPicPr>
            <p:cNvPr id="12" name="Immagine 11">
              <a:extLst>
                <a:ext uri="{FF2B5EF4-FFF2-40B4-BE49-F238E27FC236}">
                  <a16:creationId xmlns:a16="http://schemas.microsoft.com/office/drawing/2014/main" xmlns="" id="{9682EB1E-81EF-41FE-A4AC-D95E8ADF4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929" y="1585920"/>
              <a:ext cx="6127115" cy="4595338"/>
            </a:xfrm>
            <a:prstGeom prst="rect">
              <a:avLst/>
            </a:prstGeom>
          </p:spPr>
        </p:pic>
      </p:grpSp>
    </p:spTree>
    <p:extLst>
      <p:ext uri="{BB962C8B-B14F-4D97-AF65-F5344CB8AC3E}">
        <p14:creationId xmlns:p14="http://schemas.microsoft.com/office/powerpoint/2010/main" val="3301030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11</a:t>
            </a:fld>
            <a:endParaRPr lang="it-IT" dirty="0"/>
          </a:p>
        </p:txBody>
      </p:sp>
      <p:grpSp>
        <p:nvGrpSpPr>
          <p:cNvPr id="7" name="Gruppo 6">
            <a:extLst>
              <a:ext uri="{FF2B5EF4-FFF2-40B4-BE49-F238E27FC236}">
                <a16:creationId xmlns:a16="http://schemas.microsoft.com/office/drawing/2014/main" xmlns="" id="{13693D5E-41AC-4FFD-88A4-7C9EA67B9384}"/>
              </a:ext>
            </a:extLst>
          </p:cNvPr>
          <p:cNvGrpSpPr/>
          <p:nvPr/>
        </p:nvGrpSpPr>
        <p:grpSpPr>
          <a:xfrm>
            <a:off x="891916" y="1264029"/>
            <a:ext cx="7307002" cy="4833984"/>
            <a:chOff x="1244222" y="1333102"/>
            <a:chExt cx="6595237" cy="5634427"/>
          </a:xfrm>
        </p:grpSpPr>
        <p:sp>
          <p:nvSpPr>
            <p:cNvPr id="8" name="Rettangolo 7">
              <a:extLst>
                <a:ext uri="{FF2B5EF4-FFF2-40B4-BE49-F238E27FC236}">
                  <a16:creationId xmlns:a16="http://schemas.microsoft.com/office/drawing/2014/main" xmlns="" id="{6DF5A096-DF98-49E7-8FB9-30E33E4B91D9}"/>
                </a:ext>
              </a:extLst>
            </p:cNvPr>
            <p:cNvSpPr/>
            <p:nvPr/>
          </p:nvSpPr>
          <p:spPr>
            <a:xfrm>
              <a:off x="1244222" y="6106552"/>
              <a:ext cx="6527587" cy="860977"/>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Ridare spazio ai corsi d’acqua: </a:t>
              </a:r>
              <a:r>
                <a:rPr lang="it-IT" sz="1400" spc="-50" dirty="0">
                  <a:solidFill>
                    <a:prstClr val="black"/>
                  </a:solidFill>
                  <a:latin typeface="Calibri"/>
                </a:rPr>
                <a:t>intervento di ampliamento dell’alveo del Fiume Tordino (tratto vallivo) per la difesa idraulica del comune di Roseto degli Abruzzi (TE). </a:t>
              </a:r>
              <a:endParaRPr lang="it-IT" sz="1400" spc="-50" dirty="0" smtClean="0">
                <a:solidFill>
                  <a:prstClr val="black"/>
                </a:solidFill>
                <a:latin typeface="Calibri"/>
              </a:endParaRPr>
            </a:p>
            <a:p>
              <a:pPr defTabSz="914400" eaLnBrk="1" fontAlgn="auto" hangingPunct="1">
                <a:spcBef>
                  <a:spcPts val="0"/>
                </a:spcBef>
                <a:spcAft>
                  <a:spcPts val="0"/>
                </a:spcAft>
              </a:pPr>
              <a:r>
                <a:rPr lang="it-IT" sz="1400" spc="-50" dirty="0" smtClean="0">
                  <a:solidFill>
                    <a:prstClr val="black"/>
                  </a:solidFill>
                  <a:latin typeface="Calibri"/>
                </a:rPr>
                <a:t>Intervento </a:t>
              </a:r>
              <a:r>
                <a:rPr lang="it-IT" sz="1400" spc="-50" dirty="0">
                  <a:solidFill>
                    <a:prstClr val="black"/>
                  </a:solidFill>
                  <a:latin typeface="Calibri"/>
                </a:rPr>
                <a:t>in fase di ultimazione da parte del Servizio del Genio Civile di Teramo.</a:t>
              </a:r>
            </a:p>
          </p:txBody>
        </p:sp>
        <p:pic>
          <p:nvPicPr>
            <p:cNvPr id="9" name="Immagine 8">
              <a:extLst>
                <a:ext uri="{FF2B5EF4-FFF2-40B4-BE49-F238E27FC236}">
                  <a16:creationId xmlns:a16="http://schemas.microsoft.com/office/drawing/2014/main" xmlns="" id="{30260CDB-09A9-48EB-B77B-69D9C80F8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1" y="1333102"/>
              <a:ext cx="6507818" cy="4698735"/>
            </a:xfrm>
            <a:prstGeom prst="rect">
              <a:avLst/>
            </a:prstGeom>
          </p:spPr>
        </p:pic>
      </p:grpSp>
    </p:spTree>
    <p:extLst>
      <p:ext uri="{BB962C8B-B14F-4D97-AF65-F5344CB8AC3E}">
        <p14:creationId xmlns:p14="http://schemas.microsoft.com/office/powerpoint/2010/main" val="661024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12</a:t>
            </a:fld>
            <a:endParaRPr lang="it-IT" dirty="0"/>
          </a:p>
        </p:txBody>
      </p:sp>
      <p:grpSp>
        <p:nvGrpSpPr>
          <p:cNvPr id="10" name="Gruppo 9">
            <a:extLst>
              <a:ext uri="{FF2B5EF4-FFF2-40B4-BE49-F238E27FC236}">
                <a16:creationId xmlns:a16="http://schemas.microsoft.com/office/drawing/2014/main" xmlns="" id="{9C90E0BB-E228-4A05-AB4B-B844DB11B036}"/>
              </a:ext>
            </a:extLst>
          </p:cNvPr>
          <p:cNvGrpSpPr/>
          <p:nvPr/>
        </p:nvGrpSpPr>
        <p:grpSpPr>
          <a:xfrm>
            <a:off x="1522244" y="1410151"/>
            <a:ext cx="6173443" cy="4484735"/>
            <a:chOff x="1259633" y="1534636"/>
            <a:chExt cx="6332240" cy="5273150"/>
          </a:xfrm>
        </p:grpSpPr>
        <p:sp>
          <p:nvSpPr>
            <p:cNvPr id="11" name="Rettangolo 10">
              <a:extLst>
                <a:ext uri="{FF2B5EF4-FFF2-40B4-BE49-F238E27FC236}">
                  <a16:creationId xmlns:a16="http://schemas.microsoft.com/office/drawing/2014/main" xmlns="" id="{BE93CDDA-6290-4063-B003-5C2DDF227960}"/>
                </a:ext>
              </a:extLst>
            </p:cNvPr>
            <p:cNvSpPr/>
            <p:nvPr/>
          </p:nvSpPr>
          <p:spPr>
            <a:xfrm>
              <a:off x="1259633" y="6240784"/>
              <a:ext cx="6332240" cy="567002"/>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Garantire la sicurezza del tessuto storico-urbanistico dei centri abitati</a:t>
              </a:r>
              <a:r>
                <a:rPr lang="it-IT" sz="1400" spc="-50" dirty="0">
                  <a:solidFill>
                    <a:prstClr val="black"/>
                  </a:solidFill>
                  <a:latin typeface="Calibri"/>
                </a:rPr>
                <a:t>. Intervento di consolidamento nel Capoluogo comunale di Gissi (CH) – Località </a:t>
              </a:r>
              <a:r>
                <a:rPr lang="it-IT" sz="1400" spc="-50" dirty="0" err="1">
                  <a:solidFill>
                    <a:prstClr val="black"/>
                  </a:solidFill>
                  <a:latin typeface="Calibri"/>
                </a:rPr>
                <a:t>Muttello</a:t>
              </a:r>
              <a:r>
                <a:rPr lang="it-IT" sz="1400" spc="-50" dirty="0">
                  <a:solidFill>
                    <a:prstClr val="black"/>
                  </a:solidFill>
                  <a:latin typeface="Calibri"/>
                </a:rPr>
                <a:t>.</a:t>
              </a:r>
            </a:p>
          </p:txBody>
        </p:sp>
        <p:pic>
          <p:nvPicPr>
            <p:cNvPr id="12" name="Immagine 11">
              <a:extLst>
                <a:ext uri="{FF2B5EF4-FFF2-40B4-BE49-F238E27FC236}">
                  <a16:creationId xmlns:a16="http://schemas.microsoft.com/office/drawing/2014/main" xmlns="" id="{E3BF3EE7-B3A1-4E6A-A7A2-D0EDAD008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1" y="1534636"/>
              <a:ext cx="6188225" cy="4641169"/>
            </a:xfrm>
            <a:prstGeom prst="rect">
              <a:avLst/>
            </a:prstGeom>
          </p:spPr>
        </p:pic>
      </p:grpSp>
    </p:spTree>
    <p:extLst>
      <p:ext uri="{BB962C8B-B14F-4D97-AF65-F5344CB8AC3E}">
        <p14:creationId xmlns:p14="http://schemas.microsoft.com/office/powerpoint/2010/main" val="1348953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13</a:t>
            </a:fld>
            <a:endParaRPr lang="it-IT" dirty="0"/>
          </a:p>
        </p:txBody>
      </p:sp>
      <p:grpSp>
        <p:nvGrpSpPr>
          <p:cNvPr id="7" name="Gruppo 6">
            <a:extLst>
              <a:ext uri="{FF2B5EF4-FFF2-40B4-BE49-F238E27FC236}">
                <a16:creationId xmlns:a16="http://schemas.microsoft.com/office/drawing/2014/main" xmlns="" id="{EA9E3970-DD0F-48AB-8170-594E3A5DAE3C}"/>
              </a:ext>
            </a:extLst>
          </p:cNvPr>
          <p:cNvGrpSpPr/>
          <p:nvPr/>
        </p:nvGrpSpPr>
        <p:grpSpPr>
          <a:xfrm>
            <a:off x="1348842" y="1453195"/>
            <a:ext cx="6777268" cy="4541399"/>
            <a:chOff x="683569" y="1551690"/>
            <a:chExt cx="7493287" cy="5162414"/>
          </a:xfrm>
        </p:grpSpPr>
        <p:sp>
          <p:nvSpPr>
            <p:cNvPr id="8" name="Rettangolo 7">
              <a:extLst>
                <a:ext uri="{FF2B5EF4-FFF2-40B4-BE49-F238E27FC236}">
                  <a16:creationId xmlns:a16="http://schemas.microsoft.com/office/drawing/2014/main" xmlns="" id="{D5034908-36C5-4D0A-AF80-3CA91DEBDB71}"/>
                </a:ext>
              </a:extLst>
            </p:cNvPr>
            <p:cNvSpPr/>
            <p:nvPr/>
          </p:nvSpPr>
          <p:spPr>
            <a:xfrm>
              <a:off x="683569" y="6119336"/>
              <a:ext cx="7493287" cy="594768"/>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Garantire l’accessibilità nei centri abitati</a:t>
              </a:r>
              <a:r>
                <a:rPr lang="it-IT" sz="1400" spc="-50" dirty="0">
                  <a:solidFill>
                    <a:prstClr val="black"/>
                  </a:solidFill>
                  <a:latin typeface="Calibri"/>
                </a:rPr>
                <a:t>. Interventi di mitigazione del rischio da frana </a:t>
              </a:r>
              <a:endParaRPr lang="it-IT" sz="1400" spc="-50" dirty="0" smtClean="0">
                <a:solidFill>
                  <a:prstClr val="black"/>
                </a:solidFill>
                <a:latin typeface="Calibri"/>
              </a:endParaRPr>
            </a:p>
            <a:p>
              <a:pPr defTabSz="914400" eaLnBrk="1" fontAlgn="auto" hangingPunct="1">
                <a:spcBef>
                  <a:spcPts val="0"/>
                </a:spcBef>
                <a:spcAft>
                  <a:spcPts val="0"/>
                </a:spcAft>
              </a:pPr>
              <a:r>
                <a:rPr lang="it-IT" sz="1400" spc="-50" dirty="0" smtClean="0">
                  <a:solidFill>
                    <a:prstClr val="black"/>
                  </a:solidFill>
                  <a:latin typeface="Calibri"/>
                </a:rPr>
                <a:t>nel </a:t>
              </a:r>
              <a:r>
                <a:rPr lang="it-IT" sz="1400" spc="-50" dirty="0">
                  <a:solidFill>
                    <a:prstClr val="black"/>
                  </a:solidFill>
                  <a:latin typeface="Calibri"/>
                </a:rPr>
                <a:t>Capoluogo comunale di Castel Frentano (CH). Lavori di consolidamento in fase di ultimazione.</a:t>
              </a:r>
            </a:p>
          </p:txBody>
        </p:sp>
        <p:pic>
          <p:nvPicPr>
            <p:cNvPr id="9" name="Immagine 8">
              <a:extLst>
                <a:ext uri="{FF2B5EF4-FFF2-40B4-BE49-F238E27FC236}">
                  <a16:creationId xmlns:a16="http://schemas.microsoft.com/office/drawing/2014/main" xmlns="" id="{27E788D5-DBF1-4791-AB33-A8D36D0FA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872" y="1551690"/>
              <a:ext cx="3354129" cy="4472172"/>
            </a:xfrm>
            <a:prstGeom prst="rect">
              <a:avLst/>
            </a:prstGeom>
          </p:spPr>
        </p:pic>
        <p:pic>
          <p:nvPicPr>
            <p:cNvPr id="13" name="Immagine 12">
              <a:extLst>
                <a:ext uri="{FF2B5EF4-FFF2-40B4-BE49-F238E27FC236}">
                  <a16:creationId xmlns:a16="http://schemas.microsoft.com/office/drawing/2014/main" xmlns="" id="{E1ECE37D-92FE-4908-91D5-DB48154BB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115" y="1551690"/>
              <a:ext cx="3354129" cy="4472172"/>
            </a:xfrm>
            <a:prstGeom prst="rect">
              <a:avLst/>
            </a:prstGeom>
          </p:spPr>
        </p:pic>
      </p:grpSp>
    </p:spTree>
    <p:extLst>
      <p:ext uri="{BB962C8B-B14F-4D97-AF65-F5344CB8AC3E}">
        <p14:creationId xmlns:p14="http://schemas.microsoft.com/office/powerpoint/2010/main" val="2108571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14</a:t>
            </a:fld>
            <a:endParaRPr lang="it-IT" dirty="0"/>
          </a:p>
        </p:txBody>
      </p:sp>
      <p:grpSp>
        <p:nvGrpSpPr>
          <p:cNvPr id="10" name="Gruppo 9">
            <a:extLst>
              <a:ext uri="{FF2B5EF4-FFF2-40B4-BE49-F238E27FC236}">
                <a16:creationId xmlns:a16="http://schemas.microsoft.com/office/drawing/2014/main" xmlns="" id="{E35403C6-AF39-45A8-B594-944CEA50D93D}"/>
              </a:ext>
            </a:extLst>
          </p:cNvPr>
          <p:cNvGrpSpPr/>
          <p:nvPr/>
        </p:nvGrpSpPr>
        <p:grpSpPr>
          <a:xfrm>
            <a:off x="1062163" y="1379095"/>
            <a:ext cx="7239866" cy="4691921"/>
            <a:chOff x="502757" y="1396858"/>
            <a:chExt cx="7692000" cy="5376060"/>
          </a:xfrm>
        </p:grpSpPr>
        <p:sp>
          <p:nvSpPr>
            <p:cNvPr id="11" name="Rettangolo 10">
              <a:extLst>
                <a:ext uri="{FF2B5EF4-FFF2-40B4-BE49-F238E27FC236}">
                  <a16:creationId xmlns:a16="http://schemas.microsoft.com/office/drawing/2014/main" xmlns="" id="{266848FD-AF6D-48BD-8C25-A1E080B6B489}"/>
                </a:ext>
              </a:extLst>
            </p:cNvPr>
            <p:cNvSpPr/>
            <p:nvPr/>
          </p:nvSpPr>
          <p:spPr>
            <a:xfrm>
              <a:off x="502757" y="6211578"/>
              <a:ext cx="7692000" cy="561340"/>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Stabilizzazione del versante, funzionalità stradale e tutela degli edifici</a:t>
              </a:r>
              <a:r>
                <a:rPr lang="it-IT" sz="1400" spc="-50" dirty="0">
                  <a:solidFill>
                    <a:prstClr val="black"/>
                  </a:solidFill>
                  <a:latin typeface="Calibri"/>
                </a:rPr>
                <a:t>. Intervento di consolidamento nel Capoluogo comunale di Sant’Eusanio del Sangro (CH) – Circonvallazione Maiella. Lavori ultimati.</a:t>
              </a:r>
            </a:p>
          </p:txBody>
        </p:sp>
        <p:pic>
          <p:nvPicPr>
            <p:cNvPr id="12" name="Immagine 11">
              <a:extLst>
                <a:ext uri="{FF2B5EF4-FFF2-40B4-BE49-F238E27FC236}">
                  <a16:creationId xmlns:a16="http://schemas.microsoft.com/office/drawing/2014/main" xmlns="" id="{583E1F1B-BB44-4489-B488-51213BC95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396858"/>
              <a:ext cx="3543858" cy="4725144"/>
            </a:xfrm>
            <a:prstGeom prst="rect">
              <a:avLst/>
            </a:prstGeom>
          </p:spPr>
        </p:pic>
        <p:pic>
          <p:nvPicPr>
            <p:cNvPr id="14" name="Immagine 13">
              <a:extLst>
                <a:ext uri="{FF2B5EF4-FFF2-40B4-BE49-F238E27FC236}">
                  <a16:creationId xmlns:a16="http://schemas.microsoft.com/office/drawing/2014/main" xmlns="" id="{861BD510-69A4-4887-8566-03F47B87D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757" y="1396858"/>
              <a:ext cx="3587545" cy="4783394"/>
            </a:xfrm>
            <a:prstGeom prst="rect">
              <a:avLst/>
            </a:prstGeom>
          </p:spPr>
        </p:pic>
      </p:grpSp>
    </p:spTree>
    <p:extLst>
      <p:ext uri="{BB962C8B-B14F-4D97-AF65-F5344CB8AC3E}">
        <p14:creationId xmlns:p14="http://schemas.microsoft.com/office/powerpoint/2010/main" val="1860104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15</a:t>
            </a:fld>
            <a:endParaRPr lang="it-IT" dirty="0"/>
          </a:p>
        </p:txBody>
      </p:sp>
      <p:grpSp>
        <p:nvGrpSpPr>
          <p:cNvPr id="8" name="Gruppo 7">
            <a:extLst>
              <a:ext uri="{FF2B5EF4-FFF2-40B4-BE49-F238E27FC236}">
                <a16:creationId xmlns:a16="http://schemas.microsoft.com/office/drawing/2014/main" xmlns="" id="{6FC58C17-DB18-4C76-9DD3-9FE0995C8F09}"/>
              </a:ext>
            </a:extLst>
          </p:cNvPr>
          <p:cNvGrpSpPr/>
          <p:nvPr/>
        </p:nvGrpSpPr>
        <p:grpSpPr>
          <a:xfrm>
            <a:off x="435923" y="1708878"/>
            <a:ext cx="8708077" cy="3870631"/>
            <a:chOff x="14957" y="2198682"/>
            <a:chExt cx="8708077" cy="3870631"/>
          </a:xfrm>
        </p:grpSpPr>
        <p:sp>
          <p:nvSpPr>
            <p:cNvPr id="9" name="Rettangolo 8">
              <a:extLst>
                <a:ext uri="{FF2B5EF4-FFF2-40B4-BE49-F238E27FC236}">
                  <a16:creationId xmlns:a16="http://schemas.microsoft.com/office/drawing/2014/main" xmlns="" id="{4D5285D7-F0FD-4986-8D09-AC32EBFE460D}"/>
                </a:ext>
              </a:extLst>
            </p:cNvPr>
            <p:cNvSpPr/>
            <p:nvPr/>
          </p:nvSpPr>
          <p:spPr>
            <a:xfrm>
              <a:off x="14957" y="5546093"/>
              <a:ext cx="8708077" cy="523220"/>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Proteggere i centri abitati dai processi gravitativi improvvisi</a:t>
              </a:r>
              <a:r>
                <a:rPr lang="it-IT" sz="1400" spc="-50" dirty="0">
                  <a:solidFill>
                    <a:prstClr val="black"/>
                  </a:solidFill>
                  <a:latin typeface="Calibri"/>
                </a:rPr>
                <a:t>: Interventi di consolidamento delle pareti rocciose sovrastanti </a:t>
              </a:r>
              <a:endParaRPr lang="it-IT" sz="1400" spc="-50" dirty="0" smtClean="0">
                <a:solidFill>
                  <a:prstClr val="black"/>
                </a:solidFill>
                <a:latin typeface="Calibri"/>
              </a:endParaRPr>
            </a:p>
            <a:p>
              <a:pPr defTabSz="914400" eaLnBrk="1" fontAlgn="auto" hangingPunct="1">
                <a:spcBef>
                  <a:spcPts val="0"/>
                </a:spcBef>
                <a:spcAft>
                  <a:spcPts val="0"/>
                </a:spcAft>
              </a:pPr>
              <a:r>
                <a:rPr lang="it-IT" sz="1400" spc="-50" dirty="0" smtClean="0">
                  <a:solidFill>
                    <a:prstClr val="black"/>
                  </a:solidFill>
                  <a:latin typeface="Calibri"/>
                </a:rPr>
                <a:t>il </a:t>
              </a:r>
              <a:r>
                <a:rPr lang="it-IT" sz="1400" spc="-50" dirty="0">
                  <a:solidFill>
                    <a:prstClr val="black"/>
                  </a:solidFill>
                  <a:latin typeface="Calibri"/>
                </a:rPr>
                <a:t>Capoluogo comunale di Capistrello (AQ). Lavori in fase di  ultimazione.</a:t>
              </a:r>
            </a:p>
          </p:txBody>
        </p:sp>
        <p:pic>
          <p:nvPicPr>
            <p:cNvPr id="13" name="Immagine 12">
              <a:extLst>
                <a:ext uri="{FF2B5EF4-FFF2-40B4-BE49-F238E27FC236}">
                  <a16:creationId xmlns:a16="http://schemas.microsoft.com/office/drawing/2014/main" xmlns="" id="{A54379E4-9AC9-4DD4-ABA1-B2395CD91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5" y="2198682"/>
              <a:ext cx="3689813" cy="3246542"/>
            </a:xfrm>
            <a:prstGeom prst="rect">
              <a:avLst/>
            </a:prstGeom>
          </p:spPr>
        </p:pic>
        <p:pic>
          <p:nvPicPr>
            <p:cNvPr id="15" name="Immagine 14">
              <a:extLst>
                <a:ext uri="{FF2B5EF4-FFF2-40B4-BE49-F238E27FC236}">
                  <a16:creationId xmlns:a16="http://schemas.microsoft.com/office/drawing/2014/main" xmlns="" id="{2775E450-75E9-460E-A68A-544F934A2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823" y="2198682"/>
              <a:ext cx="4328723" cy="3246542"/>
            </a:xfrm>
            <a:prstGeom prst="rect">
              <a:avLst/>
            </a:prstGeom>
          </p:spPr>
        </p:pic>
      </p:grpSp>
    </p:spTree>
    <p:extLst>
      <p:ext uri="{BB962C8B-B14F-4D97-AF65-F5344CB8AC3E}">
        <p14:creationId xmlns:p14="http://schemas.microsoft.com/office/powerpoint/2010/main" val="290483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16</a:t>
            </a:fld>
            <a:endParaRPr lang="it-IT" dirty="0"/>
          </a:p>
        </p:txBody>
      </p:sp>
      <p:grpSp>
        <p:nvGrpSpPr>
          <p:cNvPr id="10" name="Gruppo 9">
            <a:extLst>
              <a:ext uri="{FF2B5EF4-FFF2-40B4-BE49-F238E27FC236}">
                <a16:creationId xmlns:a16="http://schemas.microsoft.com/office/drawing/2014/main" xmlns="" id="{78A76EAC-9CB0-497A-9D9B-983BA52D2F3E}"/>
              </a:ext>
            </a:extLst>
          </p:cNvPr>
          <p:cNvGrpSpPr/>
          <p:nvPr/>
        </p:nvGrpSpPr>
        <p:grpSpPr>
          <a:xfrm>
            <a:off x="922500" y="1708878"/>
            <a:ext cx="7111610" cy="3832174"/>
            <a:chOff x="236531" y="2140033"/>
            <a:chExt cx="7111610" cy="3832174"/>
          </a:xfrm>
        </p:grpSpPr>
        <p:sp>
          <p:nvSpPr>
            <p:cNvPr id="11" name="Rettangolo 10">
              <a:extLst>
                <a:ext uri="{FF2B5EF4-FFF2-40B4-BE49-F238E27FC236}">
                  <a16:creationId xmlns:a16="http://schemas.microsoft.com/office/drawing/2014/main" xmlns="" id="{D98E1052-F310-43B7-B0E0-F07CF673F49A}"/>
                </a:ext>
              </a:extLst>
            </p:cNvPr>
            <p:cNvSpPr/>
            <p:nvPr/>
          </p:nvSpPr>
          <p:spPr>
            <a:xfrm>
              <a:off x="236531" y="5448987"/>
              <a:ext cx="6205324" cy="523220"/>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Impedire l’isolamento dei nuclei abitati</a:t>
              </a:r>
              <a:r>
                <a:rPr lang="it-IT" sz="1400" spc="-50" dirty="0">
                  <a:solidFill>
                    <a:prstClr val="black"/>
                  </a:solidFill>
                  <a:latin typeface="Calibri"/>
                </a:rPr>
                <a:t>: Interventi di consolidamento del centro abitato </a:t>
              </a:r>
            </a:p>
            <a:p>
              <a:pPr defTabSz="914400" eaLnBrk="1" fontAlgn="auto" hangingPunct="1">
                <a:spcBef>
                  <a:spcPts val="0"/>
                </a:spcBef>
                <a:spcAft>
                  <a:spcPts val="0"/>
                </a:spcAft>
              </a:pPr>
              <a:r>
                <a:rPr lang="it-IT" sz="1400" spc="-50" dirty="0" smtClean="0">
                  <a:solidFill>
                    <a:prstClr val="black"/>
                  </a:solidFill>
                  <a:latin typeface="Calibri"/>
                </a:rPr>
                <a:t>nel </a:t>
              </a:r>
              <a:r>
                <a:rPr lang="it-IT" sz="1400" spc="-50" dirty="0">
                  <a:solidFill>
                    <a:prstClr val="black"/>
                  </a:solidFill>
                  <a:latin typeface="Calibri"/>
                </a:rPr>
                <a:t>Capoluogo comunale di Città Sant’Angelo (PE) – Via Circonvallazione. Lavori ultimati.</a:t>
              </a:r>
            </a:p>
          </p:txBody>
        </p:sp>
        <p:pic>
          <p:nvPicPr>
            <p:cNvPr id="12" name="Immagine 11">
              <a:extLst>
                <a:ext uri="{FF2B5EF4-FFF2-40B4-BE49-F238E27FC236}">
                  <a16:creationId xmlns:a16="http://schemas.microsoft.com/office/drawing/2014/main" xmlns="" id="{4FEC5C3D-8CEA-4036-8B08-0D44E2DCAC2C}"/>
                </a:ext>
              </a:extLst>
            </p:cNvPr>
            <p:cNvPicPr>
              <a:picLocks noChangeAspect="1"/>
            </p:cNvPicPr>
            <p:nvPr/>
          </p:nvPicPr>
          <p:blipFill>
            <a:blip r:embed="rId3"/>
            <a:stretch>
              <a:fillRect/>
            </a:stretch>
          </p:blipFill>
          <p:spPr>
            <a:xfrm>
              <a:off x="323529" y="2140033"/>
              <a:ext cx="4049568" cy="3246360"/>
            </a:xfrm>
            <a:prstGeom prst="rect">
              <a:avLst/>
            </a:prstGeom>
          </p:spPr>
        </p:pic>
        <p:pic>
          <p:nvPicPr>
            <p:cNvPr id="14" name="Immagine 13">
              <a:extLst>
                <a:ext uri="{FF2B5EF4-FFF2-40B4-BE49-F238E27FC236}">
                  <a16:creationId xmlns:a16="http://schemas.microsoft.com/office/drawing/2014/main" xmlns="" id="{1D1E94F5-AA34-4CDE-8E39-52BA8548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688" y="2140033"/>
              <a:ext cx="2898453" cy="3226868"/>
            </a:xfrm>
            <a:prstGeom prst="rect">
              <a:avLst/>
            </a:prstGeom>
          </p:spPr>
        </p:pic>
      </p:grpSp>
    </p:spTree>
    <p:extLst>
      <p:ext uri="{BB962C8B-B14F-4D97-AF65-F5344CB8AC3E}">
        <p14:creationId xmlns:p14="http://schemas.microsoft.com/office/powerpoint/2010/main" val="2078973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17</a:t>
            </a:fld>
            <a:endParaRPr lang="it-IT" dirty="0"/>
          </a:p>
        </p:txBody>
      </p:sp>
      <p:pic>
        <p:nvPicPr>
          <p:cNvPr id="8" name="Immagine 7">
            <a:extLst>
              <a:ext uri="{FF2B5EF4-FFF2-40B4-BE49-F238E27FC236}">
                <a16:creationId xmlns:a16="http://schemas.microsoft.com/office/drawing/2014/main" xmlns="" id="{46A9BE33-D815-45C9-84C9-BF09A9321ABB}"/>
              </a:ext>
            </a:extLst>
          </p:cNvPr>
          <p:cNvPicPr>
            <a:picLocks noChangeAspect="1"/>
          </p:cNvPicPr>
          <p:nvPr/>
        </p:nvPicPr>
        <p:blipFill>
          <a:blip r:embed="rId3"/>
          <a:stretch>
            <a:fillRect/>
          </a:stretch>
        </p:blipFill>
        <p:spPr>
          <a:xfrm>
            <a:off x="2794477" y="1206708"/>
            <a:ext cx="6237098" cy="4027080"/>
          </a:xfrm>
          <a:prstGeom prst="rect">
            <a:avLst/>
          </a:prstGeom>
        </p:spPr>
      </p:pic>
      <p:sp>
        <p:nvSpPr>
          <p:cNvPr id="9" name="Rettangolo 8">
            <a:extLst>
              <a:ext uri="{FF2B5EF4-FFF2-40B4-BE49-F238E27FC236}">
                <a16:creationId xmlns:a16="http://schemas.microsoft.com/office/drawing/2014/main" xmlns="" id="{E964AD09-CEF6-40DB-8397-7014F0BD3238}"/>
              </a:ext>
            </a:extLst>
          </p:cNvPr>
          <p:cNvSpPr/>
          <p:nvPr/>
        </p:nvSpPr>
        <p:spPr>
          <a:xfrm>
            <a:off x="454780" y="5425743"/>
            <a:ext cx="8291979" cy="523220"/>
          </a:xfrm>
          <a:prstGeom prst="rect">
            <a:avLst/>
          </a:prstGeom>
        </p:spPr>
        <p:txBody>
          <a:bodyPr wrap="square">
            <a:spAutoFit/>
          </a:bodyPr>
          <a:lstStyle/>
          <a:p>
            <a:pPr defTabSz="914400" eaLnBrk="1" fontAlgn="auto" hangingPunct="1">
              <a:spcBef>
                <a:spcPts val="0"/>
              </a:spcBef>
              <a:spcAft>
                <a:spcPts val="0"/>
              </a:spcAft>
            </a:pPr>
            <a:r>
              <a:rPr lang="it-IT" sz="1400" b="1" spc="-50" dirty="0">
                <a:solidFill>
                  <a:prstClr val="black"/>
                </a:solidFill>
                <a:latin typeface="Calibri"/>
              </a:rPr>
              <a:t>Impedire l’isolamento dei nuclei abitati favorendo la riqualificazione e la funzionalità delle aree in </a:t>
            </a:r>
            <a:r>
              <a:rPr lang="it-IT" sz="1400" b="1" spc="-50" dirty="0" smtClean="0">
                <a:solidFill>
                  <a:prstClr val="black"/>
                </a:solidFill>
                <a:latin typeface="Calibri"/>
              </a:rPr>
              <a:t>dissesto</a:t>
            </a:r>
            <a:r>
              <a:rPr lang="it-IT" sz="1400" spc="-50" dirty="0" smtClean="0">
                <a:solidFill>
                  <a:prstClr val="black"/>
                </a:solidFill>
                <a:latin typeface="Calibri"/>
              </a:rPr>
              <a:t>: Interventi di consolidamento del centro abitato nel Capoluogo comunale di Città Sant’Angelo (PE) – Via Circonvallazione. </a:t>
            </a:r>
            <a:r>
              <a:rPr lang="it-IT" sz="1400" b="1" spc="-50" dirty="0" smtClean="0">
                <a:solidFill>
                  <a:prstClr val="black"/>
                </a:solidFill>
                <a:latin typeface="Calibri"/>
              </a:rPr>
              <a:t>Lavori ultimati</a:t>
            </a:r>
            <a:r>
              <a:rPr lang="it-IT" sz="1400" spc="-50" dirty="0" smtClean="0">
                <a:solidFill>
                  <a:prstClr val="black"/>
                </a:solidFill>
                <a:latin typeface="Calibri"/>
              </a:rPr>
              <a:t>.</a:t>
            </a:r>
            <a:endParaRPr lang="it-IT" sz="1400" spc="-50" dirty="0">
              <a:solidFill>
                <a:prstClr val="black"/>
              </a:solidFill>
              <a:latin typeface="Calibri"/>
            </a:endParaRPr>
          </a:p>
        </p:txBody>
      </p:sp>
    </p:spTree>
    <p:extLst>
      <p:ext uri="{BB962C8B-B14F-4D97-AF65-F5344CB8AC3E}">
        <p14:creationId xmlns:p14="http://schemas.microsoft.com/office/powerpoint/2010/main" val="2943909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ED1202DC-D04C-4ABA-9E64-1CFFECA26E18}" type="slidenum">
              <a:rPr lang="it-IT" smtClean="0"/>
              <a:pPr>
                <a:defRPr/>
              </a:pPr>
              <a:t>18</a:t>
            </a:fld>
            <a:endParaRPr lang="it-IT" dirty="0"/>
          </a:p>
        </p:txBody>
      </p:sp>
      <p:sp>
        <p:nvSpPr>
          <p:cNvPr id="4" name="Rettangolo 3"/>
          <p:cNvSpPr/>
          <p:nvPr/>
        </p:nvSpPr>
        <p:spPr>
          <a:xfrm>
            <a:off x="734517" y="987916"/>
            <a:ext cx="7764905" cy="579646"/>
          </a:xfrm>
          <a:prstGeom prst="rect">
            <a:avLst/>
          </a:prstGeom>
        </p:spPr>
        <p:txBody>
          <a:bodyPr wrap="square">
            <a:spAutoFit/>
          </a:bodyPr>
          <a:lstStyle/>
          <a:p>
            <a:pPr>
              <a:lnSpc>
                <a:spcPts val="1900"/>
              </a:lnSpc>
            </a:pPr>
            <a:r>
              <a:rPr lang="it-IT" spc="-50" dirty="0">
                <a:solidFill>
                  <a:srgbClr val="0070C0"/>
                </a:solidFill>
              </a:rPr>
              <a:t>FOCUS INTERVENTO </a:t>
            </a:r>
            <a:r>
              <a:rPr lang="it-IT" b="1" spc="-50" dirty="0">
                <a:solidFill>
                  <a:srgbClr val="0070C0"/>
                </a:solidFill>
              </a:rPr>
              <a:t>CITTA’ </a:t>
            </a:r>
            <a:r>
              <a:rPr lang="it-IT" b="1" spc="-50" dirty="0" smtClean="0">
                <a:solidFill>
                  <a:srgbClr val="0070C0"/>
                </a:solidFill>
              </a:rPr>
              <a:t>SANT’ANGELO</a:t>
            </a:r>
            <a:r>
              <a:rPr lang="it-IT" spc="-50" dirty="0" smtClean="0">
                <a:solidFill>
                  <a:srgbClr val="0070C0"/>
                </a:solidFill>
              </a:rPr>
              <a:t> (PE). </a:t>
            </a:r>
          </a:p>
          <a:p>
            <a:pPr>
              <a:lnSpc>
                <a:spcPts val="1900"/>
              </a:lnSpc>
            </a:pPr>
            <a:r>
              <a:rPr lang="it-IT" spc="-50" dirty="0" smtClean="0">
                <a:solidFill>
                  <a:srgbClr val="0070C0"/>
                </a:solidFill>
              </a:rPr>
              <a:t>Por FESR asse </a:t>
            </a:r>
            <a:r>
              <a:rPr lang="it-IT" spc="-50" dirty="0">
                <a:solidFill>
                  <a:srgbClr val="0070C0"/>
                </a:solidFill>
              </a:rPr>
              <a:t>V. </a:t>
            </a:r>
            <a:r>
              <a:rPr lang="it-IT" spc="-50" dirty="0" smtClean="0">
                <a:solidFill>
                  <a:srgbClr val="0070C0"/>
                </a:solidFill>
              </a:rPr>
              <a:t>Finanziamento € 1.500.000</a:t>
            </a:r>
            <a:r>
              <a:rPr lang="it-IT" spc="-50" dirty="0">
                <a:solidFill>
                  <a:srgbClr val="0070C0"/>
                </a:solidFill>
              </a:rPr>
              <a:t>. </a:t>
            </a:r>
            <a:r>
              <a:rPr lang="it-IT" b="1" spc="-50" dirty="0">
                <a:solidFill>
                  <a:srgbClr val="0070C0"/>
                </a:solidFill>
              </a:rPr>
              <a:t>Lavori conclusi </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93" y="1507547"/>
            <a:ext cx="6175948" cy="3555673"/>
          </a:xfrm>
          <a:prstGeom prst="rect">
            <a:avLst/>
          </a:prstGeom>
        </p:spPr>
      </p:pic>
      <p:sp>
        <p:nvSpPr>
          <p:cNvPr id="6" name="CasellaDiTesto 5"/>
          <p:cNvSpPr txBox="1"/>
          <p:nvPr/>
        </p:nvSpPr>
        <p:spPr>
          <a:xfrm>
            <a:off x="734517" y="5078211"/>
            <a:ext cx="7712439" cy="1297791"/>
          </a:xfrm>
          <a:prstGeom prst="rect">
            <a:avLst/>
          </a:prstGeom>
          <a:noFill/>
        </p:spPr>
        <p:txBody>
          <a:bodyPr wrap="square" rtlCol="0">
            <a:spAutoFit/>
          </a:bodyPr>
          <a:lstStyle/>
          <a:p>
            <a:pPr>
              <a:lnSpc>
                <a:spcPts val="1000"/>
              </a:lnSpc>
            </a:pPr>
            <a:r>
              <a:rPr lang="it-IT" sz="1200" spc="-50" dirty="0"/>
              <a:t>L’opera prevede la messa in sicurezza dell’abitato mediante il consolidamento della scarpata a valle dell’asse stradale e a monte. </a:t>
            </a:r>
          </a:p>
          <a:p>
            <a:pPr>
              <a:lnSpc>
                <a:spcPts val="1200"/>
              </a:lnSpc>
            </a:pPr>
            <a:r>
              <a:rPr lang="it-IT" sz="1200" spc="-50" dirty="0"/>
              <a:t>Si è ritenuto di realizzare strutture che costituiscono un’efficace barriera ai fenomeni erosivi in atto con la previsione, per gli effetti di mitigazione ambientale, della piantumazione di arbusti, anche a compensazione dei tagli effettuati.</a:t>
            </a:r>
          </a:p>
          <a:p>
            <a:pPr>
              <a:lnSpc>
                <a:spcPts val="1000"/>
              </a:lnSpc>
            </a:pPr>
            <a:r>
              <a:rPr lang="it-IT" sz="1200" spc="-50" dirty="0"/>
              <a:t>Nella progettualità è stata prevista la ristrutturazione della rete di smaltimento delle acque bianche provenienti dalla sede stradale attraverso la realizzazione di una linea ex novo.</a:t>
            </a:r>
          </a:p>
          <a:p>
            <a:pPr>
              <a:lnSpc>
                <a:spcPts val="1000"/>
              </a:lnSpc>
            </a:pPr>
            <a:r>
              <a:rPr lang="it-IT" sz="1200" spc="-50" dirty="0"/>
              <a:t>A seguito di gara ad evidenza pubblica i lavori sono stati aggiudicati </a:t>
            </a:r>
            <a:r>
              <a:rPr lang="it-IT" sz="1200" spc="-50" dirty="0" err="1"/>
              <a:t>all’Ati</a:t>
            </a:r>
            <a:r>
              <a:rPr lang="it-IT" sz="1200" spc="-50" dirty="0"/>
              <a:t> </a:t>
            </a:r>
            <a:r>
              <a:rPr lang="it-IT" sz="1200" spc="-50" dirty="0" err="1"/>
              <a:t>Sirianni</a:t>
            </a:r>
            <a:r>
              <a:rPr lang="it-IT" sz="1200" spc="-50" dirty="0"/>
              <a:t> s.r.l. Rock and River per aver offerto un ribasso del </a:t>
            </a:r>
            <a:r>
              <a:rPr lang="it-IT" sz="1200" spc="-50" dirty="0" smtClean="0"/>
              <a:t>30,64 </a:t>
            </a:r>
            <a:r>
              <a:rPr lang="it-IT" sz="1200" spc="-50" dirty="0"/>
              <a:t>per cento. </a:t>
            </a:r>
            <a:r>
              <a:rPr lang="it-IT" sz="1200" spc="-50" dirty="0" smtClean="0"/>
              <a:t>Il </a:t>
            </a:r>
            <a:r>
              <a:rPr lang="it-IT" sz="1200" spc="-50" dirty="0"/>
              <a:t>contratto è stato appaltato e sottoscritto in data 30.08.2018 ed il 20.09.2028 si è proceduto ad effettuare la consegna parziale dei lavori, seguita dalla consegna definitiva avvenuta in data 18.10.2018. </a:t>
            </a:r>
          </a:p>
          <a:p>
            <a:pPr>
              <a:lnSpc>
                <a:spcPts val="1000"/>
              </a:lnSpc>
            </a:pPr>
            <a:r>
              <a:rPr lang="it-IT" sz="1200" spc="-50" dirty="0"/>
              <a:t>A momento è in corso una variante dei lavori. </a:t>
            </a:r>
          </a:p>
        </p:txBody>
      </p:sp>
    </p:spTree>
    <p:extLst>
      <p:ext uri="{BB962C8B-B14F-4D97-AF65-F5344CB8AC3E}">
        <p14:creationId xmlns:p14="http://schemas.microsoft.com/office/powerpoint/2010/main" val="3981130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Segnaposto numero diapositiva 1">
            <a:extLst>
              <a:ext uri="{FF2B5EF4-FFF2-40B4-BE49-F238E27FC236}">
                <a16:creationId xmlns:a16="http://schemas.microsoft.com/office/drawing/2014/main" xmlns="" id="{7ACC4461-262D-42C1-8928-D00415F2A944}"/>
              </a:ext>
            </a:extLst>
          </p:cNvPr>
          <p:cNvSpPr>
            <a:spLocks noGrp="1"/>
          </p:cNvSpPr>
          <p:nvPr>
            <p:ph type="sldNum" sz="quarter" idx="12"/>
          </p:nvPr>
        </p:nvSpPr>
        <p:spPr>
          <a:xfrm>
            <a:off x="8230761" y="6324693"/>
            <a:ext cx="691878" cy="365125"/>
          </a:xfrm>
        </p:spPr>
        <p:txBody>
          <a:bodyPr/>
          <a:lstStyle/>
          <a:p>
            <a:pPr>
              <a:defRPr/>
            </a:pPr>
            <a:fld id="{ED1202DC-D04C-4ABA-9E64-1CFFECA26E18}" type="slidenum">
              <a:rPr lang="it-IT" smtClean="0"/>
              <a:pPr>
                <a:defRPr/>
              </a:pPr>
              <a:t>19</a:t>
            </a:fld>
            <a:endParaRPr lang="it-IT" dirty="0"/>
          </a:p>
        </p:txBody>
      </p:sp>
      <p:sp>
        <p:nvSpPr>
          <p:cNvPr id="2" name="Rettangolo 1"/>
          <p:cNvSpPr/>
          <p:nvPr/>
        </p:nvSpPr>
        <p:spPr>
          <a:xfrm>
            <a:off x="1548413" y="2060192"/>
            <a:ext cx="6148387" cy="3029034"/>
          </a:xfrm>
          <a:prstGeom prst="rect">
            <a:avLst/>
          </a:prstGeom>
        </p:spPr>
        <p:txBody>
          <a:bodyPr wrap="square">
            <a:spAutoFit/>
          </a:bodyPr>
          <a:lstStyle/>
          <a:p>
            <a:pPr>
              <a:lnSpc>
                <a:spcPts val="1900"/>
              </a:lnSpc>
            </a:pPr>
            <a:r>
              <a:rPr lang="it-IT" sz="2000" b="1" spc="-50" dirty="0">
                <a:solidFill>
                  <a:srgbClr val="0070C0"/>
                </a:solidFill>
              </a:rPr>
              <a:t>VIAGGIO NEI CANTIERI DELLE RISORSE EUROPEE. </a:t>
            </a:r>
          </a:p>
          <a:p>
            <a:pPr>
              <a:lnSpc>
                <a:spcPts val="1500"/>
              </a:lnSpc>
            </a:pPr>
            <a:endParaRPr lang="it-IT" sz="1500" b="1" spc="-50" dirty="0">
              <a:solidFill>
                <a:srgbClr val="0070C0"/>
              </a:solidFill>
            </a:endParaRPr>
          </a:p>
          <a:p>
            <a:pPr>
              <a:lnSpc>
                <a:spcPts val="1500"/>
              </a:lnSpc>
            </a:pPr>
            <a:r>
              <a:rPr lang="it-IT" sz="1500" spc="-50" dirty="0" smtClean="0"/>
              <a:t>A </a:t>
            </a:r>
            <a:r>
              <a:rPr lang="it-IT" sz="1500" spc="-50" dirty="0"/>
              <a:t>seguito dei buoni risultati ottenuti da Regione Abruzzo nella spesa dei fondi, il Governo regionale è intenzionato a porre la massima attenzione allo sfruttamento delle risorse che provengono dall’Europa</a:t>
            </a:r>
            <a:r>
              <a:rPr lang="it-IT" sz="1500" spc="-50" dirty="0" smtClean="0"/>
              <a:t>.</a:t>
            </a:r>
          </a:p>
          <a:p>
            <a:pPr>
              <a:lnSpc>
                <a:spcPts val="1500"/>
              </a:lnSpc>
            </a:pPr>
            <a:endParaRPr lang="it-IT" sz="1500" spc="-50" dirty="0"/>
          </a:p>
          <a:p>
            <a:pPr>
              <a:lnSpc>
                <a:spcPts val="1500"/>
              </a:lnSpc>
            </a:pPr>
            <a:r>
              <a:rPr lang="it-IT" sz="1500" spc="-50" dirty="0"/>
              <a:t>Accanto alle misure che implementano un più efficiente modello organizzativo per la gestione dei fondi comunitari, la comunicazione accanto alla verifica dello stato di avanzamento dei cantieri e della spesa sono ritenuti necessari a migliorare il rapporto dell’Abruzzo con l’Unione europea. </a:t>
            </a:r>
            <a:endParaRPr lang="it-IT" sz="1500" spc="-50" dirty="0" smtClean="0"/>
          </a:p>
          <a:p>
            <a:pPr>
              <a:lnSpc>
                <a:spcPts val="1500"/>
              </a:lnSpc>
            </a:pPr>
            <a:endParaRPr lang="it-IT" sz="1500" spc="-50" dirty="0"/>
          </a:p>
          <a:p>
            <a:pPr>
              <a:lnSpc>
                <a:spcPts val="1500"/>
              </a:lnSpc>
            </a:pPr>
            <a:r>
              <a:rPr lang="it-IT" sz="1500" spc="-50" dirty="0"/>
              <a:t>Ecco dunque che si propone, per la prima volta, </a:t>
            </a:r>
            <a:r>
              <a:rPr lang="it-IT" sz="1500" b="1" spc="-50" dirty="0"/>
              <a:t>un coinvolgimento diretto della stampa </a:t>
            </a:r>
            <a:r>
              <a:rPr lang="it-IT" sz="1500" spc="-50" dirty="0"/>
              <a:t>in un itinerario sui cantieri, misura per misura, scegliendo mese per mese, un’opera pubblica simbolo delle altre, in compagnia del </a:t>
            </a:r>
            <a:r>
              <a:rPr lang="it-IT" sz="1500" spc="-50" dirty="0" err="1"/>
              <a:t>rapporteur</a:t>
            </a:r>
            <a:r>
              <a:rPr lang="it-IT" sz="1500" spc="-50" dirty="0"/>
              <a:t> dell’Unione europea, </a:t>
            </a:r>
            <a:r>
              <a:rPr lang="it-IT" sz="1500" b="1" spc="-50" dirty="0"/>
              <a:t>Luigi </a:t>
            </a:r>
            <a:r>
              <a:rPr lang="it-IT" sz="1500" b="1" spc="-50" dirty="0" err="1"/>
              <a:t>Nigri</a:t>
            </a:r>
            <a:r>
              <a:rPr lang="it-IT" sz="1500" spc="-50" dirty="0"/>
              <a:t>, per i fondi </a:t>
            </a:r>
            <a:r>
              <a:rPr lang="it-IT" sz="1500" spc="-50" dirty="0" err="1"/>
              <a:t>Fesr</a:t>
            </a:r>
            <a:r>
              <a:rPr lang="it-IT" sz="1500" spc="-50" dirty="0" smtClean="0"/>
              <a:t>. </a:t>
            </a:r>
            <a:endParaRPr lang="it-IT" sz="1500" spc="-50" dirty="0"/>
          </a:p>
        </p:txBody>
      </p:sp>
    </p:spTree>
    <p:extLst>
      <p:ext uri="{BB962C8B-B14F-4D97-AF65-F5344CB8AC3E}">
        <p14:creationId xmlns:p14="http://schemas.microsoft.com/office/powerpoint/2010/main" val="1416113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174491" y="1283027"/>
            <a:ext cx="8619892" cy="400110"/>
          </a:xfrm>
          <a:prstGeom prst="rect">
            <a:avLst/>
          </a:prstGeom>
          <a:noFill/>
        </p:spPr>
        <p:txBody>
          <a:bodyPr wrap="square" rtlCol="0">
            <a:spAutoFit/>
          </a:bodyPr>
          <a:lstStyle/>
          <a:p>
            <a:r>
              <a:rPr lang="it-IT" sz="2000" b="1" spc="-50" dirty="0">
                <a:solidFill>
                  <a:srgbClr val="0070C0"/>
                </a:solidFill>
              </a:rPr>
              <a:t>Stato di attuazione del Programma POR FESR ABRUZZO 2014-2020 al 31.12.2019</a:t>
            </a:r>
          </a:p>
        </p:txBody>
      </p:sp>
      <p:sp>
        <p:nvSpPr>
          <p:cNvPr id="6" name="Segnaposto numero diapositiva 5">
            <a:extLst>
              <a:ext uri="{FF2B5EF4-FFF2-40B4-BE49-F238E27FC236}">
                <a16:creationId xmlns:a16="http://schemas.microsoft.com/office/drawing/2014/main" xmlns="" id="{C6BD193D-8D36-4C2C-B456-482AE0EC14B6}"/>
              </a:ext>
            </a:extLst>
          </p:cNvPr>
          <p:cNvSpPr>
            <a:spLocks noGrp="1"/>
          </p:cNvSpPr>
          <p:nvPr>
            <p:ph type="sldNum" sz="quarter" idx="12"/>
          </p:nvPr>
        </p:nvSpPr>
        <p:spPr/>
        <p:txBody>
          <a:bodyPr/>
          <a:lstStyle/>
          <a:p>
            <a:pPr>
              <a:defRPr/>
            </a:pPr>
            <a:fld id="{ED1202DC-D04C-4ABA-9E64-1CFFECA26E18}" type="slidenum">
              <a:rPr lang="it-IT" smtClean="0"/>
              <a:pPr>
                <a:defRPr/>
              </a:pPr>
              <a:t>2</a:t>
            </a:fld>
            <a:endParaRPr lang="it-IT" dirty="0"/>
          </a:p>
        </p:txBody>
      </p:sp>
      <p:graphicFrame>
        <p:nvGraphicFramePr>
          <p:cNvPr id="2" name="Tabella 1">
            <a:extLst>
              <a:ext uri="{FF2B5EF4-FFF2-40B4-BE49-F238E27FC236}">
                <a16:creationId xmlns:a16="http://schemas.microsoft.com/office/drawing/2014/main" xmlns="" id="{9E9C3944-1F81-46EC-84EA-B3E59D0CC811}"/>
              </a:ext>
            </a:extLst>
          </p:cNvPr>
          <p:cNvGraphicFramePr>
            <a:graphicFrameLocks noGrp="1"/>
          </p:cNvGraphicFramePr>
          <p:nvPr>
            <p:extLst>
              <p:ext uri="{D42A27DB-BD31-4B8C-83A1-F6EECF244321}">
                <p14:modId xmlns:p14="http://schemas.microsoft.com/office/powerpoint/2010/main" val="2069230619"/>
              </p:ext>
            </p:extLst>
          </p:nvPr>
        </p:nvGraphicFramePr>
        <p:xfrm>
          <a:off x="241946" y="1859053"/>
          <a:ext cx="8619892" cy="4312912"/>
        </p:xfrm>
        <a:graphic>
          <a:graphicData uri="http://schemas.openxmlformats.org/drawingml/2006/table">
            <a:tbl>
              <a:tblPr/>
              <a:tblGrid>
                <a:gridCol w="3827884">
                  <a:extLst>
                    <a:ext uri="{9D8B030D-6E8A-4147-A177-3AD203B41FA5}">
                      <a16:colId xmlns:a16="http://schemas.microsoft.com/office/drawing/2014/main" xmlns="" val="112765475"/>
                    </a:ext>
                  </a:extLst>
                </a:gridCol>
                <a:gridCol w="1326629">
                  <a:extLst>
                    <a:ext uri="{9D8B030D-6E8A-4147-A177-3AD203B41FA5}">
                      <a16:colId xmlns:a16="http://schemas.microsoft.com/office/drawing/2014/main" xmlns="" val="2939123338"/>
                    </a:ext>
                  </a:extLst>
                </a:gridCol>
                <a:gridCol w="1161738">
                  <a:extLst>
                    <a:ext uri="{9D8B030D-6E8A-4147-A177-3AD203B41FA5}">
                      <a16:colId xmlns:a16="http://schemas.microsoft.com/office/drawing/2014/main" xmlns="" val="3199395466"/>
                    </a:ext>
                  </a:extLst>
                </a:gridCol>
                <a:gridCol w="1296649">
                  <a:extLst>
                    <a:ext uri="{9D8B030D-6E8A-4147-A177-3AD203B41FA5}">
                      <a16:colId xmlns:a16="http://schemas.microsoft.com/office/drawing/2014/main" xmlns="" val="2963655901"/>
                    </a:ext>
                  </a:extLst>
                </a:gridCol>
                <a:gridCol w="1006992">
                  <a:extLst>
                    <a:ext uri="{9D8B030D-6E8A-4147-A177-3AD203B41FA5}">
                      <a16:colId xmlns:a16="http://schemas.microsoft.com/office/drawing/2014/main" xmlns="" val="950699374"/>
                    </a:ext>
                  </a:extLst>
                </a:gridCol>
              </a:tblGrid>
              <a:tr h="955753">
                <a:tc>
                  <a:txBody>
                    <a:bodyPr/>
                    <a:lstStyle/>
                    <a:p>
                      <a:pPr algn="l" fontAlgn="ctr"/>
                      <a:r>
                        <a:rPr lang="it-IT" sz="1500" b="1" i="0" u="none" strike="noStrike" dirty="0">
                          <a:solidFill>
                            <a:srgbClr val="FFFFFF"/>
                          </a:solidFill>
                          <a:effectLst/>
                          <a:latin typeface="Calibri" panose="020F0502020204030204" pitchFamily="34" charset="0"/>
                        </a:rPr>
                        <a:t>ASSI</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it-IT" sz="900" b="1" i="0" u="none" strike="noStrike" dirty="0">
                          <a:solidFill>
                            <a:srgbClr val="FFFFFF"/>
                          </a:solidFill>
                          <a:effectLst/>
                          <a:latin typeface="Calibri" panose="020F0502020204030204" pitchFamily="34" charset="0"/>
                        </a:rPr>
                        <a:t>Dotazione finanziaria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it-IT" sz="900" b="1" i="0" u="none" strike="noStrike" dirty="0" smtClean="0">
                          <a:solidFill>
                            <a:srgbClr val="FFFFFF"/>
                          </a:solidFill>
                          <a:effectLst/>
                          <a:latin typeface="Calibri" panose="020F0502020204030204" pitchFamily="34" charset="0"/>
                        </a:rPr>
                        <a:t>procedure attivate </a:t>
                      </a:r>
                      <a:r>
                        <a:rPr lang="it-IT" sz="900" b="1" i="0" u="none" strike="noStrike" dirty="0">
                          <a:solidFill>
                            <a:srgbClr val="FFFFFF"/>
                          </a:solidFill>
                          <a:effectLst/>
                          <a:latin typeface="Calibri" panose="020F0502020204030204" pitchFamily="34" charset="0"/>
                        </a:rPr>
                        <a:t>al 31.12.2019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it-IT" sz="900" b="1" i="0" u="none" strike="noStrike" dirty="0">
                          <a:solidFill>
                            <a:srgbClr val="FFFFFF"/>
                          </a:solidFill>
                          <a:effectLst/>
                          <a:latin typeface="Calibri" panose="020F0502020204030204" pitchFamily="34" charset="0"/>
                        </a:rPr>
                        <a:t>Totale Spesa certificata </a:t>
                      </a:r>
                      <a:endParaRPr lang="it-IT" sz="900" b="1" i="0" u="none" strike="noStrike" dirty="0" smtClean="0">
                        <a:solidFill>
                          <a:srgbClr val="FFFFFF"/>
                        </a:solidFill>
                        <a:effectLst/>
                        <a:latin typeface="Calibri" panose="020F0502020204030204" pitchFamily="34" charset="0"/>
                      </a:endParaRPr>
                    </a:p>
                    <a:p>
                      <a:pPr algn="ctr" fontAlgn="ctr"/>
                      <a:r>
                        <a:rPr lang="it-IT" sz="900" b="1" i="0" u="none" strike="noStrike" dirty="0" smtClean="0">
                          <a:solidFill>
                            <a:srgbClr val="FFFFFF"/>
                          </a:solidFill>
                          <a:effectLst/>
                          <a:latin typeface="Calibri" panose="020F0502020204030204" pitchFamily="34" charset="0"/>
                        </a:rPr>
                        <a:t>alla </a:t>
                      </a:r>
                      <a:r>
                        <a:rPr lang="it-IT" sz="900" b="1" i="0" u="none" strike="noStrike" dirty="0">
                          <a:solidFill>
                            <a:srgbClr val="FFFFFF"/>
                          </a:solidFill>
                          <a:effectLst/>
                          <a:latin typeface="Calibri" panose="020F0502020204030204" pitchFamily="34" charset="0"/>
                        </a:rPr>
                        <a:t>CE a Dicembre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it-IT" sz="900" b="1" i="0" u="none" strike="noStrike" spc="-50" baseline="0" dirty="0">
                          <a:solidFill>
                            <a:srgbClr val="FFFFFF"/>
                          </a:solidFill>
                          <a:effectLst/>
                          <a:latin typeface="Calibri" panose="020F0502020204030204" pitchFamily="34" charset="0"/>
                        </a:rPr>
                        <a:t>Spesa attestata successivamente </a:t>
                      </a:r>
                      <a:endParaRPr lang="it-IT" sz="900" b="1" i="0" u="none" strike="noStrike" spc="-50" baseline="0" dirty="0" smtClean="0">
                        <a:solidFill>
                          <a:srgbClr val="FFFFFF"/>
                        </a:solidFill>
                        <a:effectLst/>
                        <a:latin typeface="Calibri" panose="020F0502020204030204" pitchFamily="34" charset="0"/>
                      </a:endParaRPr>
                    </a:p>
                    <a:p>
                      <a:pPr algn="ctr" fontAlgn="ctr"/>
                      <a:r>
                        <a:rPr lang="it-IT" sz="900" b="1" i="0" u="none" strike="noStrike" spc="-50" baseline="0" dirty="0" smtClean="0">
                          <a:solidFill>
                            <a:srgbClr val="FFFFFF"/>
                          </a:solidFill>
                          <a:effectLst/>
                          <a:latin typeface="Calibri" panose="020F0502020204030204" pitchFamily="34" charset="0"/>
                        </a:rPr>
                        <a:t>alla </a:t>
                      </a:r>
                      <a:r>
                        <a:rPr lang="it-IT" sz="900" b="1" i="0" u="none" strike="noStrike" spc="-50" baseline="0" dirty="0">
                          <a:solidFill>
                            <a:srgbClr val="FFFFFF"/>
                          </a:solidFill>
                          <a:effectLst/>
                          <a:latin typeface="Calibri" panose="020F0502020204030204" pitchFamily="34" charset="0"/>
                        </a:rPr>
                        <a:t>certificazione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xmlns="" val="2877584378"/>
                  </a:ext>
                </a:extLst>
              </a:tr>
              <a:tr h="0">
                <a:tc>
                  <a:txBody>
                    <a:bodyPr/>
                    <a:lstStyle/>
                    <a:p>
                      <a:pPr algn="just" fontAlgn="ctr"/>
                      <a:r>
                        <a:rPr lang="it-IT" sz="1000" b="1" i="0" u="none" strike="noStrike" dirty="0">
                          <a:solidFill>
                            <a:srgbClr val="000000"/>
                          </a:solidFill>
                          <a:effectLst/>
                          <a:latin typeface="Calibri" panose="020F0502020204030204" pitchFamily="34" charset="0"/>
                        </a:rPr>
                        <a:t>ASSE I - RICERCA, SVILUPPO TECNOLOGICO E INNOVAZIONE</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1" i="0" u="none" strike="noStrike">
                          <a:solidFill>
                            <a:srgbClr val="000000"/>
                          </a:solidFill>
                          <a:effectLst/>
                          <a:latin typeface="Calibri" panose="020F0502020204030204" pitchFamily="34" charset="0"/>
                        </a:rPr>
                        <a:t>€ 45.000.000,00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0" i="0" u="none" strike="noStrike">
                          <a:solidFill>
                            <a:srgbClr val="000000"/>
                          </a:solidFill>
                          <a:effectLst/>
                          <a:latin typeface="Calibri" panose="020F0502020204030204" pitchFamily="34" charset="0"/>
                        </a:rPr>
                        <a:t>43.228.203,50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0" i="0" u="none" strike="noStrike" dirty="0">
                          <a:solidFill>
                            <a:srgbClr val="000000"/>
                          </a:solidFill>
                          <a:effectLst/>
                          <a:latin typeface="Calibri" panose="020F0502020204030204" pitchFamily="34" charset="0"/>
                        </a:rPr>
                        <a:t> </a:t>
                      </a:r>
                      <a:r>
                        <a:rPr lang="it-IT" sz="1000" b="0" i="0" u="none" strike="noStrike" dirty="0" smtClean="0">
                          <a:solidFill>
                            <a:srgbClr val="000000"/>
                          </a:solidFill>
                          <a:effectLst/>
                          <a:latin typeface="Calibri" panose="020F0502020204030204" pitchFamily="34" charset="0"/>
                        </a:rPr>
                        <a:t>€</a:t>
                      </a:r>
                      <a:r>
                        <a:rPr lang="it-IT" sz="1000" b="0" i="0" u="none" strike="noStrike" baseline="0" dirty="0" smtClean="0">
                          <a:solidFill>
                            <a:srgbClr val="000000"/>
                          </a:solidFill>
                          <a:effectLst/>
                          <a:latin typeface="Calibri" panose="020F0502020204030204" pitchFamily="34" charset="0"/>
                        </a:rPr>
                        <a:t> </a:t>
                      </a:r>
                      <a:r>
                        <a:rPr lang="it-IT" sz="1000" b="0" i="0" u="none" strike="noStrike" dirty="0" smtClean="0">
                          <a:solidFill>
                            <a:srgbClr val="000000"/>
                          </a:solidFill>
                          <a:effectLst/>
                          <a:latin typeface="Calibri" panose="020F0502020204030204" pitchFamily="34" charset="0"/>
                        </a:rPr>
                        <a:t>12.840.367,65 </a:t>
                      </a:r>
                      <a:endParaRPr lang="it-IT" sz="10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000" b="0" i="0" u="none" strike="noStrike">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2764029347"/>
                  </a:ext>
                </a:extLst>
              </a:tr>
              <a:tr h="0">
                <a:tc>
                  <a:txBody>
                    <a:bodyPr/>
                    <a:lstStyle/>
                    <a:p>
                      <a:pPr algn="just" fontAlgn="ctr"/>
                      <a:r>
                        <a:rPr lang="it-IT" sz="1000" b="1" i="0" u="none" strike="noStrike" dirty="0">
                          <a:solidFill>
                            <a:srgbClr val="000000"/>
                          </a:solidFill>
                          <a:effectLst/>
                          <a:latin typeface="Calibri" panose="020F0502020204030204" pitchFamily="34" charset="0"/>
                        </a:rPr>
                        <a:t>ASSE II - DIFFUSIONE SERVIZI DIGITALI</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r" fontAlgn="ctr"/>
                      <a:r>
                        <a:rPr lang="it-IT" sz="1000" b="1" i="0" u="none" strike="noStrike">
                          <a:solidFill>
                            <a:srgbClr val="000000"/>
                          </a:solidFill>
                          <a:effectLst/>
                          <a:latin typeface="Calibri" panose="020F0502020204030204" pitchFamily="34" charset="0"/>
                        </a:rPr>
                        <a:t>€ 26.000.000,00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r" fontAlgn="ctr"/>
                      <a:r>
                        <a:rPr lang="it-IT" sz="1000" b="0" i="0" u="none" strike="noStrike">
                          <a:solidFill>
                            <a:srgbClr val="000000"/>
                          </a:solidFill>
                          <a:effectLst/>
                          <a:latin typeface="Calibri" panose="020F0502020204030204" pitchFamily="34" charset="0"/>
                        </a:rPr>
                        <a:t>25.000.000,00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dirty="0">
                          <a:solidFill>
                            <a:srgbClr val="000000"/>
                          </a:solidFill>
                          <a:effectLst/>
                          <a:latin typeface="Calibri" panose="020F0502020204030204" pitchFamily="34" charset="0"/>
                        </a:rPr>
                        <a:t> € </a:t>
                      </a:r>
                      <a:r>
                        <a:rPr lang="it-IT" sz="1000" b="0" i="0" u="none" strike="noStrike" dirty="0" smtClean="0">
                          <a:solidFill>
                            <a:srgbClr val="000000"/>
                          </a:solidFill>
                          <a:effectLst/>
                          <a:latin typeface="Calibri" panose="020F0502020204030204" pitchFamily="34" charset="0"/>
                        </a:rPr>
                        <a:t>8.568.060,33 </a:t>
                      </a:r>
                      <a:endParaRPr lang="it-IT" sz="10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000" b="0" i="0" u="none" strike="noStrike">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35575575"/>
                  </a:ext>
                </a:extLst>
              </a:tr>
              <a:tr h="0">
                <a:tc>
                  <a:txBody>
                    <a:bodyPr/>
                    <a:lstStyle/>
                    <a:p>
                      <a:pPr algn="just" fontAlgn="ctr"/>
                      <a:r>
                        <a:rPr lang="it-IT" sz="1000" b="1" i="0" u="none" strike="noStrike">
                          <a:solidFill>
                            <a:srgbClr val="000000"/>
                          </a:solidFill>
                          <a:effectLst/>
                          <a:latin typeface="Calibri" panose="020F0502020204030204" pitchFamily="34" charset="0"/>
                        </a:rPr>
                        <a:t>ASSE III - COMPETITIVITA' DEL SISTEMA PRODUTTIVO</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1" i="0" u="none" strike="noStrike" dirty="0">
                          <a:solidFill>
                            <a:srgbClr val="000000"/>
                          </a:solidFill>
                          <a:effectLst/>
                          <a:latin typeface="Calibri" panose="020F0502020204030204" pitchFamily="34" charset="0"/>
                        </a:rPr>
                        <a:t>€ 64.000.000,00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0" i="0" u="none" strike="noStrike" dirty="0">
                          <a:solidFill>
                            <a:srgbClr val="000000"/>
                          </a:solidFill>
                          <a:effectLst/>
                          <a:latin typeface="Calibri" panose="020F0502020204030204" pitchFamily="34" charset="0"/>
                        </a:rPr>
                        <a:t>61.900.000,00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0" i="0" u="none" strike="noStrike" dirty="0">
                          <a:solidFill>
                            <a:srgbClr val="000000"/>
                          </a:solidFill>
                          <a:effectLst/>
                          <a:latin typeface="Calibri" panose="020F0502020204030204" pitchFamily="34" charset="0"/>
                        </a:rPr>
                        <a:t> € </a:t>
                      </a:r>
                      <a:r>
                        <a:rPr lang="it-IT" sz="1000" b="0" i="0" u="none" strike="noStrike" dirty="0" smtClean="0">
                          <a:solidFill>
                            <a:srgbClr val="000000"/>
                          </a:solidFill>
                          <a:effectLst/>
                          <a:latin typeface="Calibri" panose="020F0502020204030204" pitchFamily="34" charset="0"/>
                        </a:rPr>
                        <a:t>15.298.976,42 </a:t>
                      </a:r>
                      <a:endParaRPr lang="it-IT" sz="10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000" b="0" i="0" u="none" strike="noStrike" dirty="0">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317370921"/>
                  </a:ext>
                </a:extLst>
              </a:tr>
              <a:tr h="0">
                <a:tc>
                  <a:txBody>
                    <a:bodyPr/>
                    <a:lstStyle/>
                    <a:p>
                      <a:pPr algn="just" fontAlgn="ctr"/>
                      <a:r>
                        <a:rPr lang="it-IT" sz="1000" b="1" i="0" u="none" strike="noStrike" dirty="0">
                          <a:solidFill>
                            <a:srgbClr val="000000"/>
                          </a:solidFill>
                          <a:effectLst/>
                          <a:latin typeface="Calibri" panose="020F0502020204030204" pitchFamily="34" charset="0"/>
                        </a:rPr>
                        <a:t>ASSE IV - </a:t>
                      </a:r>
                      <a:r>
                        <a:rPr lang="it-IT" sz="1000" b="1" i="0" u="none" strike="noStrike" spc="-50" baseline="0" dirty="0">
                          <a:solidFill>
                            <a:srgbClr val="000000"/>
                          </a:solidFill>
                          <a:effectLst/>
                          <a:latin typeface="Calibri" panose="020F0502020204030204" pitchFamily="34" charset="0"/>
                        </a:rPr>
                        <a:t>PROMOZIONE DI UN'ECONOMIA A BASSE EMISSIONI DI CARBONIO</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1" i="0" u="none" strike="noStrike" dirty="0">
                          <a:solidFill>
                            <a:srgbClr val="000000"/>
                          </a:solidFill>
                          <a:effectLst/>
                          <a:latin typeface="Calibri" panose="020F0502020204030204" pitchFamily="34" charset="0"/>
                        </a:rPr>
                        <a:t>€ 23.000.000,00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a:solidFill>
                            <a:srgbClr val="000000"/>
                          </a:solidFill>
                          <a:effectLst/>
                          <a:latin typeface="Calibri" panose="020F0502020204030204" pitchFamily="34" charset="0"/>
                        </a:rPr>
                        <a:t>23.000.000,00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dirty="0">
                          <a:solidFill>
                            <a:srgbClr val="000000"/>
                          </a:solidFill>
                          <a:effectLst/>
                          <a:latin typeface="Calibri" panose="020F0502020204030204" pitchFamily="34" charset="0"/>
                        </a:rPr>
                        <a:t> </a:t>
                      </a:r>
                      <a:r>
                        <a:rPr lang="it-IT" sz="1000" b="0" i="0" u="none" strike="noStrike" dirty="0" smtClean="0">
                          <a:solidFill>
                            <a:srgbClr val="000000"/>
                          </a:solidFill>
                          <a:effectLst/>
                          <a:latin typeface="Calibri" panose="020F0502020204030204" pitchFamily="34" charset="0"/>
                        </a:rPr>
                        <a:t>€</a:t>
                      </a:r>
                      <a:r>
                        <a:rPr lang="it-IT" sz="1000" b="0" i="0" u="none" strike="noStrike" baseline="0" dirty="0" smtClean="0">
                          <a:solidFill>
                            <a:srgbClr val="000000"/>
                          </a:solidFill>
                          <a:effectLst/>
                          <a:latin typeface="Calibri" panose="020F0502020204030204" pitchFamily="34" charset="0"/>
                        </a:rPr>
                        <a:t> </a:t>
                      </a:r>
                      <a:r>
                        <a:rPr lang="it-IT" sz="1000" b="0" i="0" u="none" strike="noStrike" dirty="0" smtClean="0">
                          <a:solidFill>
                            <a:srgbClr val="000000"/>
                          </a:solidFill>
                          <a:effectLst/>
                          <a:latin typeface="Calibri" panose="020F0502020204030204" pitchFamily="34" charset="0"/>
                        </a:rPr>
                        <a:t>4.441.977,33 </a:t>
                      </a:r>
                      <a:endParaRPr lang="it-IT" sz="10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000" b="0" i="0" u="none" strike="noStrike" dirty="0">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22368835"/>
                  </a:ext>
                </a:extLst>
              </a:tr>
              <a:tr h="0">
                <a:tc>
                  <a:txBody>
                    <a:bodyPr/>
                    <a:lstStyle/>
                    <a:p>
                      <a:pPr algn="just" fontAlgn="ctr"/>
                      <a:r>
                        <a:rPr lang="it-IT" sz="1100" b="1" i="0" u="none" strike="noStrike" dirty="0">
                          <a:solidFill>
                            <a:srgbClr val="000000"/>
                          </a:solidFill>
                          <a:effectLst/>
                          <a:latin typeface="Calibri" panose="020F0502020204030204" pitchFamily="34" charset="0"/>
                        </a:rPr>
                        <a:t>ASSE V - RIDUZIONE DEL RISCHIO IDROGEOLOGICO (*)</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1" i="0" u="none" strike="noStrike">
                          <a:solidFill>
                            <a:srgbClr val="000000"/>
                          </a:solidFill>
                          <a:effectLst/>
                          <a:latin typeface="Calibri" panose="020F0502020204030204" pitchFamily="34" charset="0"/>
                        </a:rPr>
                        <a:t>€ 23.439.260,00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0" i="0" u="none" strike="noStrike">
                          <a:solidFill>
                            <a:srgbClr val="000000"/>
                          </a:solidFill>
                          <a:effectLst/>
                          <a:latin typeface="Calibri" panose="020F0502020204030204" pitchFamily="34" charset="0"/>
                        </a:rPr>
                        <a:t>23.439.260,00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0" i="0" u="none" strike="noStrike" dirty="0">
                          <a:solidFill>
                            <a:srgbClr val="000000"/>
                          </a:solidFill>
                          <a:effectLst/>
                          <a:latin typeface="Calibri" panose="020F0502020204030204" pitchFamily="34" charset="0"/>
                        </a:rPr>
                        <a:t> </a:t>
                      </a:r>
                      <a:r>
                        <a:rPr lang="it-IT" sz="1100" b="0" i="0" u="none" strike="noStrike" dirty="0" smtClean="0">
                          <a:solidFill>
                            <a:srgbClr val="000000"/>
                          </a:solidFill>
                          <a:effectLst/>
                          <a:latin typeface="Calibri" panose="020F0502020204030204" pitchFamily="34" charset="0"/>
                        </a:rPr>
                        <a:t>€ </a:t>
                      </a:r>
                      <a:r>
                        <a:rPr lang="it-IT" sz="1100" b="0" i="0" u="none" strike="noStrike" dirty="0">
                          <a:solidFill>
                            <a:srgbClr val="000000"/>
                          </a:solidFill>
                          <a:effectLst/>
                          <a:latin typeface="Calibri" panose="020F0502020204030204" pitchFamily="34" charset="0"/>
                        </a:rPr>
                        <a:t>5.753.250,46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0" i="0" u="none" strike="noStrike" dirty="0" smtClean="0">
                          <a:solidFill>
                            <a:srgbClr val="000000"/>
                          </a:solidFill>
                          <a:effectLst/>
                          <a:latin typeface="Calibri" panose="020F0502020204030204" pitchFamily="34" charset="0"/>
                        </a:rPr>
                        <a:t>€</a:t>
                      </a:r>
                      <a:r>
                        <a:rPr lang="it-IT" sz="1100" b="0" i="0" u="none" strike="noStrike" baseline="0" dirty="0" smtClean="0">
                          <a:solidFill>
                            <a:srgbClr val="000000"/>
                          </a:solidFill>
                          <a:effectLst/>
                          <a:latin typeface="Calibri" panose="020F0502020204030204" pitchFamily="34" charset="0"/>
                        </a:rPr>
                        <a:t> </a:t>
                      </a:r>
                      <a:r>
                        <a:rPr lang="it-IT" sz="1100" b="0" i="0" u="none" strike="noStrike" dirty="0" smtClean="0">
                          <a:solidFill>
                            <a:srgbClr val="000000"/>
                          </a:solidFill>
                          <a:effectLst/>
                          <a:latin typeface="Calibri" panose="020F0502020204030204" pitchFamily="34" charset="0"/>
                        </a:rPr>
                        <a:t>881.900,99 </a:t>
                      </a:r>
                      <a:endParaRPr lang="it-IT" sz="11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174037713"/>
                  </a:ext>
                </a:extLst>
              </a:tr>
              <a:tr h="0">
                <a:tc>
                  <a:txBody>
                    <a:bodyPr/>
                    <a:lstStyle/>
                    <a:p>
                      <a:pPr algn="just" fontAlgn="ctr"/>
                      <a:r>
                        <a:rPr lang="it-IT" sz="1000" b="1" i="0" u="none" strike="noStrike" dirty="0">
                          <a:solidFill>
                            <a:srgbClr val="000000"/>
                          </a:solidFill>
                          <a:effectLst/>
                          <a:latin typeface="Calibri" panose="020F0502020204030204" pitchFamily="34" charset="0"/>
                        </a:rPr>
                        <a:t>ASSE VI - </a:t>
                      </a:r>
                      <a:r>
                        <a:rPr lang="it-IT" sz="1000" b="1" i="0" u="none" strike="noStrike" spc="-50" baseline="0" dirty="0">
                          <a:solidFill>
                            <a:srgbClr val="000000"/>
                          </a:solidFill>
                          <a:effectLst/>
                          <a:latin typeface="Calibri" panose="020F0502020204030204" pitchFamily="34" charset="0"/>
                        </a:rPr>
                        <a:t>TUTELA E VALORIZZAZIONE DELLE RISORSE NATURALI E CULTURALI</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1" i="0" u="none" strike="noStrike">
                          <a:solidFill>
                            <a:srgbClr val="000000"/>
                          </a:solidFill>
                          <a:effectLst/>
                          <a:latin typeface="Calibri" panose="020F0502020204030204" pitchFamily="34" charset="0"/>
                        </a:rPr>
                        <a:t>€ 16.500.000,00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dirty="0">
                          <a:solidFill>
                            <a:srgbClr val="000000"/>
                          </a:solidFill>
                          <a:effectLst/>
                          <a:latin typeface="Calibri" panose="020F0502020204030204" pitchFamily="34" charset="0"/>
                        </a:rPr>
                        <a:t>16.500.000,00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dirty="0">
                          <a:solidFill>
                            <a:srgbClr val="000000"/>
                          </a:solidFill>
                          <a:effectLst/>
                          <a:latin typeface="Calibri" panose="020F0502020204030204" pitchFamily="34" charset="0"/>
                        </a:rPr>
                        <a:t> </a:t>
                      </a:r>
                      <a:r>
                        <a:rPr lang="it-IT" sz="1000" b="0" i="0" u="none" strike="noStrike" dirty="0" smtClean="0">
                          <a:solidFill>
                            <a:srgbClr val="000000"/>
                          </a:solidFill>
                          <a:effectLst/>
                          <a:latin typeface="Calibri" panose="020F0502020204030204" pitchFamily="34" charset="0"/>
                        </a:rPr>
                        <a:t>€ </a:t>
                      </a:r>
                      <a:r>
                        <a:rPr lang="it-IT" sz="1000" b="0" i="0" u="none" strike="noStrike" dirty="0">
                          <a:solidFill>
                            <a:srgbClr val="000000"/>
                          </a:solidFill>
                          <a:effectLst/>
                          <a:latin typeface="Calibri" panose="020F0502020204030204" pitchFamily="34" charset="0"/>
                        </a:rPr>
                        <a:t>6.736.693,29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000" b="0" i="0" u="none" strike="noStrike" dirty="0">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66011154"/>
                  </a:ext>
                </a:extLst>
              </a:tr>
              <a:tr h="0">
                <a:tc>
                  <a:txBody>
                    <a:bodyPr/>
                    <a:lstStyle/>
                    <a:p>
                      <a:pPr algn="l" fontAlgn="ctr"/>
                      <a:r>
                        <a:rPr lang="it-IT" sz="1000" b="1" i="0" u="none" strike="noStrike" dirty="0">
                          <a:solidFill>
                            <a:srgbClr val="000000"/>
                          </a:solidFill>
                          <a:effectLst/>
                          <a:latin typeface="Calibri" panose="020F0502020204030204" pitchFamily="34" charset="0"/>
                        </a:rPr>
                        <a:t>ASSE VII - SVILUPPO URBANO SOSTENIBILE</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1" i="0" u="none" strike="noStrike">
                          <a:solidFill>
                            <a:srgbClr val="000000"/>
                          </a:solidFill>
                          <a:effectLst/>
                          <a:latin typeface="Calibri" panose="020F0502020204030204" pitchFamily="34" charset="0"/>
                        </a:rPr>
                        <a:t>€ 23.000.000,00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0" i="0" u="none" strike="noStrike" dirty="0">
                          <a:solidFill>
                            <a:srgbClr val="000000"/>
                          </a:solidFill>
                          <a:effectLst/>
                          <a:latin typeface="Calibri" panose="020F0502020204030204" pitchFamily="34" charset="0"/>
                        </a:rPr>
                        <a:t>23.000.000,00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ctr"/>
                      <a:r>
                        <a:rPr lang="it-IT" sz="1000" b="0" i="0" u="none" strike="noStrike" dirty="0">
                          <a:solidFill>
                            <a:srgbClr val="000000"/>
                          </a:solidFill>
                          <a:effectLst/>
                          <a:latin typeface="Calibri" panose="020F0502020204030204" pitchFamily="34" charset="0"/>
                        </a:rPr>
                        <a:t> </a:t>
                      </a:r>
                      <a:r>
                        <a:rPr lang="it-IT" sz="1000" b="0" i="0" u="none" strike="noStrike" dirty="0" smtClean="0">
                          <a:solidFill>
                            <a:srgbClr val="000000"/>
                          </a:solidFill>
                          <a:effectLst/>
                          <a:latin typeface="Calibri" panose="020F0502020204030204" pitchFamily="34" charset="0"/>
                        </a:rPr>
                        <a:t>€ </a:t>
                      </a:r>
                      <a:r>
                        <a:rPr lang="it-IT" sz="1000" b="0" i="0" u="none" strike="noStrike" dirty="0">
                          <a:solidFill>
                            <a:srgbClr val="000000"/>
                          </a:solidFill>
                          <a:effectLst/>
                          <a:latin typeface="Calibri" panose="020F0502020204030204" pitchFamily="34" charset="0"/>
                        </a:rPr>
                        <a:t>4.371.179,60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000" b="0" i="0" u="none" strike="noStrike" dirty="0">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3531578552"/>
                  </a:ext>
                </a:extLst>
              </a:tr>
              <a:tr h="0">
                <a:tc>
                  <a:txBody>
                    <a:bodyPr/>
                    <a:lstStyle/>
                    <a:p>
                      <a:pPr algn="l" fontAlgn="ctr"/>
                      <a:r>
                        <a:rPr lang="it-IT" sz="1000" b="1" i="0" u="none" strike="noStrike" dirty="0">
                          <a:solidFill>
                            <a:srgbClr val="000000"/>
                          </a:solidFill>
                          <a:effectLst/>
                          <a:latin typeface="Calibri" panose="020F0502020204030204" pitchFamily="34" charset="0"/>
                        </a:rPr>
                        <a:t>ASSE VIII - ASSISTENZA TECNICA</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1" i="0" u="none" strike="noStrike" dirty="0">
                          <a:solidFill>
                            <a:srgbClr val="000000"/>
                          </a:solidFill>
                          <a:effectLst/>
                          <a:latin typeface="Calibri" panose="020F0502020204030204" pitchFamily="34" charset="0"/>
                        </a:rPr>
                        <a:t>€ 9.009.780,00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a:solidFill>
                            <a:srgbClr val="000000"/>
                          </a:solidFill>
                          <a:effectLst/>
                          <a:latin typeface="Calibri" panose="020F0502020204030204" pitchFamily="34" charset="0"/>
                        </a:rPr>
                        <a:t>7.800.000,00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000" b="0" i="0" u="none" strike="noStrike" dirty="0">
                          <a:solidFill>
                            <a:srgbClr val="000000"/>
                          </a:solidFill>
                          <a:effectLst/>
                          <a:latin typeface="Calibri" panose="020F0502020204030204" pitchFamily="34" charset="0"/>
                        </a:rPr>
                        <a:t> € </a:t>
                      </a:r>
                      <a:r>
                        <a:rPr lang="it-IT" sz="1000" b="0" i="0" u="none" strike="noStrike" dirty="0" smtClean="0">
                          <a:solidFill>
                            <a:srgbClr val="000000"/>
                          </a:solidFill>
                          <a:effectLst/>
                          <a:latin typeface="Calibri" panose="020F0502020204030204" pitchFamily="34" charset="0"/>
                        </a:rPr>
                        <a:t>2.766.588,37 </a:t>
                      </a:r>
                      <a:endParaRPr lang="it-IT" sz="10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000" b="0" i="0" u="none" strike="noStrike" dirty="0">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35333759"/>
                  </a:ext>
                </a:extLst>
              </a:tr>
              <a:tr h="735879">
                <a:tc>
                  <a:txBody>
                    <a:bodyPr/>
                    <a:lstStyle/>
                    <a:p>
                      <a:pPr algn="l" fontAlgn="ctr"/>
                      <a:r>
                        <a:rPr lang="it-IT" sz="1100" b="1" i="0" u="none" strike="noStrike" dirty="0">
                          <a:solidFill>
                            <a:srgbClr val="000000"/>
                          </a:solidFill>
                          <a:effectLst/>
                          <a:latin typeface="Calibri" panose="020F0502020204030204" pitchFamily="34" charset="0"/>
                        </a:rPr>
                        <a:t>ASSE IX - </a:t>
                      </a:r>
                      <a:r>
                        <a:rPr lang="it-IT" sz="1100" b="1" i="0" u="none" strike="noStrike" spc="-50" baseline="0" dirty="0">
                          <a:solidFill>
                            <a:srgbClr val="000000"/>
                          </a:solidFill>
                          <a:effectLst/>
                          <a:latin typeface="Calibri" panose="020F0502020204030204" pitchFamily="34" charset="0"/>
                        </a:rPr>
                        <a:t>PREVENZIONE DEL RISCHIO IDROGEOLOGICO E SISMICO E SOSTEGNO ALLA RIPRESA ECONOMICA DELLE AREE COLPITE DAL TERREMOTO DEL 2016-2017 (CRATERE)</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1" i="0" u="none" strike="noStrike" dirty="0">
                          <a:solidFill>
                            <a:srgbClr val="000000"/>
                          </a:solidFill>
                          <a:effectLst/>
                          <a:latin typeface="Calibri" panose="020F0502020204030204" pitchFamily="34" charset="0"/>
                        </a:rPr>
                        <a:t>€ </a:t>
                      </a:r>
                      <a:r>
                        <a:rPr lang="it-IT" sz="1100" b="1" i="0" u="none" strike="noStrike" dirty="0" smtClean="0">
                          <a:solidFill>
                            <a:srgbClr val="000000"/>
                          </a:solidFill>
                          <a:effectLst/>
                          <a:latin typeface="Calibri" panose="020F0502020204030204" pitchFamily="34" charset="0"/>
                        </a:rPr>
                        <a:t>40.000.000,00</a:t>
                      </a:r>
                    </a:p>
                    <a:p>
                      <a:pPr algn="r" fontAlgn="ctr"/>
                      <a:r>
                        <a:rPr lang="it-IT" sz="900" b="1" i="0" u="none" strike="noStrike" dirty="0" smtClean="0">
                          <a:solidFill>
                            <a:srgbClr val="000000"/>
                          </a:solidFill>
                          <a:effectLst/>
                          <a:latin typeface="Calibri" panose="020F0502020204030204" pitchFamily="34" charset="0"/>
                        </a:rPr>
                        <a:t>(</a:t>
                      </a:r>
                      <a:r>
                        <a:rPr lang="it-IT" sz="900" b="1" i="0" u="none" strike="noStrike" spc="-50" dirty="0" smtClean="0">
                          <a:solidFill>
                            <a:srgbClr val="000000"/>
                          </a:solidFill>
                          <a:effectLst/>
                          <a:latin typeface="Calibri" panose="020F0502020204030204" pitchFamily="34" charset="0"/>
                        </a:rPr>
                        <a:t>di cui € 20.000.000</a:t>
                      </a:r>
                      <a:r>
                        <a:rPr lang="it-IT" sz="900" b="1" i="0" u="none" strike="noStrike" spc="-50" baseline="0" dirty="0" smtClean="0">
                          <a:solidFill>
                            <a:srgbClr val="000000"/>
                          </a:solidFill>
                          <a:effectLst/>
                          <a:latin typeface="Calibri" panose="020F0502020204030204" pitchFamily="34" charset="0"/>
                        </a:rPr>
                        <a:t> per il dissesto idrogeologico)</a:t>
                      </a:r>
                      <a:endParaRPr lang="it-IT" sz="900" b="1" i="0" u="none" strike="noStrike" spc="-50"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0" i="0" u="none" strike="noStrike" dirty="0">
                          <a:solidFill>
                            <a:srgbClr val="000000"/>
                          </a:solidFill>
                          <a:effectLst/>
                          <a:latin typeface="Calibri" panose="020F0502020204030204" pitchFamily="34" charset="0"/>
                        </a:rPr>
                        <a:t>23.000.000,00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100" b="0" i="0" u="none" strike="noStrike" dirty="0">
                          <a:solidFill>
                            <a:srgbClr val="000000"/>
                          </a:solidFill>
                          <a:effectLst/>
                          <a:latin typeface="Calibri" panose="020F0502020204030204" pitchFamily="34" charset="0"/>
                        </a:rPr>
                        <a:t> </a:t>
                      </a:r>
                      <a:r>
                        <a:rPr lang="it-IT" sz="1100" b="0" i="0" u="none" strike="noStrike" dirty="0" smtClean="0">
                          <a:solidFill>
                            <a:srgbClr val="000000"/>
                          </a:solidFill>
                          <a:effectLst/>
                          <a:latin typeface="Calibri" panose="020F0502020204030204" pitchFamily="34" charset="0"/>
                        </a:rPr>
                        <a:t>€</a:t>
                      </a:r>
                      <a:r>
                        <a:rPr lang="it-IT" sz="1100" b="0" i="0" u="none" strike="noStrike" baseline="0" dirty="0" smtClean="0">
                          <a:solidFill>
                            <a:srgbClr val="000000"/>
                          </a:solidFill>
                          <a:effectLst/>
                          <a:latin typeface="Calibri" panose="020F0502020204030204" pitchFamily="34" charset="0"/>
                        </a:rPr>
                        <a:t> </a:t>
                      </a:r>
                      <a:r>
                        <a:rPr lang="it-IT" sz="1100" b="0" i="0" u="none" strike="noStrike" dirty="0" smtClean="0">
                          <a:solidFill>
                            <a:srgbClr val="000000"/>
                          </a:solidFill>
                          <a:effectLst/>
                          <a:latin typeface="Calibri" panose="020F0502020204030204" pitchFamily="34" charset="0"/>
                        </a:rPr>
                        <a:t>1.093.390,21 </a:t>
                      </a:r>
                      <a:endParaRPr lang="it-IT" sz="11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1100" b="0" i="0" u="none" strike="noStrike" dirty="0">
                          <a:solidFill>
                            <a:srgbClr val="000000"/>
                          </a:solidFill>
                          <a:effectLst/>
                          <a:latin typeface="Calibri" panose="020F0502020204030204"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684689445"/>
                  </a:ext>
                </a:extLst>
              </a:tr>
              <a:tr h="0">
                <a:tc>
                  <a:txBody>
                    <a:bodyPr/>
                    <a:lstStyle/>
                    <a:p>
                      <a:pPr algn="l" fontAlgn="ctr"/>
                      <a:r>
                        <a:rPr lang="it-IT" sz="1100" b="1" i="0" u="none" strike="noStrike">
                          <a:solidFill>
                            <a:srgbClr val="FFFFFF"/>
                          </a:solidFill>
                          <a:effectLst/>
                          <a:latin typeface="Calibri" panose="020F0502020204030204" pitchFamily="34" charset="0"/>
                        </a:rPr>
                        <a:t>TOTALE</a:t>
                      </a:r>
                    </a:p>
                  </a:txBody>
                  <a:tcPr marL="90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r" fontAlgn="ctr"/>
                      <a:r>
                        <a:rPr lang="it-IT" sz="1100" b="1" i="0" u="none" strike="noStrike" spc="-50" baseline="0" dirty="0">
                          <a:solidFill>
                            <a:srgbClr val="FFFFFF"/>
                          </a:solidFill>
                          <a:effectLst/>
                          <a:latin typeface="Calibri" panose="020F0502020204030204" pitchFamily="34" charset="0"/>
                        </a:rPr>
                        <a:t>€ 269.949.040,00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r" fontAlgn="ctr"/>
                      <a:r>
                        <a:rPr lang="it-IT" sz="1100" b="1" i="0" u="none" strike="noStrike" spc="-50" baseline="0" dirty="0">
                          <a:solidFill>
                            <a:srgbClr val="FFFFFF"/>
                          </a:solidFill>
                          <a:effectLst/>
                          <a:latin typeface="Calibri" panose="020F0502020204030204" pitchFamily="34" charset="0"/>
                        </a:rPr>
                        <a:t>€ 246.867.463,50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r" fontAlgn="b"/>
                      <a:r>
                        <a:rPr lang="it-IT" sz="1100" b="1" i="0" u="none" strike="noStrike" spc="-50" baseline="0" dirty="0">
                          <a:solidFill>
                            <a:srgbClr val="FFFFFF"/>
                          </a:solidFill>
                          <a:effectLst/>
                          <a:latin typeface="Calibri" panose="020F0502020204030204" pitchFamily="34" charset="0"/>
                        </a:rPr>
                        <a:t> €  61.870.483,66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r" fontAlgn="b"/>
                      <a:r>
                        <a:rPr lang="it-IT" sz="1100" b="1" i="0" u="none" strike="noStrike" spc="-50" baseline="0" dirty="0">
                          <a:solidFill>
                            <a:srgbClr val="FFFFFF"/>
                          </a:solidFill>
                          <a:effectLst/>
                          <a:latin typeface="Calibri" panose="020F0502020204030204" pitchFamily="34" charset="0"/>
                        </a:rPr>
                        <a:t> €  881.900,99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xmlns="" val="2500931277"/>
                  </a:ext>
                </a:extLst>
              </a:tr>
              <a:tr h="0">
                <a:tc>
                  <a:txBody>
                    <a:bodyPr/>
                    <a:lstStyle/>
                    <a:p>
                      <a:pPr algn="l" fontAlgn="b"/>
                      <a:endParaRPr lang="it-IT" sz="1100" b="0" i="0" u="none" strike="noStrike">
                        <a:solidFill>
                          <a:srgbClr val="000000"/>
                        </a:solidFill>
                        <a:effectLst/>
                        <a:latin typeface="Calibri" panose="020F0502020204030204" pitchFamily="34" charset="0"/>
                      </a:endParaRPr>
                    </a:p>
                  </a:txBody>
                  <a:tcPr marL="9000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it-IT" sz="1100" b="0" i="0" u="none" strike="noStrike">
                        <a:solidFill>
                          <a:srgbClr val="000000"/>
                        </a:solidFill>
                        <a:effectLst/>
                        <a:latin typeface="Calibri" panose="020F0502020204030204" pitchFamily="34" charset="0"/>
                      </a:endParaRPr>
                    </a:p>
                  </a:txBody>
                  <a:tcPr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dirty="0">
                        <a:solidFill>
                          <a:srgbClr val="000000"/>
                        </a:solidFill>
                        <a:effectLst/>
                        <a:latin typeface="Calibri" panose="020F0502020204030204" pitchFamily="34" charset="0"/>
                      </a:endParaRPr>
                    </a:p>
                  </a:txBody>
                  <a:tcPr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930431166"/>
                  </a:ext>
                </a:extLst>
              </a:tr>
              <a:tr h="0">
                <a:tc gridSpan="5">
                  <a:txBody>
                    <a:bodyPr/>
                    <a:lstStyle/>
                    <a:p>
                      <a:pPr algn="l" fontAlgn="b"/>
                      <a:r>
                        <a:rPr lang="it-IT" sz="900" b="0" i="0" u="none" strike="noStrike" dirty="0">
                          <a:solidFill>
                            <a:srgbClr val="000000"/>
                          </a:solidFill>
                          <a:effectLst/>
                          <a:latin typeface="Calibri" panose="020F0502020204030204" pitchFamily="34" charset="0"/>
                        </a:rPr>
                        <a:t>(*) A seguito del disimpegno di € 1.560.740,00 per mancato raggiungimento del target di spesa relativo al performance framework al 31.12.2018</a:t>
                      </a:r>
                    </a:p>
                  </a:txBody>
                  <a:tcPr marL="90000" marR="0" marT="0" marB="0" anchor="b">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80053088"/>
                  </a:ext>
                </a:extLst>
              </a:tr>
            </a:tbl>
          </a:graphicData>
        </a:graphic>
      </p:graphicFrame>
    </p:spTree>
    <p:extLst>
      <p:ext uri="{BB962C8B-B14F-4D97-AF65-F5344CB8AC3E}">
        <p14:creationId xmlns:p14="http://schemas.microsoft.com/office/powerpoint/2010/main" val="3061951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450682E3-7349-4BF1-9AE4-7C392BF9F72B}"/>
              </a:ext>
            </a:extLst>
          </p:cNvPr>
          <p:cNvSpPr>
            <a:spLocks noGrp="1"/>
          </p:cNvSpPr>
          <p:nvPr>
            <p:ph type="sldNum" sz="quarter" idx="12"/>
          </p:nvPr>
        </p:nvSpPr>
        <p:spPr/>
        <p:txBody>
          <a:bodyPr/>
          <a:lstStyle/>
          <a:p>
            <a:pPr>
              <a:defRPr/>
            </a:pPr>
            <a:fld id="{ED1202DC-D04C-4ABA-9E64-1CFFECA26E18}" type="slidenum">
              <a:rPr lang="it-IT" smtClean="0"/>
              <a:pPr>
                <a:defRPr/>
              </a:pPr>
              <a:t>3</a:t>
            </a:fld>
            <a:endParaRPr lang="it-IT" dirty="0"/>
          </a:p>
        </p:txBody>
      </p:sp>
      <p:sp>
        <p:nvSpPr>
          <p:cNvPr id="4" name="CasellaDiTesto 3">
            <a:extLst>
              <a:ext uri="{FF2B5EF4-FFF2-40B4-BE49-F238E27FC236}">
                <a16:creationId xmlns:a16="http://schemas.microsoft.com/office/drawing/2014/main" xmlns="" id="{D787C429-92AE-4513-9A21-97DDB8808F15}"/>
              </a:ext>
            </a:extLst>
          </p:cNvPr>
          <p:cNvSpPr txBox="1"/>
          <p:nvPr/>
        </p:nvSpPr>
        <p:spPr>
          <a:xfrm>
            <a:off x="524108" y="1353675"/>
            <a:ext cx="8619892" cy="400110"/>
          </a:xfrm>
          <a:prstGeom prst="rect">
            <a:avLst/>
          </a:prstGeom>
          <a:noFill/>
        </p:spPr>
        <p:txBody>
          <a:bodyPr wrap="square" rtlCol="0">
            <a:spAutoFit/>
          </a:bodyPr>
          <a:lstStyle/>
          <a:p>
            <a:r>
              <a:rPr lang="it-IT" sz="2000" b="1" dirty="0" smtClean="0">
                <a:solidFill>
                  <a:srgbClr val="0070C0"/>
                </a:solidFill>
              </a:rPr>
              <a:t>Obiettivo spesa FESR (N+3). Abruzzo supera target </a:t>
            </a:r>
            <a:endParaRPr lang="it-IT" sz="2000" b="1" dirty="0">
              <a:solidFill>
                <a:srgbClr val="0070C0"/>
              </a:solidFill>
            </a:endParaRPr>
          </a:p>
        </p:txBody>
      </p:sp>
      <p:graphicFrame>
        <p:nvGraphicFramePr>
          <p:cNvPr id="5" name="Tabella 4">
            <a:extLst>
              <a:ext uri="{FF2B5EF4-FFF2-40B4-BE49-F238E27FC236}">
                <a16:creationId xmlns:a16="http://schemas.microsoft.com/office/drawing/2014/main" xmlns="" id="{05411653-1628-44B5-8489-194F4AA44386}"/>
              </a:ext>
            </a:extLst>
          </p:cNvPr>
          <p:cNvGraphicFramePr>
            <a:graphicFrameLocks noGrp="1"/>
          </p:cNvGraphicFramePr>
          <p:nvPr>
            <p:extLst>
              <p:ext uri="{D42A27DB-BD31-4B8C-83A1-F6EECF244321}">
                <p14:modId xmlns:p14="http://schemas.microsoft.com/office/powerpoint/2010/main" val="1289026557"/>
              </p:ext>
            </p:extLst>
          </p:nvPr>
        </p:nvGraphicFramePr>
        <p:xfrm>
          <a:off x="524108" y="1963711"/>
          <a:ext cx="8237369" cy="1511483"/>
        </p:xfrm>
        <a:graphic>
          <a:graphicData uri="http://schemas.openxmlformats.org/drawingml/2006/table">
            <a:tbl>
              <a:tblPr>
                <a:effectLst>
                  <a:innerShdw blurRad="63500" dist="50800" dir="5400000">
                    <a:prstClr val="black">
                      <a:alpha val="50000"/>
                    </a:prstClr>
                  </a:innerShdw>
                  <a:reflection blurRad="6350" stA="50000" endA="300" endPos="55000" dir="5400000" sy="-100000" algn="bl" rotWithShape="0"/>
                </a:effectLst>
              </a:tblPr>
              <a:tblGrid>
                <a:gridCol w="6272576">
                  <a:extLst>
                    <a:ext uri="{9D8B030D-6E8A-4147-A177-3AD203B41FA5}">
                      <a16:colId xmlns:a16="http://schemas.microsoft.com/office/drawing/2014/main" xmlns="" val="2870890913"/>
                    </a:ext>
                  </a:extLst>
                </a:gridCol>
                <a:gridCol w="1964793">
                  <a:extLst>
                    <a:ext uri="{9D8B030D-6E8A-4147-A177-3AD203B41FA5}">
                      <a16:colId xmlns:a16="http://schemas.microsoft.com/office/drawing/2014/main" xmlns="" val="2901289841"/>
                    </a:ext>
                  </a:extLst>
                </a:gridCol>
              </a:tblGrid>
              <a:tr h="782578">
                <a:tc>
                  <a:txBody>
                    <a:bodyPr/>
                    <a:lstStyle/>
                    <a:p>
                      <a:pPr algn="l" fontAlgn="b"/>
                      <a:r>
                        <a:rPr lang="it-IT" sz="1800" b="1" i="0" u="none" strike="noStrike" dirty="0">
                          <a:solidFill>
                            <a:schemeClr val="bg1"/>
                          </a:solidFill>
                          <a:effectLst/>
                          <a:latin typeface="Calibri" panose="020F0502020204030204" pitchFamily="34" charset="0"/>
                        </a:rPr>
                        <a:t>Obiettivo finanziario al 31.12.2019</a:t>
                      </a:r>
                    </a:p>
                  </a:txBody>
                  <a:tcPr marL="90000" marR="90000" marT="90000" marB="90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it-IT" sz="1800" b="1" i="0" u="none" strike="noStrike" dirty="0">
                          <a:solidFill>
                            <a:schemeClr val="bg1"/>
                          </a:solidFill>
                          <a:effectLst/>
                          <a:latin typeface="Calibri" panose="020F0502020204030204" pitchFamily="34" charset="0"/>
                        </a:rPr>
                        <a:t>22.900.143</a:t>
                      </a:r>
                    </a:p>
                  </a:txBody>
                  <a:tcPr marL="90000" marR="90000" marT="90000" marB="90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4047075877"/>
                  </a:ext>
                </a:extLst>
              </a:tr>
              <a:tr h="728905">
                <a:tc>
                  <a:txBody>
                    <a:bodyPr/>
                    <a:lstStyle/>
                    <a:p>
                      <a:pPr algn="l" fontAlgn="b"/>
                      <a:r>
                        <a:rPr lang="it-IT" sz="1800" b="1" i="0" u="none" strike="noStrike" dirty="0">
                          <a:solidFill>
                            <a:schemeClr val="bg1"/>
                          </a:solidFill>
                          <a:effectLst/>
                          <a:latin typeface="Calibri" panose="020F0502020204030204" pitchFamily="34" charset="0"/>
                        </a:rPr>
                        <a:t>Totale spesa certificata al 31.12.2019</a:t>
                      </a:r>
                    </a:p>
                  </a:txBody>
                  <a:tcPr marL="90000" marR="90000" marT="90000" marB="90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it-IT" sz="1800" b="1" i="0" u="none" strike="noStrike" dirty="0">
                          <a:solidFill>
                            <a:schemeClr val="bg1"/>
                          </a:solidFill>
                          <a:effectLst/>
                          <a:latin typeface="Calibri" panose="020F0502020204030204" pitchFamily="34" charset="0"/>
                        </a:rPr>
                        <a:t>25.225.477</a:t>
                      </a:r>
                    </a:p>
                  </a:txBody>
                  <a:tcPr marL="90000" marR="90000" marT="90000" marB="90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3656325586"/>
                  </a:ext>
                </a:extLst>
              </a:tr>
            </a:tbl>
          </a:graphicData>
        </a:graphic>
      </p:graphicFrame>
      <p:sp>
        <p:nvSpPr>
          <p:cNvPr id="6" name="CasellaDiTesto 5">
            <a:extLst>
              <a:ext uri="{FF2B5EF4-FFF2-40B4-BE49-F238E27FC236}">
                <a16:creationId xmlns:a16="http://schemas.microsoft.com/office/drawing/2014/main" xmlns="" id="{15BC9283-956B-48EA-81D0-DBDE3E59019C}"/>
              </a:ext>
            </a:extLst>
          </p:cNvPr>
          <p:cNvSpPr txBox="1"/>
          <p:nvPr/>
        </p:nvSpPr>
        <p:spPr>
          <a:xfrm>
            <a:off x="528718" y="3919392"/>
            <a:ext cx="8226499"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it-IT" spc="-50" dirty="0"/>
              <a:t>La spesa complessivamente certificata nell’ambito del POR FESR Abruzzo 2014-2020 </a:t>
            </a:r>
            <a:r>
              <a:rPr lang="it-IT" spc="-50" dirty="0" smtClean="0"/>
              <a:t>è </a:t>
            </a:r>
            <a:r>
              <a:rPr lang="it-IT" spc="-50" dirty="0"/>
              <a:t>pari </a:t>
            </a:r>
            <a:r>
              <a:rPr lang="it-IT" spc="-50" dirty="0" smtClean="0"/>
              <a:t>a </a:t>
            </a:r>
            <a:r>
              <a:rPr lang="it-IT" b="1" spc="-50" dirty="0"/>
              <a:t>€ 61.870.484</a:t>
            </a:r>
            <a:r>
              <a:rPr lang="it-IT" spc="-50" dirty="0"/>
              <a:t>, il </a:t>
            </a:r>
            <a:r>
              <a:rPr lang="it-IT" spc="-50" dirty="0" smtClean="0"/>
              <a:t>26,72% </a:t>
            </a:r>
            <a:r>
              <a:rPr lang="it-IT" spc="-50" dirty="0"/>
              <a:t>del </a:t>
            </a:r>
            <a:r>
              <a:rPr lang="it-IT" spc="-50" dirty="0" smtClean="0"/>
              <a:t>Programma</a:t>
            </a:r>
            <a:r>
              <a:rPr lang="it-IT" spc="-50" dirty="0"/>
              <a:t> </a:t>
            </a:r>
            <a:r>
              <a:rPr lang="it-IT" spc="-50" dirty="0" smtClean="0"/>
              <a:t>al netto della dotazione finanziaria dell’Asse IX.</a:t>
            </a:r>
            <a:endParaRPr lang="it-IT" spc="-50" dirty="0"/>
          </a:p>
        </p:txBody>
      </p:sp>
      <p:sp>
        <p:nvSpPr>
          <p:cNvPr id="7" name="CasellaDiTesto 6">
            <a:extLst>
              <a:ext uri="{FF2B5EF4-FFF2-40B4-BE49-F238E27FC236}">
                <a16:creationId xmlns:a16="http://schemas.microsoft.com/office/drawing/2014/main" xmlns="" id="{2D59EB8F-AE5F-4B93-9765-3497BB0ED8BE}"/>
              </a:ext>
            </a:extLst>
          </p:cNvPr>
          <p:cNvSpPr txBox="1"/>
          <p:nvPr/>
        </p:nvSpPr>
        <p:spPr>
          <a:xfrm>
            <a:off x="528718" y="4666048"/>
            <a:ext cx="8226499"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it-IT" kern="1000" spc="-90" dirty="0"/>
              <a:t>Il target finanziario N+3 previsto per il 2019 è pari a </a:t>
            </a:r>
            <a:r>
              <a:rPr lang="it-IT" b="1" kern="1000" spc="-90" dirty="0" smtClean="0"/>
              <a:t>€ 22.900.143</a:t>
            </a:r>
            <a:r>
              <a:rPr lang="it-IT" kern="1000" spc="-90" dirty="0" smtClean="0"/>
              <a:t>. </a:t>
            </a:r>
          </a:p>
          <a:p>
            <a:r>
              <a:rPr lang="it-IT" kern="1000" spc="-90" dirty="0" smtClean="0"/>
              <a:t>La </a:t>
            </a:r>
            <a:r>
              <a:rPr lang="it-IT" kern="1000" spc="-90" dirty="0"/>
              <a:t>Regione Abruzzo ha superato il target di spesa N+3 andando a certificare per il 2019 </a:t>
            </a:r>
            <a:endParaRPr lang="it-IT" kern="1000" spc="-90" dirty="0" smtClean="0"/>
          </a:p>
          <a:p>
            <a:r>
              <a:rPr lang="it-IT" b="1" kern="1000" spc="-90" dirty="0" smtClean="0"/>
              <a:t>€ 25.225.477</a:t>
            </a:r>
            <a:r>
              <a:rPr lang="it-IT" kern="1000" spc="-90" dirty="0" smtClean="0"/>
              <a:t>, </a:t>
            </a:r>
            <a:r>
              <a:rPr lang="it-IT" kern="1000" spc="-90" dirty="0"/>
              <a:t>superando così di circa </a:t>
            </a:r>
            <a:r>
              <a:rPr lang="it-IT" b="1" kern="1000" spc="-90" dirty="0" smtClean="0">
                <a:solidFill>
                  <a:srgbClr val="0070C0"/>
                </a:solidFill>
              </a:rPr>
              <a:t>€ 2.325.335 </a:t>
            </a:r>
            <a:r>
              <a:rPr lang="it-IT" kern="1000" spc="-90" dirty="0" smtClean="0"/>
              <a:t>il </a:t>
            </a:r>
            <a:r>
              <a:rPr lang="it-IT" kern="1000" spc="-90" dirty="0"/>
              <a:t>target previsto dalla Commissione europea.</a:t>
            </a:r>
          </a:p>
        </p:txBody>
      </p:sp>
    </p:spTree>
    <p:extLst>
      <p:ext uri="{BB962C8B-B14F-4D97-AF65-F5344CB8AC3E}">
        <p14:creationId xmlns:p14="http://schemas.microsoft.com/office/powerpoint/2010/main" val="2724324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2F5A0563-4491-4280-A107-28680D685D96}"/>
              </a:ext>
            </a:extLst>
          </p:cNvPr>
          <p:cNvSpPr>
            <a:spLocks noGrp="1"/>
          </p:cNvSpPr>
          <p:nvPr>
            <p:ph type="sldNum" sz="quarter" idx="12"/>
          </p:nvPr>
        </p:nvSpPr>
        <p:spPr/>
        <p:txBody>
          <a:bodyPr/>
          <a:lstStyle/>
          <a:p>
            <a:pPr>
              <a:defRPr/>
            </a:pPr>
            <a:fld id="{ED1202DC-D04C-4ABA-9E64-1CFFECA26E18}" type="slidenum">
              <a:rPr lang="it-IT" smtClean="0"/>
              <a:pPr>
                <a:defRPr/>
              </a:pPr>
              <a:t>4</a:t>
            </a:fld>
            <a:endParaRPr lang="it-IT" dirty="0"/>
          </a:p>
        </p:txBody>
      </p:sp>
      <p:sp>
        <p:nvSpPr>
          <p:cNvPr id="8" name="Segnaposto contenuto 11">
            <a:extLst>
              <a:ext uri="{FF2B5EF4-FFF2-40B4-BE49-F238E27FC236}">
                <a16:creationId xmlns:a16="http://schemas.microsoft.com/office/drawing/2014/main" xmlns="" id="{6960749B-C1D0-45AD-B1D6-8745074C0FFA}"/>
              </a:ext>
            </a:extLst>
          </p:cNvPr>
          <p:cNvSpPr txBox="1">
            <a:spLocks/>
          </p:cNvSpPr>
          <p:nvPr/>
        </p:nvSpPr>
        <p:spPr>
          <a:xfrm>
            <a:off x="577310" y="1893887"/>
            <a:ext cx="7989373" cy="4192119"/>
          </a:xfrm>
          <a:prstGeom prst="rect">
            <a:avLst/>
          </a:prstGeom>
        </p:spPr>
        <p:txBody>
          <a:bodyPr>
            <a:no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914400">
              <a:buFont typeface="Wingdings" panose="05000000000000000000" pitchFamily="2" charset="2"/>
              <a:buChar char="Ø"/>
            </a:pPr>
            <a:r>
              <a:rPr lang="it-IT" sz="1600" b="1" dirty="0"/>
              <a:t>POR FESR Abruzzo 2014-2020 Asse V </a:t>
            </a:r>
            <a:r>
              <a:rPr lang="it-IT" sz="1600" dirty="0"/>
              <a:t>– Obiettivo n. 5 </a:t>
            </a:r>
            <a:r>
              <a:rPr lang="it-IT" sz="1600" i="1" dirty="0"/>
              <a:t>Riduzione del rischio idrogeologico</a:t>
            </a:r>
            <a:r>
              <a:rPr lang="it-IT" sz="1600" dirty="0"/>
              <a:t>. Azione 5.1.1. «</a:t>
            </a:r>
            <a:r>
              <a:rPr lang="it-IT" sz="1600" i="1" dirty="0"/>
              <a:t>Interventi di messa in sicurezza e per l’aumento della resilienza dei territori più esposti a rischio idrogeologico e di erosione costiera</a:t>
            </a:r>
            <a:r>
              <a:rPr lang="it-IT" sz="1600" dirty="0"/>
              <a:t>». Dotazione finanziaria per il periodo di programmazione pari ad </a:t>
            </a:r>
            <a:r>
              <a:rPr lang="it-IT" sz="1600" b="1" dirty="0"/>
              <a:t>€ 23.439.260,00 </a:t>
            </a:r>
            <a:r>
              <a:rPr lang="it-IT" sz="1600" dirty="0"/>
              <a:t>(FESR 50%, Stato 35% e Regione 15%). </a:t>
            </a:r>
          </a:p>
          <a:p>
            <a:pPr marL="0" indent="0" algn="just" defTabSz="914400">
              <a:lnSpc>
                <a:spcPct val="50000"/>
              </a:lnSpc>
              <a:buFont typeface="Arial" panose="020B0604020202020204" pitchFamily="34" charset="0"/>
              <a:buNone/>
            </a:pPr>
            <a:endParaRPr lang="it-IT" sz="1600" dirty="0"/>
          </a:p>
          <a:p>
            <a:pPr algn="just" defTabSz="914400">
              <a:buFont typeface="Wingdings" panose="05000000000000000000" pitchFamily="2" charset="2"/>
              <a:buChar char="Ø"/>
            </a:pPr>
            <a:r>
              <a:rPr lang="it-IT" sz="1600" b="1" dirty="0"/>
              <a:t>Comuni beneficiari  n. 26: </a:t>
            </a:r>
            <a:r>
              <a:rPr lang="it-IT" sz="1600" dirty="0"/>
              <a:t>Bisegna (AQ), Capistrello (AQ), Fagnano Alto (AQ), Pacentro (AQ), Sante Marie (AQ), Arielli (CH), Ari (CH), Castel Frentano (CH), Gissi (CH), Montebello sul Sangro (CH), Monteodorisio (CH), Ortona (CH), Sant’Eusanio del Sangro (CH), San Vito Chietino (CH), Caramanico Terme (PE), Città Sant’Angelo (PE), Loreto Aprutino (PE), Penne (PE) Salle (PE), Torre De’ Passeri (PE), Turrivalignani (PE), Cortino (TE), Montorio al Vomano (TE), Pietracamela (TE), Teramo (TE) . Nel comune di Roseto degli Abruzzi (TE) l’intervento idraulico è realizzato dal Servizio Genio Civile di Teramo – DPE014</a:t>
            </a:r>
            <a:r>
              <a:rPr lang="it-IT" sz="1600" dirty="0" smtClean="0"/>
              <a:t>.</a:t>
            </a:r>
          </a:p>
          <a:p>
            <a:pPr marL="0" indent="0" algn="just" defTabSz="914400">
              <a:lnSpc>
                <a:spcPct val="50000"/>
              </a:lnSpc>
              <a:buFont typeface="Arial" panose="020B0604020202020204" pitchFamily="34" charset="0"/>
              <a:buNone/>
            </a:pPr>
            <a:endParaRPr lang="it-IT" sz="1600" dirty="0" smtClean="0"/>
          </a:p>
          <a:p>
            <a:pPr algn="just" defTabSz="914400">
              <a:lnSpc>
                <a:spcPct val="50000"/>
              </a:lnSpc>
              <a:buFont typeface="Wingdings" panose="05000000000000000000" pitchFamily="2" charset="2"/>
              <a:buChar char="Ø"/>
            </a:pPr>
            <a:r>
              <a:rPr lang="it-IT" sz="1600" b="1" dirty="0" smtClean="0"/>
              <a:t>Responsabile </a:t>
            </a:r>
            <a:r>
              <a:rPr lang="it-IT" sz="1600" b="1" dirty="0"/>
              <a:t>di Asse</a:t>
            </a:r>
            <a:r>
              <a:rPr lang="it-IT" sz="1600" dirty="0"/>
              <a:t>: Dipartimento Infrastrutture, Trasporti,  Mobilità, Reti e Logistica DPE</a:t>
            </a:r>
            <a:r>
              <a:rPr lang="it-IT" sz="1600" dirty="0" smtClean="0"/>
              <a:t>.</a:t>
            </a:r>
          </a:p>
          <a:p>
            <a:pPr marL="0" indent="0" algn="just" defTabSz="914400">
              <a:lnSpc>
                <a:spcPct val="50000"/>
              </a:lnSpc>
              <a:buFont typeface="Arial" panose="020B0604020202020204" pitchFamily="34" charset="0"/>
              <a:buNone/>
            </a:pPr>
            <a:endParaRPr lang="it-IT" sz="1600" dirty="0" smtClean="0"/>
          </a:p>
          <a:p>
            <a:pPr algn="just" defTabSz="914400">
              <a:lnSpc>
                <a:spcPct val="50000"/>
              </a:lnSpc>
              <a:buFont typeface="Wingdings" panose="05000000000000000000" pitchFamily="2" charset="2"/>
              <a:buChar char="Ø"/>
            </a:pPr>
            <a:r>
              <a:rPr lang="it-IT" sz="1600" b="1" dirty="0" smtClean="0"/>
              <a:t>Responsabile </a:t>
            </a:r>
            <a:r>
              <a:rPr lang="it-IT" sz="1600" b="1" dirty="0"/>
              <a:t>di Azione</a:t>
            </a:r>
            <a:r>
              <a:rPr lang="it-IT" sz="1600" dirty="0"/>
              <a:t>:  Servizio Difesa Idraulica, Idrogeologica e della Costa DPE013</a:t>
            </a:r>
            <a:r>
              <a:rPr lang="it-IT" sz="1600" dirty="0" smtClean="0"/>
              <a:t>.</a:t>
            </a:r>
            <a:endParaRPr lang="it-IT" sz="1600" dirty="0"/>
          </a:p>
        </p:txBody>
      </p:sp>
      <p:sp>
        <p:nvSpPr>
          <p:cNvPr id="2" name="CasellaDiTesto 1"/>
          <p:cNvSpPr txBox="1"/>
          <p:nvPr/>
        </p:nvSpPr>
        <p:spPr>
          <a:xfrm>
            <a:off x="809469" y="1259171"/>
            <a:ext cx="6115987" cy="400110"/>
          </a:xfrm>
          <a:prstGeom prst="rect">
            <a:avLst/>
          </a:prstGeom>
          <a:noFill/>
        </p:spPr>
        <p:txBody>
          <a:bodyPr wrap="square" rtlCol="0">
            <a:spAutoFit/>
          </a:bodyPr>
          <a:lstStyle/>
          <a:p>
            <a:r>
              <a:rPr lang="it-IT" sz="2000" b="1" dirty="0" smtClean="0">
                <a:solidFill>
                  <a:srgbClr val="0070C0"/>
                </a:solidFill>
              </a:rPr>
              <a:t>Dissesto idrogeologico  - Asse V </a:t>
            </a:r>
            <a:endParaRPr lang="it-IT" sz="2000" b="1" dirty="0">
              <a:solidFill>
                <a:srgbClr val="0070C0"/>
              </a:solidFill>
            </a:endParaRPr>
          </a:p>
        </p:txBody>
      </p:sp>
    </p:spTree>
    <p:extLst>
      <p:ext uri="{BB962C8B-B14F-4D97-AF65-F5344CB8AC3E}">
        <p14:creationId xmlns:p14="http://schemas.microsoft.com/office/powerpoint/2010/main" val="1674482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ED1202DC-D04C-4ABA-9E64-1CFFECA26E18}" type="slidenum">
              <a:rPr lang="it-IT" smtClean="0"/>
              <a:pPr>
                <a:defRPr/>
              </a:pPr>
              <a:t>5</a:t>
            </a:fld>
            <a:endParaRPr lang="it-IT" dirty="0"/>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89" y="1334681"/>
            <a:ext cx="8536898" cy="4943604"/>
          </a:xfrm>
          <a:prstGeom prst="rect">
            <a:avLst/>
          </a:prstGeom>
        </p:spPr>
      </p:pic>
      <p:sp>
        <p:nvSpPr>
          <p:cNvPr id="6" name="CasellaDiTesto 5"/>
          <p:cNvSpPr txBox="1"/>
          <p:nvPr/>
        </p:nvSpPr>
        <p:spPr>
          <a:xfrm>
            <a:off x="502169" y="1116766"/>
            <a:ext cx="7142814" cy="400110"/>
          </a:xfrm>
          <a:prstGeom prst="rect">
            <a:avLst/>
          </a:prstGeom>
          <a:noFill/>
        </p:spPr>
        <p:txBody>
          <a:bodyPr wrap="square" rtlCol="0">
            <a:spAutoFit/>
          </a:bodyPr>
          <a:lstStyle/>
          <a:p>
            <a:r>
              <a:rPr lang="it-IT" sz="2000" dirty="0" smtClean="0">
                <a:solidFill>
                  <a:srgbClr val="0070C0"/>
                </a:solidFill>
              </a:rPr>
              <a:t>Avanzamento spesa </a:t>
            </a:r>
            <a:r>
              <a:rPr lang="it-IT" sz="2000" dirty="0">
                <a:solidFill>
                  <a:srgbClr val="0070C0"/>
                </a:solidFill>
              </a:rPr>
              <a:t>al </a:t>
            </a:r>
            <a:r>
              <a:rPr lang="it-IT" sz="2000" dirty="0" smtClean="0">
                <a:solidFill>
                  <a:srgbClr val="0070C0"/>
                </a:solidFill>
              </a:rPr>
              <a:t>31/12/2019 – Asse V</a:t>
            </a:r>
            <a:endParaRPr lang="it-IT" sz="2000" dirty="0">
              <a:solidFill>
                <a:srgbClr val="0070C0"/>
              </a:solidFill>
            </a:endParaRPr>
          </a:p>
        </p:txBody>
      </p:sp>
    </p:spTree>
    <p:extLst>
      <p:ext uri="{BB962C8B-B14F-4D97-AF65-F5344CB8AC3E}">
        <p14:creationId xmlns:p14="http://schemas.microsoft.com/office/powerpoint/2010/main" val="693449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ED1202DC-D04C-4ABA-9E64-1CFFECA26E18}" type="slidenum">
              <a:rPr lang="it-IT" smtClean="0"/>
              <a:pPr>
                <a:defRPr/>
              </a:pPr>
              <a:t>6</a:t>
            </a:fld>
            <a:endParaRPr lang="it-IT" dirty="0"/>
          </a:p>
        </p:txBody>
      </p:sp>
      <p:sp>
        <p:nvSpPr>
          <p:cNvPr id="5" name="CasellaDiTesto 4"/>
          <p:cNvSpPr txBox="1"/>
          <p:nvPr/>
        </p:nvSpPr>
        <p:spPr>
          <a:xfrm>
            <a:off x="397237" y="1514563"/>
            <a:ext cx="7142814" cy="400110"/>
          </a:xfrm>
          <a:prstGeom prst="rect">
            <a:avLst/>
          </a:prstGeom>
          <a:noFill/>
        </p:spPr>
        <p:txBody>
          <a:bodyPr wrap="square" rtlCol="0">
            <a:spAutoFit/>
          </a:bodyPr>
          <a:lstStyle/>
          <a:p>
            <a:r>
              <a:rPr lang="it-IT" sz="2000" dirty="0" smtClean="0">
                <a:solidFill>
                  <a:srgbClr val="0070C0"/>
                </a:solidFill>
              </a:rPr>
              <a:t>Avanzamento spesa </a:t>
            </a:r>
            <a:r>
              <a:rPr lang="it-IT" sz="2000" dirty="0">
                <a:solidFill>
                  <a:srgbClr val="0070C0"/>
                </a:solidFill>
              </a:rPr>
              <a:t>al </a:t>
            </a:r>
            <a:r>
              <a:rPr lang="it-IT" sz="2000" dirty="0" smtClean="0">
                <a:solidFill>
                  <a:srgbClr val="0070C0"/>
                </a:solidFill>
              </a:rPr>
              <a:t>31/12/2019 – Asse V</a:t>
            </a:r>
            <a:endParaRPr lang="it-IT" sz="2000" dirty="0">
              <a:solidFill>
                <a:srgbClr val="0070C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237" y="2000043"/>
            <a:ext cx="8393963" cy="381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110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7</a:t>
            </a:fld>
            <a:endParaRPr lang="it-IT" dirty="0"/>
          </a:p>
        </p:txBody>
      </p:sp>
      <p:sp>
        <p:nvSpPr>
          <p:cNvPr id="4" name="Segnaposto contenuto 11">
            <a:extLst>
              <a:ext uri="{FF2B5EF4-FFF2-40B4-BE49-F238E27FC236}">
                <a16:creationId xmlns:a16="http://schemas.microsoft.com/office/drawing/2014/main" xmlns="" id="{CC056925-35C5-4117-A7F8-6F853B10D50E}"/>
              </a:ext>
            </a:extLst>
          </p:cNvPr>
          <p:cNvSpPr txBox="1">
            <a:spLocks/>
          </p:cNvSpPr>
          <p:nvPr/>
        </p:nvSpPr>
        <p:spPr>
          <a:xfrm>
            <a:off x="483312" y="2255232"/>
            <a:ext cx="8177376" cy="3830775"/>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it-IT" sz="4900" b="1" i="0" u="none" strike="noStrike" kern="1200" cap="none" spc="-90" normalizeH="0" baseline="0" noProof="0" dirty="0">
                <a:ln>
                  <a:noFill/>
                </a:ln>
                <a:solidFill>
                  <a:sysClr val="windowText" lastClr="000000"/>
                </a:solidFill>
                <a:effectLst/>
                <a:uLnTx/>
                <a:uFillTx/>
                <a:latin typeface="Calibri"/>
                <a:ea typeface="+mn-ea"/>
                <a:cs typeface="+mn-cs"/>
              </a:rPr>
              <a:t>POR FESR Abruzzo 2014-2020 Asse IX </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Obiettivo n. 5.1 «Prevenzione del rischio idrogeologico e sismico e sostegno alla ripresa economica delle aree colpite dal terremoto del 2016 e 2017 (Cratere). Azione 5.1.1. «</a:t>
            </a:r>
            <a:r>
              <a:rPr kumimoji="0" lang="it-IT" sz="4900" b="0" i="1" u="none" strike="noStrike" kern="1200" cap="none" spc="-90" normalizeH="0" baseline="0" noProof="0" dirty="0">
                <a:ln>
                  <a:noFill/>
                </a:ln>
                <a:solidFill>
                  <a:sysClr val="windowText" lastClr="000000"/>
                </a:solidFill>
                <a:effectLst/>
                <a:uLnTx/>
                <a:uFillTx/>
                <a:latin typeface="Calibri"/>
                <a:ea typeface="+mn-ea"/>
                <a:cs typeface="+mn-cs"/>
              </a:rPr>
              <a:t>Interventi di messa in sicurezza e per l’aumento della resilienza dei territori più esposti a rischio idrogeologico e di erosione costiera</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Dotazione finanziaria per il periodo di programmazione pari ad € </a:t>
            </a:r>
            <a:r>
              <a:rPr kumimoji="0" lang="it-IT" sz="4900" b="1" i="0" u="none" strike="noStrike" kern="1200" cap="none" spc="-90" normalizeH="0" baseline="0" noProof="0" dirty="0">
                <a:ln>
                  <a:noFill/>
                </a:ln>
                <a:solidFill>
                  <a:sysClr val="windowText" lastClr="000000"/>
                </a:solidFill>
                <a:effectLst/>
                <a:uLnTx/>
                <a:uFillTx/>
                <a:latin typeface="Calibri"/>
                <a:ea typeface="+mn-ea"/>
                <a:cs typeface="+mn-cs"/>
              </a:rPr>
              <a:t>20.000.000,00</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(FESR 50%, Stato 50%).</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4900" b="0" i="0" u="none" strike="noStrike" kern="1200" cap="none" spc="-9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it-IT" sz="4900" b="1" i="0" u="none" strike="noStrike" kern="1200" cap="none" spc="-90" normalizeH="0" baseline="0" noProof="0" dirty="0">
                <a:ln>
                  <a:noFill/>
                </a:ln>
                <a:solidFill>
                  <a:sysClr val="windowText" lastClr="000000"/>
                </a:solidFill>
                <a:effectLst/>
                <a:uLnTx/>
                <a:uFillTx/>
                <a:latin typeface="Calibri"/>
                <a:ea typeface="+mn-ea"/>
                <a:cs typeface="+mn-cs"/>
              </a:rPr>
              <a:t>Comuni beneficiari n. 14 </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a:t>
            </a:r>
            <a:r>
              <a:rPr kumimoji="0" lang="it-IT" sz="4900" b="1" i="0" u="none" strike="noStrike" kern="1200" cap="none" spc="-90" normalizeH="0" baseline="0" noProof="0" dirty="0">
                <a:ln>
                  <a:noFill/>
                </a:ln>
                <a:solidFill>
                  <a:sysClr val="windowText" lastClr="000000"/>
                </a:solidFill>
                <a:effectLst/>
                <a:uLnTx/>
                <a:uFillTx/>
                <a:latin typeface="Calibri"/>
                <a:ea typeface="+mn-ea"/>
                <a:cs typeface="+mn-cs"/>
              </a:rPr>
              <a:t>16 interventi</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a:t>
            </a:r>
            <a:r>
              <a:rPr kumimoji="0" lang="it-IT" sz="4900" b="1" i="0" u="none" strike="noStrike" kern="1200" cap="none" spc="-90" normalizeH="0" baseline="0" noProof="0" dirty="0">
                <a:ln>
                  <a:noFill/>
                </a:ln>
                <a:solidFill>
                  <a:sysClr val="windowText" lastClr="000000"/>
                </a:solidFill>
                <a:effectLst/>
                <a:uLnTx/>
                <a:uFillTx/>
                <a:latin typeface="Calibri"/>
                <a:ea typeface="+mn-ea"/>
                <a:cs typeface="+mn-cs"/>
              </a:rPr>
              <a:t> </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Tossicia (TE), Torricella Sicura (TE) - </a:t>
            </a:r>
            <a:r>
              <a:rPr kumimoji="0" lang="it-IT" sz="4900" b="0" i="1" u="none" strike="noStrike" kern="1200" cap="none" spc="-90" normalizeH="0" baseline="0" noProof="0" dirty="0">
                <a:ln>
                  <a:noFill/>
                </a:ln>
                <a:solidFill>
                  <a:sysClr val="windowText" lastClr="000000"/>
                </a:solidFill>
                <a:effectLst/>
                <a:uLnTx/>
                <a:uFillTx/>
                <a:latin typeface="Calibri"/>
                <a:ea typeface="+mn-ea"/>
                <a:cs typeface="+mn-cs"/>
              </a:rPr>
              <a:t>Località Villa Popolo</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Farindola (TE), Campli (TE) - </a:t>
            </a:r>
            <a:r>
              <a:rPr kumimoji="0" lang="it-IT" sz="4900" b="0" i="1" u="none" strike="noStrike" kern="1200" cap="none" spc="-90" normalizeH="0" baseline="0" noProof="0" dirty="0" err="1">
                <a:ln>
                  <a:noFill/>
                </a:ln>
                <a:solidFill>
                  <a:sysClr val="windowText" lastClr="000000"/>
                </a:solidFill>
                <a:effectLst/>
                <a:uLnTx/>
                <a:uFillTx/>
                <a:latin typeface="Calibri"/>
                <a:ea typeface="+mn-ea"/>
                <a:cs typeface="+mn-cs"/>
              </a:rPr>
              <a:t>Loc</a:t>
            </a:r>
            <a:r>
              <a:rPr kumimoji="0" lang="it-IT" sz="4900" b="0" i="1" u="none" strike="noStrike" kern="1200" cap="none" spc="-90" normalizeH="0" baseline="0" noProof="0" dirty="0">
                <a:ln>
                  <a:noFill/>
                </a:ln>
                <a:solidFill>
                  <a:sysClr val="windowText" lastClr="000000"/>
                </a:solidFill>
                <a:effectLst/>
                <a:uLnTx/>
                <a:uFillTx/>
                <a:latin typeface="Calibri"/>
                <a:ea typeface="+mn-ea"/>
                <a:cs typeface="+mn-cs"/>
              </a:rPr>
              <a:t>. Castelnuovo</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Isola del Gran Sasso (TE), Torricella Sicura (TE) </a:t>
            </a:r>
            <a:r>
              <a:rPr kumimoji="0" lang="it-IT" sz="4900" b="0" i="1" u="none" strike="noStrike" kern="1200" cap="none" spc="-90" normalizeH="0" baseline="0" noProof="0" dirty="0" err="1">
                <a:ln>
                  <a:noFill/>
                </a:ln>
                <a:solidFill>
                  <a:sysClr val="windowText" lastClr="000000"/>
                </a:solidFill>
                <a:effectLst/>
                <a:uLnTx/>
                <a:uFillTx/>
                <a:latin typeface="Calibri"/>
                <a:ea typeface="+mn-ea"/>
                <a:cs typeface="+mn-cs"/>
              </a:rPr>
              <a:t>Loc</a:t>
            </a:r>
            <a:r>
              <a:rPr kumimoji="0" lang="it-IT" sz="4900" b="0" i="1" u="none" strike="noStrike" kern="1200" cap="none" spc="-90" normalizeH="0" baseline="0" noProof="0" dirty="0">
                <a:ln>
                  <a:noFill/>
                </a:ln>
                <a:solidFill>
                  <a:sysClr val="windowText" lastClr="000000"/>
                </a:solidFill>
                <a:effectLst/>
                <a:uLnTx/>
                <a:uFillTx/>
                <a:latin typeface="Calibri"/>
                <a:ea typeface="+mn-ea"/>
                <a:cs typeface="+mn-cs"/>
              </a:rPr>
              <a:t>. </a:t>
            </a:r>
            <a:r>
              <a:rPr kumimoji="0" lang="it-IT" sz="4900" b="0" i="1" u="none" strike="noStrike" kern="1200" cap="none" spc="-90" normalizeH="0" baseline="0" noProof="0" dirty="0" err="1">
                <a:ln>
                  <a:noFill/>
                </a:ln>
                <a:solidFill>
                  <a:sysClr val="windowText" lastClr="000000"/>
                </a:solidFill>
                <a:effectLst/>
                <a:uLnTx/>
                <a:uFillTx/>
                <a:latin typeface="Calibri"/>
                <a:ea typeface="+mn-ea"/>
                <a:cs typeface="+mn-cs"/>
              </a:rPr>
              <a:t>Ioannella</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Valle Castellana (TE), Pizzoli (AQ), Fano Adriano (TE), Rocca Santa Maria (TE), Campli (TE) - </a:t>
            </a:r>
            <a:r>
              <a:rPr kumimoji="0" lang="it-IT" sz="4900" b="0" i="1" u="none" strike="noStrike" kern="1200" cap="none" spc="-90" normalizeH="0" baseline="0" noProof="0" dirty="0">
                <a:ln>
                  <a:noFill/>
                </a:ln>
                <a:solidFill>
                  <a:sysClr val="windowText" lastClr="000000"/>
                </a:solidFill>
                <a:effectLst/>
                <a:uLnTx/>
                <a:uFillTx/>
                <a:latin typeface="Calibri"/>
                <a:ea typeface="+mn-ea"/>
                <a:cs typeface="+mn-cs"/>
              </a:rPr>
              <a:t>Località Paduli</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Cortino (TE), Crognaleto (TE), Castelli (TE), Civitella del Tronto (TE) e Teramo (TE).</a:t>
            </a:r>
          </a:p>
          <a:p>
            <a:pPr marL="0" marR="0" lvl="0" indent="0" algn="just" defTabSz="914400" rtl="0" eaLnBrk="1" fontAlgn="auto" latinLnBrk="0" hangingPunct="1">
              <a:lnSpc>
                <a:spcPct val="70000"/>
              </a:lnSpc>
              <a:spcBef>
                <a:spcPct val="20000"/>
              </a:spcBef>
              <a:spcAft>
                <a:spcPts val="0"/>
              </a:spcAft>
              <a:buClrTx/>
              <a:buSzTx/>
              <a:buFont typeface="Arial" panose="020B0604020202020204" pitchFamily="34" charset="0"/>
              <a:buNone/>
              <a:tabLst/>
              <a:defRPr/>
            </a:pPr>
            <a:endParaRPr kumimoji="0" lang="it-IT" sz="4900" b="0" i="0" u="none" strike="noStrike" kern="1200" cap="none" spc="-90" normalizeH="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it-IT" sz="4900" b="1" i="0" u="none" strike="noStrike" kern="1200" cap="none" spc="-90" normalizeH="0" baseline="0" noProof="0" dirty="0">
                <a:ln>
                  <a:noFill/>
                </a:ln>
                <a:solidFill>
                  <a:sysClr val="windowText" lastClr="000000"/>
                </a:solidFill>
                <a:effectLst/>
                <a:uLnTx/>
                <a:uFillTx/>
                <a:latin typeface="Calibri"/>
                <a:ea typeface="+mn-ea"/>
                <a:cs typeface="+mn-cs"/>
              </a:rPr>
              <a:t>Responsabile di Asse</a:t>
            </a:r>
            <a:r>
              <a:rPr kumimoji="0" lang="it-IT" sz="4900" b="0" i="0" u="none" strike="noStrike" kern="1200" cap="none" spc="-90" normalizeH="0" baseline="0" noProof="0" dirty="0">
                <a:ln>
                  <a:noFill/>
                </a:ln>
                <a:solidFill>
                  <a:sysClr val="windowText" lastClr="000000"/>
                </a:solidFill>
                <a:effectLst/>
                <a:uLnTx/>
                <a:uFillTx/>
                <a:latin typeface="Calibri"/>
                <a:ea typeface="+mn-ea"/>
                <a:cs typeface="+mn-cs"/>
              </a:rPr>
              <a:t>: Dipartimento Infrastrutture, Trasporti,  Mobilità, Reti e Logistica DPE. </a:t>
            </a:r>
          </a:p>
          <a:p>
            <a:pPr marL="0" marR="0" lvl="0" indent="0" algn="just" defTabSz="914400" rtl="0" eaLnBrk="1" fontAlgn="auto" latinLnBrk="0" hangingPunct="1">
              <a:lnSpc>
                <a:spcPct val="70000"/>
              </a:lnSpc>
              <a:spcBef>
                <a:spcPct val="20000"/>
              </a:spcBef>
              <a:spcAft>
                <a:spcPts val="0"/>
              </a:spcAft>
              <a:buClrTx/>
              <a:buSzTx/>
              <a:buFont typeface="Arial" panose="020B0604020202020204" pitchFamily="34" charset="0"/>
              <a:buNone/>
              <a:tabLst/>
              <a:defRPr/>
            </a:pPr>
            <a:endParaRPr kumimoji="0" lang="it-IT" sz="4900" b="0" i="0" u="none" strike="noStrike" kern="1200" cap="none" spc="-9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it-IT" sz="4900" b="1" i="0" u="none" strike="noStrike" kern="1200" cap="none" spc="-90" normalizeH="0" baseline="0" noProof="0" dirty="0">
                <a:ln>
                  <a:noFill/>
                </a:ln>
                <a:solidFill>
                  <a:prstClr val="black"/>
                </a:solidFill>
                <a:effectLst/>
                <a:uLnTx/>
                <a:uFillTx/>
                <a:latin typeface="Calibri"/>
                <a:ea typeface="+mn-ea"/>
                <a:cs typeface="+mn-cs"/>
              </a:rPr>
              <a:t>Responsabile di Azione</a:t>
            </a:r>
            <a:r>
              <a:rPr kumimoji="0" lang="it-IT" sz="4900" b="0" i="0" u="none" strike="noStrike" kern="1200" cap="none" spc="-90" normalizeH="0" baseline="0" noProof="0" dirty="0">
                <a:ln>
                  <a:noFill/>
                </a:ln>
                <a:solidFill>
                  <a:prstClr val="black"/>
                </a:solidFill>
                <a:effectLst/>
                <a:uLnTx/>
                <a:uFillTx/>
                <a:latin typeface="Calibri"/>
                <a:ea typeface="+mn-ea"/>
                <a:cs typeface="+mn-cs"/>
              </a:rPr>
              <a:t>: Servizio Difesa Idraulica, Idrogeologica e della Costa DPE013.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it-IT" sz="4900" b="0" i="0" u="none" strike="noStrike" kern="1200" cap="none" spc="-9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4900" b="0" i="0" u="none" strike="noStrike" kern="1200" cap="none" spc="-9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it-IT" sz="2000" b="0" i="0" u="none" strike="noStrike" kern="1200" cap="none" spc="-9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000" b="0" i="0" u="none" strike="noStrike" kern="1200" cap="none" spc="-90" normalizeH="0" baseline="0" noProof="0" dirty="0">
                <a:ln>
                  <a:noFill/>
                </a:ln>
                <a:solidFill>
                  <a:sysClr val="windowText" lastClr="000000"/>
                </a:solidFill>
                <a:effectLst/>
                <a:uLnTx/>
                <a:uFillTx/>
                <a:latin typeface="Calibri"/>
                <a:ea typeface="+mn-ea"/>
                <a:cs typeface="+mn-cs"/>
              </a:rPr>
              <a:t> </a:t>
            </a:r>
          </a:p>
        </p:txBody>
      </p:sp>
      <p:sp>
        <p:nvSpPr>
          <p:cNvPr id="6" name="CasellaDiTesto 5"/>
          <p:cNvSpPr txBox="1"/>
          <p:nvPr/>
        </p:nvSpPr>
        <p:spPr>
          <a:xfrm>
            <a:off x="831952" y="1554352"/>
            <a:ext cx="7142814" cy="400110"/>
          </a:xfrm>
          <a:prstGeom prst="rect">
            <a:avLst/>
          </a:prstGeom>
          <a:noFill/>
        </p:spPr>
        <p:txBody>
          <a:bodyPr wrap="square" rtlCol="0">
            <a:spAutoFit/>
          </a:bodyPr>
          <a:lstStyle/>
          <a:p>
            <a:r>
              <a:rPr lang="it-IT" sz="2000" b="1" dirty="0" smtClean="0">
                <a:solidFill>
                  <a:srgbClr val="0070C0"/>
                </a:solidFill>
              </a:rPr>
              <a:t>Dissesto idrogeologico e Rischio sismico – Asse IX </a:t>
            </a:r>
            <a:endParaRPr lang="it-IT" sz="2000" b="1" dirty="0">
              <a:solidFill>
                <a:srgbClr val="0070C0"/>
              </a:solidFill>
            </a:endParaRPr>
          </a:p>
        </p:txBody>
      </p:sp>
    </p:spTree>
    <p:extLst>
      <p:ext uri="{BB962C8B-B14F-4D97-AF65-F5344CB8AC3E}">
        <p14:creationId xmlns:p14="http://schemas.microsoft.com/office/powerpoint/2010/main" val="1848888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ED1202DC-D04C-4ABA-9E64-1CFFECA26E18}" type="slidenum">
              <a:rPr lang="it-IT" smtClean="0"/>
              <a:pPr>
                <a:defRPr/>
              </a:pPr>
              <a:t>8</a:t>
            </a:fld>
            <a:endParaRPr lang="it-IT"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39" y="1454045"/>
            <a:ext cx="7838923" cy="4954675"/>
          </a:xfrm>
          <a:prstGeom prst="rect">
            <a:avLst/>
          </a:prstGeom>
        </p:spPr>
      </p:pic>
      <p:sp>
        <p:nvSpPr>
          <p:cNvPr id="5" name="CasellaDiTesto 4"/>
          <p:cNvSpPr txBox="1"/>
          <p:nvPr/>
        </p:nvSpPr>
        <p:spPr>
          <a:xfrm>
            <a:off x="659564" y="1121389"/>
            <a:ext cx="7142814" cy="400110"/>
          </a:xfrm>
          <a:prstGeom prst="rect">
            <a:avLst/>
          </a:prstGeom>
          <a:noFill/>
        </p:spPr>
        <p:txBody>
          <a:bodyPr wrap="square" rtlCol="0">
            <a:spAutoFit/>
          </a:bodyPr>
          <a:lstStyle/>
          <a:p>
            <a:r>
              <a:rPr lang="it-IT" sz="2000" b="1" dirty="0" smtClean="0">
                <a:solidFill>
                  <a:srgbClr val="0070C0"/>
                </a:solidFill>
              </a:rPr>
              <a:t>Avanzamento spesa al 31/12/2019 – Asse IX </a:t>
            </a:r>
            <a:endParaRPr lang="it-IT" sz="2000" b="1" dirty="0">
              <a:solidFill>
                <a:srgbClr val="0070C0"/>
              </a:solidFill>
            </a:endParaRPr>
          </a:p>
        </p:txBody>
      </p:sp>
    </p:spTree>
    <p:extLst>
      <p:ext uri="{BB962C8B-B14F-4D97-AF65-F5344CB8AC3E}">
        <p14:creationId xmlns:p14="http://schemas.microsoft.com/office/powerpoint/2010/main" val="1653305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xmlns="" id="{E956EBF7-1FF5-4AED-893E-BD329303FAC5}"/>
              </a:ext>
            </a:extLst>
          </p:cNvPr>
          <p:cNvSpPr>
            <a:spLocks noGrp="1"/>
          </p:cNvSpPr>
          <p:nvPr>
            <p:ph type="sldNum" sz="quarter" idx="12"/>
          </p:nvPr>
        </p:nvSpPr>
        <p:spPr/>
        <p:txBody>
          <a:bodyPr/>
          <a:lstStyle/>
          <a:p>
            <a:pPr>
              <a:defRPr/>
            </a:pPr>
            <a:fld id="{ED1202DC-D04C-4ABA-9E64-1CFFECA26E18}" type="slidenum">
              <a:rPr lang="it-IT" smtClean="0"/>
              <a:pPr>
                <a:defRPr/>
              </a:pPr>
              <a:t>9</a:t>
            </a:fld>
            <a:endParaRPr lang="it-IT" dirty="0"/>
          </a:p>
        </p:txBody>
      </p:sp>
      <p:grpSp>
        <p:nvGrpSpPr>
          <p:cNvPr id="6" name="Gruppo 5">
            <a:extLst>
              <a:ext uri="{FF2B5EF4-FFF2-40B4-BE49-F238E27FC236}">
                <a16:creationId xmlns:a16="http://schemas.microsoft.com/office/drawing/2014/main" xmlns="" id="{C9004D45-D028-4397-91FB-EF614388C37B}"/>
              </a:ext>
            </a:extLst>
          </p:cNvPr>
          <p:cNvGrpSpPr/>
          <p:nvPr/>
        </p:nvGrpSpPr>
        <p:grpSpPr>
          <a:xfrm>
            <a:off x="509232" y="1954863"/>
            <a:ext cx="8492564" cy="3952166"/>
            <a:chOff x="171742" y="2219324"/>
            <a:chExt cx="9039592" cy="3876841"/>
          </a:xfrm>
        </p:grpSpPr>
        <p:pic>
          <p:nvPicPr>
            <p:cNvPr id="7" name="Immagine 6">
              <a:extLst>
                <a:ext uri="{FF2B5EF4-FFF2-40B4-BE49-F238E27FC236}">
                  <a16:creationId xmlns:a16="http://schemas.microsoft.com/office/drawing/2014/main" xmlns="" id="{1C6DDF8D-3729-44A1-AF70-4AD5A6FA4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742" y="2219324"/>
              <a:ext cx="4201364" cy="3277070"/>
            </a:xfrm>
            <a:prstGeom prst="rect">
              <a:avLst/>
            </a:prstGeom>
          </p:spPr>
        </p:pic>
        <p:sp>
          <p:nvSpPr>
            <p:cNvPr id="8" name="Rettangolo 7">
              <a:extLst>
                <a:ext uri="{FF2B5EF4-FFF2-40B4-BE49-F238E27FC236}">
                  <a16:creationId xmlns:a16="http://schemas.microsoft.com/office/drawing/2014/main" xmlns="" id="{05F90337-788F-4ECA-80E9-DFFF54D1A86A}"/>
                </a:ext>
              </a:extLst>
            </p:cNvPr>
            <p:cNvSpPr/>
            <p:nvPr/>
          </p:nvSpPr>
          <p:spPr>
            <a:xfrm>
              <a:off x="188373" y="5643299"/>
              <a:ext cx="9022961" cy="452866"/>
            </a:xfrm>
            <a:prstGeom prst="rect">
              <a:avLst/>
            </a:prstGeom>
          </p:spPr>
          <p:txBody>
            <a:bodyPr wrap="square">
              <a:spAutoFit/>
            </a:bodyPr>
            <a:lstStyle/>
            <a:p>
              <a:pPr defTabSz="914400" eaLnBrk="1" fontAlgn="auto" hangingPunct="1">
                <a:spcBef>
                  <a:spcPts val="0"/>
                </a:spcBef>
                <a:spcAft>
                  <a:spcPts val="0"/>
                </a:spcAft>
              </a:pPr>
              <a:r>
                <a:rPr lang="it-IT" sz="1200" b="1" spc="-50" dirty="0">
                  <a:solidFill>
                    <a:prstClr val="black"/>
                  </a:solidFill>
                  <a:latin typeface="Calibri"/>
                </a:rPr>
                <a:t>Affrontare la complessità idrogeologica del territorio regionale per garantire la messa in sicurezza dei centri abitati delle aree interne</a:t>
              </a:r>
              <a:r>
                <a:rPr lang="it-IT" sz="1200" spc="-50" dirty="0">
                  <a:solidFill>
                    <a:prstClr val="black"/>
                  </a:solidFill>
                  <a:latin typeface="Calibri"/>
                </a:rPr>
                <a:t>. </a:t>
              </a:r>
              <a:endParaRPr lang="it-IT" sz="1200" spc="-50" dirty="0" smtClean="0">
                <a:solidFill>
                  <a:prstClr val="black"/>
                </a:solidFill>
                <a:latin typeface="Calibri"/>
              </a:endParaRPr>
            </a:p>
            <a:p>
              <a:pPr defTabSz="914400" eaLnBrk="1" fontAlgn="auto" hangingPunct="1">
                <a:spcBef>
                  <a:spcPts val="0"/>
                </a:spcBef>
                <a:spcAft>
                  <a:spcPts val="0"/>
                </a:spcAft>
              </a:pPr>
              <a:r>
                <a:rPr lang="it-IT" sz="1200" spc="-50" dirty="0" smtClean="0">
                  <a:solidFill>
                    <a:prstClr val="black"/>
                  </a:solidFill>
                  <a:latin typeface="Calibri"/>
                </a:rPr>
                <a:t>Vista </a:t>
              </a:r>
              <a:r>
                <a:rPr lang="it-IT" sz="1200" spc="-50" dirty="0">
                  <a:solidFill>
                    <a:prstClr val="black"/>
                  </a:solidFill>
                  <a:latin typeface="Calibri"/>
                </a:rPr>
                <a:t>del movimento franoso che interessa le pendici settentrionali del Capoluogo comunale di Montebello Sul Sangro (CH).</a:t>
              </a:r>
            </a:p>
          </p:txBody>
        </p:sp>
        <p:pic>
          <p:nvPicPr>
            <p:cNvPr id="9" name="Immagine 8">
              <a:extLst>
                <a:ext uri="{FF2B5EF4-FFF2-40B4-BE49-F238E27FC236}">
                  <a16:creationId xmlns:a16="http://schemas.microsoft.com/office/drawing/2014/main" xmlns="" id="{2BF3D5DB-03CE-4F76-A169-967A7773A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4560" y="2219325"/>
              <a:ext cx="4369426" cy="3277069"/>
            </a:xfrm>
            <a:prstGeom prst="rect">
              <a:avLst/>
            </a:prstGeom>
          </p:spPr>
        </p:pic>
      </p:grpSp>
      <p:sp>
        <p:nvSpPr>
          <p:cNvPr id="10" name="CasellaDiTesto 9"/>
          <p:cNvSpPr txBox="1"/>
          <p:nvPr/>
        </p:nvSpPr>
        <p:spPr>
          <a:xfrm>
            <a:off x="477982" y="1180714"/>
            <a:ext cx="7142814" cy="400110"/>
          </a:xfrm>
          <a:prstGeom prst="rect">
            <a:avLst/>
          </a:prstGeom>
          <a:noFill/>
        </p:spPr>
        <p:txBody>
          <a:bodyPr wrap="square" rtlCol="0">
            <a:spAutoFit/>
          </a:bodyPr>
          <a:lstStyle/>
          <a:p>
            <a:r>
              <a:rPr lang="it-IT" sz="2000" b="1" dirty="0" smtClean="0">
                <a:solidFill>
                  <a:srgbClr val="0070C0"/>
                </a:solidFill>
              </a:rPr>
              <a:t>Esempi di Opere pubbliche sul Dissesto idrogeologico </a:t>
            </a:r>
            <a:endParaRPr lang="it-IT" sz="2000" b="1" dirty="0">
              <a:solidFill>
                <a:srgbClr val="0070C0"/>
              </a:solidFill>
            </a:endParaRPr>
          </a:p>
        </p:txBody>
      </p:sp>
    </p:spTree>
    <p:extLst>
      <p:ext uri="{BB962C8B-B14F-4D97-AF65-F5344CB8AC3E}">
        <p14:creationId xmlns:p14="http://schemas.microsoft.com/office/powerpoint/2010/main" val="3625137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zione standard1" id="{1B33F646-1EDE-4819-B323-D97D821061CE}" vid="{BE16A05E-8576-49BB-ACA0-FE80318AE5B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12985</TotalTime>
  <Words>1421</Words>
  <Application>Microsoft Office PowerPoint</Application>
  <PresentationFormat>Presentazione su schermo (4:3)</PresentationFormat>
  <Paragraphs>141</Paragraphs>
  <Slides>19</Slides>
  <Notes>2</Notes>
  <HiddenSlides>0</HiddenSlides>
  <MMClips>0</MMClip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Marcello Bonitatibus</dc:creator>
  <cp:lastModifiedBy>prova</cp:lastModifiedBy>
  <cp:revision>968</cp:revision>
  <cp:lastPrinted>2020-01-08T12:38:24Z</cp:lastPrinted>
  <dcterms:created xsi:type="dcterms:W3CDTF">2018-01-23T13:37:05Z</dcterms:created>
  <dcterms:modified xsi:type="dcterms:W3CDTF">2020-01-09T07:53:59Z</dcterms:modified>
</cp:coreProperties>
</file>