
<file path=[Content_Types].xml><?xml version="1.0" encoding="utf-8"?>
<Types xmlns="http://schemas.openxmlformats.org/package/2006/content-types">
  <Default ContentType="image/jpeg" Extension="jpg"/>
  <Default ContentType="application/vnd.openxmlformats-officedocument.vmlDrawing" Extension="vml"/>
  <Default ContentType="application/vnd.openxmlformats-officedocument.oleObject" Extension="bin"/>
  <Default ContentType="application/xml" Extension="xml"/>
  <Default ContentType="image/png" Extension="png"/>
  <Default ContentType="application/vnd.ms-excel" Extension="xls"/>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ms-excel" PartName="/ppt/embeddings/Microsoft_Excel_Sheet8.xls"/>
  <Override ContentType="application/vnd.ms-excel" PartName="/ppt/embeddings/Microsoft_Excel_Sheet2.xls"/>
  <Override ContentType="application/vnd.ms-excel" PartName="/ppt/embeddings/Microsoft_Excel_Sheet3.xls"/>
  <Override ContentType="application/vnd.ms-excel" PartName="/ppt/embeddings/Microsoft_Excel_Sheet7.xls"/>
  <Override ContentType="application/vnd.ms-excel" PartName="/ppt/embeddings/Microsoft_Excel_Sheet6.xls"/>
  <Override ContentType="application/vnd.ms-excel" PartName="/ppt/embeddings/Microsoft_Excel_Sheet4.xls"/>
  <Override ContentType="application/vnd.ms-excel" PartName="/ppt/embeddings/Microsoft_Excel_Sheet5.xls"/>
  <Override ContentType="application/vnd.ms-excel" PartName="/ppt/embeddings/Microsoft_Excel_Sheet1.xls"/>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7620000" cx="13546125"/>
  <p:notesSz cx="6797675" cy="992662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08">
          <p15:clr>
            <a:srgbClr val="000000"/>
          </p15:clr>
        </p15:guide>
        <p15:guide id="2" pos="4282">
          <p15:clr>
            <a:srgbClr val="000000"/>
          </p15:clr>
        </p15:guide>
      </p15:sldGuideLst>
    </p:ext>
    <p:ext uri="{2D200454-40CA-4A62-9FC3-DE9A4176ACB9}">
      <p15:notesGuideLst>
        <p15:guide id="1" orient="horz" pos="3387">
          <p15:clr>
            <a:srgbClr val="000000"/>
          </p15:clr>
        </p15:guide>
        <p15:guide id="2" pos="2141">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9771354-B72D-45F2-953A-88EDEF028337}">
  <a:tblStyle styleId="{F9771354-B72D-45F2-953A-88EDEF02833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208" orient="horz"/>
        <p:guide pos="4282"/>
      </p:guideLst>
    </p:cSldViewPr>
  </p:slideViewPr>
  <p:notesViewPr>
    <p:cSldViewPr snapToGrid="0">
      <p:cViewPr varScale="1">
        <p:scale>
          <a:sx n="100" d="100"/>
          <a:sy n="100" d="100"/>
        </p:scale>
        <p:origin x="0" y="0"/>
      </p:cViewPr>
      <p:guideLst>
        <p:guide pos="3387" orient="horz"/>
        <p:guide pos="2141"/>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18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5"/>
              </a:solidFill>
              <a:ln w="25400">
                <a:solidFill>
                  <a:schemeClr val="lt1"/>
                </a:solidFill>
              </a:ln>
              <a:effectLst/>
              <a:sp3d contourW="25400">
                <a:contourClr>
                  <a:schemeClr val="lt1"/>
                </a:contourClr>
              </a:sp3d>
            </c:spPr>
          </c:dPt>
          <c:dPt>
            <c:idx val="5"/>
            <c:bubble3D val="0"/>
            <c:spPr>
              <a:solidFill>
                <a:schemeClr val="accent6"/>
              </a:solidFill>
              <a:ln w="25400">
                <a:solidFill>
                  <a:schemeClr val="lt1"/>
                </a:solidFill>
              </a:ln>
              <a:effectLst/>
              <a:sp3d contourW="25400">
                <a:contourClr>
                  <a:schemeClr val="lt1"/>
                </a:contourClr>
              </a:sp3d>
            </c:spPr>
          </c:dPt>
          <c:dPt>
            <c:idx val="6"/>
            <c:bubble3D val="0"/>
            <c:spPr>
              <a:solidFill>
                <a:schemeClr val="accent1">
                  <a:lumMod val="60000"/>
                </a:schemeClr>
              </a:solidFill>
              <a:ln w="25400">
                <a:solidFill>
                  <a:schemeClr val="lt1"/>
                </a:solidFill>
              </a:ln>
              <a:effectLst/>
              <a:sp3d contourW="25400">
                <a:contourClr>
                  <a:schemeClr val="lt1"/>
                </a:contourClr>
              </a:sp3d>
            </c:spPr>
          </c:dPt>
          <c:dPt>
            <c:idx val="7"/>
            <c:bubble3D val="0"/>
            <c:spPr>
              <a:solidFill>
                <a:schemeClr val="accent2">
                  <a:lumMod val="60000"/>
                </a:schemeClr>
              </a:solidFill>
              <a:ln w="25400">
                <a:solidFill>
                  <a:schemeClr val="lt1"/>
                </a:solidFill>
              </a:ln>
              <a:effectLst/>
              <a:sp3d contourW="25400">
                <a:contourClr>
                  <a:schemeClr val="lt1"/>
                </a:contourClr>
              </a:sp3d>
            </c:spPr>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it-IT"/>
                </a:p>
              </c:txPr>
              <c:dLblPos val="bestFit"/>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it-IT"/>
                </a:p>
              </c:txPr>
              <c:dLblPos val="bestFit"/>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it-IT"/>
                </a:p>
              </c:txPr>
              <c:dLblPos val="bestFit"/>
              <c:showLegendKey val="0"/>
              <c:showVal val="1"/>
              <c:showCatName val="0"/>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it-IT"/>
                </a:p>
              </c:txPr>
              <c:dLblPos val="bestFit"/>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it-IT"/>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'[Bil citt ESTRAZIONE ENTRATA 17dic2019 quadrata.xlsx]Foglio1'!$C$5:$C$12</c:f>
              <c:strCache>
                <c:ptCount val="8"/>
                <c:pt idx="0">
                  <c:v> COMPARTECIPAZIONE REGIONALE ALL'IVA </c:v>
                </c:pt>
                <c:pt idx="1">
                  <c:v> IRAP</c:v>
                </c:pt>
                <c:pt idx="2">
                  <c:v> ADDIZIONALE IRPEF </c:v>
                </c:pt>
                <c:pt idx="3">
                  <c:v> TASSE AUTOMOBILISTICHE REGIONALI</c:v>
                </c:pt>
                <c:pt idx="4">
                  <c:v> ADDIZIONALE REGIONALE SUL GAS NATURALE</c:v>
                </c:pt>
                <c:pt idx="5">
                  <c:v>TASSA PER IL DIRITTO ALLO STUDIO UNIVERSITARIO</c:v>
                </c:pt>
                <c:pt idx="6">
                  <c:v> TASSE  E  CONCESSIONI</c:v>
                </c:pt>
                <c:pt idx="7">
                  <c:v> TRIBUTO SPECIALE PER IL DEPOSITO IN DISCARICA DEI  RIFIUTI SOLIDI </c:v>
                </c:pt>
              </c:strCache>
            </c:strRef>
          </c:cat>
          <c:val>
            <c:numRef>
              <c:f>'[Bil citt ESTRAZIONE ENTRATA 17dic2019 quadrata.xlsx]Foglio1'!$D$5:$D$12</c:f>
              <c:numCache>
                <c:formatCode>_(* #,##0.00_);_(* \(#,##0.00\);_(* "-"??_);_(@_)</c:formatCode>
                <c:ptCount val="8"/>
                <c:pt idx="0">
                  <c:v>1922139236</c:v>
                </c:pt>
                <c:pt idx="1">
                  <c:v>481667580.69999999</c:v>
                </c:pt>
                <c:pt idx="2">
                  <c:v>250195748</c:v>
                </c:pt>
                <c:pt idx="3">
                  <c:v>157500000</c:v>
                </c:pt>
                <c:pt idx="4">
                  <c:v>10250000</c:v>
                </c:pt>
                <c:pt idx="5">
                  <c:v>7000000</c:v>
                </c:pt>
                <c:pt idx="6">
                  <c:v>1961061.0800002217</c:v>
                </c:pt>
                <c:pt idx="7">
                  <c:v>1200000</c:v>
                </c:pt>
              </c:numCache>
            </c:numRef>
          </c:val>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64236920384951879"/>
          <c:y val="5.2947287839020141E-2"/>
          <c:w val="0.33818635170603673"/>
          <c:h val="0.8941054243219597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it-IT"/>
        </a:p>
      </c:txPr>
    </c:legend>
    <c:plotVisOnly val="1"/>
    <c:dispBlanksAs val="gap"/>
    <c:showDLblsOverMax val="0"/>
  </c:chart>
  <c:spPr>
    <a:noFill/>
    <a:ln>
      <a:noFill/>
    </a:ln>
    <a:effectLst/>
  </c:spPr>
  <c:txPr>
    <a:bodyPr/>
    <a:lstStyle/>
    <a:p>
      <a:pPr>
        <a:defRPr/>
      </a:pPr>
      <a:endParaRPr lang="it-IT"/>
    </a:p>
  </c:txPr>
  <c:externalData r:id="rId4">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46300" cy="496800"/>
          </a:xfrm>
          <a:prstGeom prst="rect">
            <a:avLst/>
          </a:prstGeom>
          <a:noFill/>
          <a:ln>
            <a:noFill/>
          </a:ln>
        </p:spPr>
        <p:txBody>
          <a:bodyPr anchorCtr="0" anchor="t" bIns="0" lIns="19025" spcFirstLastPara="1" rIns="19025" wrap="square" tIns="0">
            <a:noAutofit/>
          </a:bodyPr>
          <a:lstStyle>
            <a:lvl1pPr lvl="0"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9pPr>
          </a:lstStyle>
          <a:p/>
        </p:txBody>
      </p:sp>
      <p:sp>
        <p:nvSpPr>
          <p:cNvPr id="4" name="Google Shape;4;n"/>
          <p:cNvSpPr txBox="1"/>
          <p:nvPr>
            <p:ph idx="10" type="dt"/>
          </p:nvPr>
        </p:nvSpPr>
        <p:spPr>
          <a:xfrm>
            <a:off x="3851275" y="0"/>
            <a:ext cx="2946300" cy="496800"/>
          </a:xfrm>
          <a:prstGeom prst="rect">
            <a:avLst/>
          </a:prstGeom>
          <a:noFill/>
          <a:ln>
            <a:noFill/>
          </a:ln>
        </p:spPr>
        <p:txBody>
          <a:bodyPr anchorCtr="0" anchor="t" bIns="0" lIns="19025" spcFirstLastPara="1" rIns="19025" wrap="square" tIns="0">
            <a:noAutofit/>
          </a:bodyPr>
          <a:lstStyle>
            <a:lvl1pPr lvl="0"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9pPr>
          </a:lstStyle>
          <a:p/>
        </p:txBody>
      </p:sp>
      <p:sp>
        <p:nvSpPr>
          <p:cNvPr id="5" name="Google Shape;5;n"/>
          <p:cNvSpPr/>
          <p:nvPr>
            <p:ph idx="3"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9429750"/>
            <a:ext cx="2946300" cy="496800"/>
          </a:xfrm>
          <a:prstGeom prst="rect">
            <a:avLst/>
          </a:prstGeom>
          <a:noFill/>
          <a:ln>
            <a:noFill/>
          </a:ln>
        </p:spPr>
        <p:txBody>
          <a:bodyPr anchorCtr="0" anchor="b" bIns="0" lIns="19025" spcFirstLastPara="1" rIns="19025" wrap="square" tIns="0">
            <a:noAutofit/>
          </a:bodyPr>
          <a:lstStyle>
            <a:lvl1pPr lvl="0"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9pPr>
          </a:lstStyle>
          <a:p/>
        </p:txBody>
      </p:sp>
      <p:sp>
        <p:nvSpPr>
          <p:cNvPr id="8" name="Google Shape;8;n"/>
          <p:cNvSpPr txBox="1"/>
          <p:nvPr>
            <p:ph idx="12" type="sldNum"/>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cap="none" strike="noStrike">
                <a:solidFill>
                  <a:srgbClr val="000000"/>
                </a:solidFill>
                <a:latin typeface="Times New Roman"/>
                <a:ea typeface="Times New Roman"/>
                <a:cs typeface="Times New Roman"/>
                <a:sym typeface="Times New Roman"/>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86" name="Google Shape;86;p1: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 name="Google Shape;87;p1: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p10: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234" name="Google Shape;234;p10: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5" name="Google Shape;235;p10: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11: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247" name="Google Shape;247;p11: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8" name="Google Shape;248;p11: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12: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270" name="Google Shape;270;p12: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1" name="Google Shape;271;p12: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p13: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283" name="Google Shape;283;p13: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4" name="Google Shape;284;p13: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p14: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294" name="Google Shape;294;p14: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5" name="Google Shape;295;p14: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p15: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304" name="Google Shape;304;p15: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5" name="Google Shape;305;p15: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p16: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318" name="Google Shape;318;p16: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9" name="Google Shape;319;p16: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p17: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331" name="Google Shape;331;p17: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2" name="Google Shape;332;p17: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p18: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343" name="Google Shape;343;p18: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4" name="Google Shape;344;p18: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p19: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356" name="Google Shape;356;p19: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7" name="Google Shape;357;p19: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p2: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96" name="Google Shape;96;p2: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 name="Google Shape;97;p2: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p20: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371" name="Google Shape;371;p20: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2" name="Google Shape;372;p20: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p21: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385" name="Google Shape;385;p21: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6" name="Google Shape;386;p21: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3: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109" name="Google Shape;109;p3: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0" name="Google Shape;110;p3: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p4: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123" name="Google Shape;123;p4: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4" name="Google Shape;124;p4: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5: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135" name="Google Shape;135;p5: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 name="Google Shape;136;p5: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p6: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182" name="Google Shape;182;p6: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3" name="Google Shape;183;p6: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7: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197" name="Google Shape;197;p7: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8" name="Google Shape;198;p7: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p8: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209" name="Google Shape;209;p8: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0" name="Google Shape;210;p8: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p9:notes"/>
          <p:cNvSpPr txBox="1"/>
          <p:nvPr/>
        </p:nvSpPr>
        <p:spPr>
          <a:xfrm>
            <a:off x="3851275" y="9429750"/>
            <a:ext cx="2946300" cy="496800"/>
          </a:xfrm>
          <a:prstGeom prst="rect">
            <a:avLst/>
          </a:prstGeom>
          <a:noFill/>
          <a:ln>
            <a:noFill/>
          </a:ln>
        </p:spPr>
        <p:txBody>
          <a:bodyPr anchorCtr="0" anchor="b" bIns="0" lIns="19025" spcFirstLastPara="1" rIns="19025" wrap="square" tIns="0">
            <a:noAutofit/>
          </a:bodyPr>
          <a:lstStyle/>
          <a:p>
            <a:pPr indent="0" lvl="0" marL="0" marR="0" rtl="0" algn="r">
              <a:lnSpc>
                <a:spcPct val="100000"/>
              </a:lnSpc>
              <a:spcBef>
                <a:spcPts val="0"/>
              </a:spcBef>
              <a:spcAft>
                <a:spcPts val="0"/>
              </a:spcAft>
              <a:buClr>
                <a:srgbClr val="000000"/>
              </a:buClr>
              <a:buSzPts val="1000"/>
              <a:buFont typeface="Times New Roman"/>
              <a:buNone/>
            </a:pPr>
            <a:fld id="{00000000-1234-1234-1234-123412341234}" type="slidenum">
              <a:rPr b="0" i="1" lang="en-US" sz="1000" u="none">
                <a:solidFill>
                  <a:srgbClr val="000000"/>
                </a:solidFill>
                <a:latin typeface="Times New Roman"/>
                <a:ea typeface="Times New Roman"/>
                <a:cs typeface="Times New Roman"/>
                <a:sym typeface="Times New Roman"/>
              </a:rPr>
              <a:t>‹#›</a:t>
            </a:fld>
            <a:endParaRPr/>
          </a:p>
        </p:txBody>
      </p:sp>
      <p:sp>
        <p:nvSpPr>
          <p:cNvPr id="222" name="Google Shape;222;p9:notes"/>
          <p:cNvSpPr/>
          <p:nvPr>
            <p:ph idx="2" type="sldImg"/>
          </p:nvPr>
        </p:nvSpPr>
        <p:spPr>
          <a:xfrm>
            <a:off x="101600" y="750887"/>
            <a:ext cx="6594600" cy="3710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3" name="Google Shape;223;p9:notes"/>
          <p:cNvSpPr txBox="1"/>
          <p:nvPr>
            <p:ph idx="1" type="body"/>
          </p:nvPr>
        </p:nvSpPr>
        <p:spPr>
          <a:xfrm>
            <a:off x="906462" y="4714875"/>
            <a:ext cx="4984800" cy="4467300"/>
          </a:xfrm>
          <a:prstGeom prst="rect">
            <a:avLst/>
          </a:prstGeom>
          <a:noFill/>
          <a:ln>
            <a:noFill/>
          </a:ln>
        </p:spPr>
        <p:txBody>
          <a:bodyPr anchorCtr="0" anchor="t" bIns="46025" lIns="92050" spcFirstLastPara="1" rIns="92050" wrap="square" tIns="460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uota"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931862" y="7062787"/>
            <a:ext cx="30480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 name="Google Shape;17;p2"/>
          <p:cNvSpPr txBox="1"/>
          <p:nvPr>
            <p:ph idx="11" type="ftr"/>
          </p:nvPr>
        </p:nvSpPr>
        <p:spPr>
          <a:xfrm>
            <a:off x="4487862" y="7062787"/>
            <a:ext cx="45705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 name="Google Shape;18;p2"/>
          <p:cNvSpPr txBox="1"/>
          <p:nvPr>
            <p:ph idx="12" type="sldNum"/>
          </p:nvPr>
        </p:nvSpPr>
        <p:spPr>
          <a:xfrm>
            <a:off x="9566275" y="7062787"/>
            <a:ext cx="3048000" cy="404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olo e contenuto" type="obj">
  <p:cSld name="OBJECT">
    <p:spTree>
      <p:nvGrpSpPr>
        <p:cNvPr id="72" name="Shape 72"/>
        <p:cNvGrpSpPr/>
        <p:nvPr/>
      </p:nvGrpSpPr>
      <p:grpSpPr>
        <a:xfrm>
          <a:off x="0" y="0"/>
          <a:ext cx="0" cy="0"/>
          <a:chOff x="0" y="0"/>
          <a:chExt cx="0" cy="0"/>
        </a:xfrm>
      </p:grpSpPr>
      <p:sp>
        <p:nvSpPr>
          <p:cNvPr id="73" name="Google Shape;73;p11"/>
          <p:cNvSpPr txBox="1"/>
          <p:nvPr>
            <p:ph type="title"/>
          </p:nvPr>
        </p:nvSpPr>
        <p:spPr>
          <a:xfrm>
            <a:off x="931862" y="406400"/>
            <a:ext cx="11682300" cy="14715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74" name="Google Shape;74;p11"/>
          <p:cNvSpPr txBox="1"/>
          <p:nvPr>
            <p:ph idx="1" type="body"/>
          </p:nvPr>
        </p:nvSpPr>
        <p:spPr>
          <a:xfrm>
            <a:off x="931862" y="2028825"/>
            <a:ext cx="11682300" cy="48339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113"/>
              </a:spcBef>
              <a:spcAft>
                <a:spcPts val="0"/>
              </a:spcAft>
              <a:buClr>
                <a:schemeClr val="dk1"/>
              </a:buClr>
              <a:buSzPts val="1800"/>
              <a:buChar char="•"/>
              <a:defRPr/>
            </a:lvl1pPr>
            <a:lvl2pPr indent="-342900" lvl="1" marL="914400" rtl="0" algn="l">
              <a:lnSpc>
                <a:spcPct val="90000"/>
              </a:lnSpc>
              <a:spcBef>
                <a:spcPts val="550"/>
              </a:spcBef>
              <a:spcAft>
                <a:spcPts val="0"/>
              </a:spcAft>
              <a:buClr>
                <a:schemeClr val="dk1"/>
              </a:buClr>
              <a:buSzPts val="1800"/>
              <a:buChar char="•"/>
              <a:defRPr/>
            </a:lvl2pPr>
            <a:lvl3pPr indent="-342900" lvl="2" marL="1371600" rtl="0" algn="l">
              <a:lnSpc>
                <a:spcPct val="90000"/>
              </a:lnSpc>
              <a:spcBef>
                <a:spcPts val="550"/>
              </a:spcBef>
              <a:spcAft>
                <a:spcPts val="0"/>
              </a:spcAft>
              <a:buClr>
                <a:schemeClr val="dk1"/>
              </a:buClr>
              <a:buSzPts val="1800"/>
              <a:buChar char="•"/>
              <a:defRPr/>
            </a:lvl3pPr>
            <a:lvl4pPr indent="-342900" lvl="3" marL="1828800" rtl="0" algn="l">
              <a:lnSpc>
                <a:spcPct val="90000"/>
              </a:lnSpc>
              <a:spcBef>
                <a:spcPts val="550"/>
              </a:spcBef>
              <a:spcAft>
                <a:spcPts val="0"/>
              </a:spcAft>
              <a:buClr>
                <a:schemeClr val="dk1"/>
              </a:buClr>
              <a:buSzPts val="1800"/>
              <a:buChar char="•"/>
              <a:defRPr/>
            </a:lvl4pPr>
            <a:lvl5pPr indent="-342900" lvl="4" marL="2286000" rtl="0" algn="l">
              <a:lnSpc>
                <a:spcPct val="90000"/>
              </a:lnSpc>
              <a:spcBef>
                <a:spcPts val="550"/>
              </a:spcBef>
              <a:spcAft>
                <a:spcPts val="0"/>
              </a:spcAft>
              <a:buClr>
                <a:schemeClr val="dk1"/>
              </a:buClr>
              <a:buSzPts val="1800"/>
              <a:buChar char="•"/>
              <a:defRPr/>
            </a:lvl5pPr>
            <a:lvl6pPr indent="-342900" lvl="5" marL="2743200" rtl="0" algn="l">
              <a:lnSpc>
                <a:spcPct val="90000"/>
              </a:lnSpc>
              <a:spcBef>
                <a:spcPts val="556"/>
              </a:spcBef>
              <a:spcAft>
                <a:spcPts val="0"/>
              </a:spcAft>
              <a:buClr>
                <a:schemeClr val="dk1"/>
              </a:buClr>
              <a:buSzPts val="1800"/>
              <a:buChar char="•"/>
              <a:defRPr/>
            </a:lvl6pPr>
            <a:lvl7pPr indent="-342900" lvl="6" marL="3200400" rtl="0" algn="l">
              <a:lnSpc>
                <a:spcPct val="90000"/>
              </a:lnSpc>
              <a:spcBef>
                <a:spcPts val="556"/>
              </a:spcBef>
              <a:spcAft>
                <a:spcPts val="0"/>
              </a:spcAft>
              <a:buClr>
                <a:schemeClr val="dk1"/>
              </a:buClr>
              <a:buSzPts val="1800"/>
              <a:buChar char="•"/>
              <a:defRPr/>
            </a:lvl7pPr>
            <a:lvl8pPr indent="-342900" lvl="7" marL="3657600" rtl="0" algn="l">
              <a:lnSpc>
                <a:spcPct val="90000"/>
              </a:lnSpc>
              <a:spcBef>
                <a:spcPts val="556"/>
              </a:spcBef>
              <a:spcAft>
                <a:spcPts val="0"/>
              </a:spcAft>
              <a:buClr>
                <a:schemeClr val="dk1"/>
              </a:buClr>
              <a:buSzPts val="1800"/>
              <a:buChar char="•"/>
              <a:defRPr/>
            </a:lvl8pPr>
            <a:lvl9pPr indent="-342900" lvl="8" marL="4114800" rtl="0" algn="l">
              <a:lnSpc>
                <a:spcPct val="90000"/>
              </a:lnSpc>
              <a:spcBef>
                <a:spcPts val="556"/>
              </a:spcBef>
              <a:spcAft>
                <a:spcPts val="0"/>
              </a:spcAft>
              <a:buClr>
                <a:schemeClr val="dk1"/>
              </a:buClr>
              <a:buSzPts val="1800"/>
              <a:buChar char="•"/>
              <a:defRPr/>
            </a:lvl9pPr>
          </a:lstStyle>
          <a:p/>
        </p:txBody>
      </p:sp>
      <p:sp>
        <p:nvSpPr>
          <p:cNvPr id="75" name="Google Shape;75;p11"/>
          <p:cNvSpPr txBox="1"/>
          <p:nvPr>
            <p:ph idx="10" type="dt"/>
          </p:nvPr>
        </p:nvSpPr>
        <p:spPr>
          <a:xfrm>
            <a:off x="931862" y="7062787"/>
            <a:ext cx="30480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4487862" y="7062787"/>
            <a:ext cx="45705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9566275" y="7062787"/>
            <a:ext cx="3048000" cy="404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titolo" type="title">
  <p:cSld name="TITLE">
    <p:spTree>
      <p:nvGrpSpPr>
        <p:cNvPr id="78" name="Shape 78"/>
        <p:cNvGrpSpPr/>
        <p:nvPr/>
      </p:nvGrpSpPr>
      <p:grpSpPr>
        <a:xfrm>
          <a:off x="0" y="0"/>
          <a:ext cx="0" cy="0"/>
          <a:chOff x="0" y="0"/>
          <a:chExt cx="0" cy="0"/>
        </a:xfrm>
      </p:grpSpPr>
      <p:sp>
        <p:nvSpPr>
          <p:cNvPr id="79" name="Google Shape;79;p12"/>
          <p:cNvSpPr txBox="1"/>
          <p:nvPr>
            <p:ph type="ctrTitle"/>
          </p:nvPr>
        </p:nvSpPr>
        <p:spPr>
          <a:xfrm>
            <a:off x="1693267" y="1247070"/>
            <a:ext cx="10159500" cy="26529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SzPts val="1400"/>
              <a:buNone/>
              <a:defRPr sz="6667"/>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80" name="Google Shape;80;p12"/>
          <p:cNvSpPr txBox="1"/>
          <p:nvPr>
            <p:ph idx="1" type="subTitle"/>
          </p:nvPr>
        </p:nvSpPr>
        <p:spPr>
          <a:xfrm>
            <a:off x="1693267" y="4002264"/>
            <a:ext cx="10159500" cy="18396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113"/>
              </a:spcBef>
              <a:spcAft>
                <a:spcPts val="0"/>
              </a:spcAft>
              <a:buClr>
                <a:schemeClr val="dk1"/>
              </a:buClr>
              <a:buSzPts val="2667"/>
              <a:buNone/>
              <a:defRPr sz="2667"/>
            </a:lvl1pPr>
            <a:lvl2pPr lvl="1" rtl="0" algn="ctr">
              <a:lnSpc>
                <a:spcPct val="90000"/>
              </a:lnSpc>
              <a:spcBef>
                <a:spcPts val="550"/>
              </a:spcBef>
              <a:spcAft>
                <a:spcPts val="0"/>
              </a:spcAft>
              <a:buClr>
                <a:schemeClr val="dk1"/>
              </a:buClr>
              <a:buSzPts val="2222"/>
              <a:buNone/>
              <a:defRPr sz="2222"/>
            </a:lvl2pPr>
            <a:lvl3pPr lvl="2" rtl="0" algn="ctr">
              <a:lnSpc>
                <a:spcPct val="90000"/>
              </a:lnSpc>
              <a:spcBef>
                <a:spcPts val="550"/>
              </a:spcBef>
              <a:spcAft>
                <a:spcPts val="0"/>
              </a:spcAft>
              <a:buClr>
                <a:schemeClr val="dk1"/>
              </a:buClr>
              <a:buSzPts val="2000"/>
              <a:buNone/>
              <a:defRPr sz="2000"/>
            </a:lvl3pPr>
            <a:lvl4pPr lvl="3" rtl="0" algn="ctr">
              <a:lnSpc>
                <a:spcPct val="90000"/>
              </a:lnSpc>
              <a:spcBef>
                <a:spcPts val="550"/>
              </a:spcBef>
              <a:spcAft>
                <a:spcPts val="0"/>
              </a:spcAft>
              <a:buClr>
                <a:schemeClr val="dk1"/>
              </a:buClr>
              <a:buSzPts val="1778"/>
              <a:buNone/>
              <a:defRPr sz="1778"/>
            </a:lvl4pPr>
            <a:lvl5pPr lvl="4" rtl="0" algn="ctr">
              <a:lnSpc>
                <a:spcPct val="90000"/>
              </a:lnSpc>
              <a:spcBef>
                <a:spcPts val="550"/>
              </a:spcBef>
              <a:spcAft>
                <a:spcPts val="0"/>
              </a:spcAft>
              <a:buClr>
                <a:schemeClr val="dk1"/>
              </a:buClr>
              <a:buSzPts val="1778"/>
              <a:buNone/>
              <a:defRPr sz="1778"/>
            </a:lvl5pPr>
            <a:lvl6pPr lvl="5" rtl="0" algn="ctr">
              <a:lnSpc>
                <a:spcPct val="90000"/>
              </a:lnSpc>
              <a:spcBef>
                <a:spcPts val="556"/>
              </a:spcBef>
              <a:spcAft>
                <a:spcPts val="0"/>
              </a:spcAft>
              <a:buClr>
                <a:schemeClr val="dk1"/>
              </a:buClr>
              <a:buSzPts val="1778"/>
              <a:buNone/>
              <a:defRPr sz="1778"/>
            </a:lvl6pPr>
            <a:lvl7pPr lvl="6" rtl="0" algn="ctr">
              <a:lnSpc>
                <a:spcPct val="90000"/>
              </a:lnSpc>
              <a:spcBef>
                <a:spcPts val="556"/>
              </a:spcBef>
              <a:spcAft>
                <a:spcPts val="0"/>
              </a:spcAft>
              <a:buClr>
                <a:schemeClr val="dk1"/>
              </a:buClr>
              <a:buSzPts val="1778"/>
              <a:buNone/>
              <a:defRPr sz="1778"/>
            </a:lvl7pPr>
            <a:lvl8pPr lvl="7" rtl="0" algn="ctr">
              <a:lnSpc>
                <a:spcPct val="90000"/>
              </a:lnSpc>
              <a:spcBef>
                <a:spcPts val="556"/>
              </a:spcBef>
              <a:spcAft>
                <a:spcPts val="0"/>
              </a:spcAft>
              <a:buClr>
                <a:schemeClr val="dk1"/>
              </a:buClr>
              <a:buSzPts val="1778"/>
              <a:buNone/>
              <a:defRPr sz="1778"/>
            </a:lvl8pPr>
            <a:lvl9pPr lvl="8" rtl="0" algn="ctr">
              <a:lnSpc>
                <a:spcPct val="90000"/>
              </a:lnSpc>
              <a:spcBef>
                <a:spcPts val="556"/>
              </a:spcBef>
              <a:spcAft>
                <a:spcPts val="0"/>
              </a:spcAft>
              <a:buClr>
                <a:schemeClr val="dk1"/>
              </a:buClr>
              <a:buSzPts val="1778"/>
              <a:buNone/>
              <a:defRPr sz="1778"/>
            </a:lvl9pPr>
          </a:lstStyle>
          <a:p/>
        </p:txBody>
      </p:sp>
      <p:sp>
        <p:nvSpPr>
          <p:cNvPr id="81" name="Google Shape;81;p12"/>
          <p:cNvSpPr txBox="1"/>
          <p:nvPr>
            <p:ph idx="10" type="dt"/>
          </p:nvPr>
        </p:nvSpPr>
        <p:spPr>
          <a:xfrm>
            <a:off x="931862" y="7062787"/>
            <a:ext cx="30480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4487862" y="7062787"/>
            <a:ext cx="45705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9566275" y="7062787"/>
            <a:ext cx="3048000" cy="404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olo e testo verticale" type="vertTitleAndTx">
  <p:cSld name="VERTICAL_TITLE_AND_VERTICAL_TEXT">
    <p:spTree>
      <p:nvGrpSpPr>
        <p:cNvPr id="19" name="Shape 19"/>
        <p:cNvGrpSpPr/>
        <p:nvPr/>
      </p:nvGrpSpPr>
      <p:grpSpPr>
        <a:xfrm>
          <a:off x="0" y="0"/>
          <a:ext cx="0" cy="0"/>
          <a:chOff x="0" y="0"/>
          <a:chExt cx="0" cy="0"/>
        </a:xfrm>
      </p:grpSpPr>
      <p:sp>
        <p:nvSpPr>
          <p:cNvPr id="20" name="Google Shape;20;p3"/>
          <p:cNvSpPr txBox="1"/>
          <p:nvPr>
            <p:ph type="title"/>
          </p:nvPr>
        </p:nvSpPr>
        <p:spPr>
          <a:xfrm rot="5400000">
            <a:off x="7925691" y="2174044"/>
            <a:ext cx="6457500" cy="29208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21" name="Google Shape;21;p3"/>
          <p:cNvSpPr txBox="1"/>
          <p:nvPr>
            <p:ph idx="1" type="body"/>
          </p:nvPr>
        </p:nvSpPr>
        <p:spPr>
          <a:xfrm rot="5400000">
            <a:off x="1999278" y="-662156"/>
            <a:ext cx="6457500" cy="8593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113"/>
              </a:spcBef>
              <a:spcAft>
                <a:spcPts val="0"/>
              </a:spcAft>
              <a:buClr>
                <a:schemeClr val="dk1"/>
              </a:buClr>
              <a:buSzPts val="1800"/>
              <a:buChar char="•"/>
              <a:defRPr/>
            </a:lvl1pPr>
            <a:lvl2pPr indent="-342900" lvl="1" marL="914400" rtl="0" algn="l">
              <a:lnSpc>
                <a:spcPct val="90000"/>
              </a:lnSpc>
              <a:spcBef>
                <a:spcPts val="550"/>
              </a:spcBef>
              <a:spcAft>
                <a:spcPts val="0"/>
              </a:spcAft>
              <a:buClr>
                <a:schemeClr val="dk1"/>
              </a:buClr>
              <a:buSzPts val="1800"/>
              <a:buChar char="•"/>
              <a:defRPr/>
            </a:lvl2pPr>
            <a:lvl3pPr indent="-342900" lvl="2" marL="1371600" rtl="0" algn="l">
              <a:lnSpc>
                <a:spcPct val="90000"/>
              </a:lnSpc>
              <a:spcBef>
                <a:spcPts val="550"/>
              </a:spcBef>
              <a:spcAft>
                <a:spcPts val="0"/>
              </a:spcAft>
              <a:buClr>
                <a:schemeClr val="dk1"/>
              </a:buClr>
              <a:buSzPts val="1800"/>
              <a:buChar char="•"/>
              <a:defRPr/>
            </a:lvl3pPr>
            <a:lvl4pPr indent="-342900" lvl="3" marL="1828800" rtl="0" algn="l">
              <a:lnSpc>
                <a:spcPct val="90000"/>
              </a:lnSpc>
              <a:spcBef>
                <a:spcPts val="550"/>
              </a:spcBef>
              <a:spcAft>
                <a:spcPts val="0"/>
              </a:spcAft>
              <a:buClr>
                <a:schemeClr val="dk1"/>
              </a:buClr>
              <a:buSzPts val="1800"/>
              <a:buChar char="•"/>
              <a:defRPr/>
            </a:lvl4pPr>
            <a:lvl5pPr indent="-342900" lvl="4" marL="2286000" rtl="0" algn="l">
              <a:lnSpc>
                <a:spcPct val="90000"/>
              </a:lnSpc>
              <a:spcBef>
                <a:spcPts val="550"/>
              </a:spcBef>
              <a:spcAft>
                <a:spcPts val="0"/>
              </a:spcAft>
              <a:buClr>
                <a:schemeClr val="dk1"/>
              </a:buClr>
              <a:buSzPts val="1800"/>
              <a:buChar char="•"/>
              <a:defRPr/>
            </a:lvl5pPr>
            <a:lvl6pPr indent="-342900" lvl="5" marL="2743200" rtl="0" algn="l">
              <a:lnSpc>
                <a:spcPct val="90000"/>
              </a:lnSpc>
              <a:spcBef>
                <a:spcPts val="556"/>
              </a:spcBef>
              <a:spcAft>
                <a:spcPts val="0"/>
              </a:spcAft>
              <a:buClr>
                <a:schemeClr val="dk1"/>
              </a:buClr>
              <a:buSzPts val="1800"/>
              <a:buChar char="•"/>
              <a:defRPr/>
            </a:lvl6pPr>
            <a:lvl7pPr indent="-342900" lvl="6" marL="3200400" rtl="0" algn="l">
              <a:lnSpc>
                <a:spcPct val="90000"/>
              </a:lnSpc>
              <a:spcBef>
                <a:spcPts val="556"/>
              </a:spcBef>
              <a:spcAft>
                <a:spcPts val="0"/>
              </a:spcAft>
              <a:buClr>
                <a:schemeClr val="dk1"/>
              </a:buClr>
              <a:buSzPts val="1800"/>
              <a:buChar char="•"/>
              <a:defRPr/>
            </a:lvl7pPr>
            <a:lvl8pPr indent="-342900" lvl="7" marL="3657600" rtl="0" algn="l">
              <a:lnSpc>
                <a:spcPct val="90000"/>
              </a:lnSpc>
              <a:spcBef>
                <a:spcPts val="556"/>
              </a:spcBef>
              <a:spcAft>
                <a:spcPts val="0"/>
              </a:spcAft>
              <a:buClr>
                <a:schemeClr val="dk1"/>
              </a:buClr>
              <a:buSzPts val="1800"/>
              <a:buChar char="•"/>
              <a:defRPr/>
            </a:lvl8pPr>
            <a:lvl9pPr indent="-342900" lvl="8" marL="4114800" rtl="0" algn="l">
              <a:lnSpc>
                <a:spcPct val="90000"/>
              </a:lnSpc>
              <a:spcBef>
                <a:spcPts val="556"/>
              </a:spcBef>
              <a:spcAft>
                <a:spcPts val="0"/>
              </a:spcAft>
              <a:buClr>
                <a:schemeClr val="dk1"/>
              </a:buClr>
              <a:buSzPts val="1800"/>
              <a:buChar char="•"/>
              <a:defRPr/>
            </a:lvl9pPr>
          </a:lstStyle>
          <a:p/>
        </p:txBody>
      </p:sp>
      <p:sp>
        <p:nvSpPr>
          <p:cNvPr id="22" name="Google Shape;22;p3"/>
          <p:cNvSpPr txBox="1"/>
          <p:nvPr>
            <p:ph idx="10" type="dt"/>
          </p:nvPr>
        </p:nvSpPr>
        <p:spPr>
          <a:xfrm>
            <a:off x="931862" y="7062787"/>
            <a:ext cx="30480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 name="Google Shape;23;p3"/>
          <p:cNvSpPr txBox="1"/>
          <p:nvPr>
            <p:ph idx="11" type="ftr"/>
          </p:nvPr>
        </p:nvSpPr>
        <p:spPr>
          <a:xfrm>
            <a:off x="4487862" y="7062787"/>
            <a:ext cx="45705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 name="Google Shape;24;p3"/>
          <p:cNvSpPr txBox="1"/>
          <p:nvPr>
            <p:ph idx="12" type="sldNum"/>
          </p:nvPr>
        </p:nvSpPr>
        <p:spPr>
          <a:xfrm>
            <a:off x="9566275" y="7062787"/>
            <a:ext cx="3048000" cy="404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olo e testo verticale" type="vertTx">
  <p:cSld name="VERTICAL_TEXT">
    <p:spTree>
      <p:nvGrpSpPr>
        <p:cNvPr id="25" name="Shape 25"/>
        <p:cNvGrpSpPr/>
        <p:nvPr/>
      </p:nvGrpSpPr>
      <p:grpSpPr>
        <a:xfrm>
          <a:off x="0" y="0"/>
          <a:ext cx="0" cy="0"/>
          <a:chOff x="0" y="0"/>
          <a:chExt cx="0" cy="0"/>
        </a:xfrm>
      </p:grpSpPr>
      <p:sp>
        <p:nvSpPr>
          <p:cNvPr id="26" name="Google Shape;26;p4"/>
          <p:cNvSpPr txBox="1"/>
          <p:nvPr>
            <p:ph type="title"/>
          </p:nvPr>
        </p:nvSpPr>
        <p:spPr>
          <a:xfrm>
            <a:off x="931862" y="406400"/>
            <a:ext cx="11682300" cy="14715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27" name="Google Shape;27;p4"/>
          <p:cNvSpPr txBox="1"/>
          <p:nvPr>
            <p:ph idx="1" type="body"/>
          </p:nvPr>
        </p:nvSpPr>
        <p:spPr>
          <a:xfrm rot="5400000">
            <a:off x="4356174" y="-1395375"/>
            <a:ext cx="4833900" cy="116823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113"/>
              </a:spcBef>
              <a:spcAft>
                <a:spcPts val="0"/>
              </a:spcAft>
              <a:buClr>
                <a:schemeClr val="dk1"/>
              </a:buClr>
              <a:buSzPts val="1800"/>
              <a:buChar char="•"/>
              <a:defRPr/>
            </a:lvl1pPr>
            <a:lvl2pPr indent="-342900" lvl="1" marL="914400" rtl="0" algn="l">
              <a:lnSpc>
                <a:spcPct val="90000"/>
              </a:lnSpc>
              <a:spcBef>
                <a:spcPts val="550"/>
              </a:spcBef>
              <a:spcAft>
                <a:spcPts val="0"/>
              </a:spcAft>
              <a:buClr>
                <a:schemeClr val="dk1"/>
              </a:buClr>
              <a:buSzPts val="1800"/>
              <a:buChar char="•"/>
              <a:defRPr/>
            </a:lvl2pPr>
            <a:lvl3pPr indent="-342900" lvl="2" marL="1371600" rtl="0" algn="l">
              <a:lnSpc>
                <a:spcPct val="90000"/>
              </a:lnSpc>
              <a:spcBef>
                <a:spcPts val="550"/>
              </a:spcBef>
              <a:spcAft>
                <a:spcPts val="0"/>
              </a:spcAft>
              <a:buClr>
                <a:schemeClr val="dk1"/>
              </a:buClr>
              <a:buSzPts val="1800"/>
              <a:buChar char="•"/>
              <a:defRPr/>
            </a:lvl3pPr>
            <a:lvl4pPr indent="-342900" lvl="3" marL="1828800" rtl="0" algn="l">
              <a:lnSpc>
                <a:spcPct val="90000"/>
              </a:lnSpc>
              <a:spcBef>
                <a:spcPts val="550"/>
              </a:spcBef>
              <a:spcAft>
                <a:spcPts val="0"/>
              </a:spcAft>
              <a:buClr>
                <a:schemeClr val="dk1"/>
              </a:buClr>
              <a:buSzPts val="1800"/>
              <a:buChar char="•"/>
              <a:defRPr/>
            </a:lvl4pPr>
            <a:lvl5pPr indent="-342900" lvl="4" marL="2286000" rtl="0" algn="l">
              <a:lnSpc>
                <a:spcPct val="90000"/>
              </a:lnSpc>
              <a:spcBef>
                <a:spcPts val="550"/>
              </a:spcBef>
              <a:spcAft>
                <a:spcPts val="0"/>
              </a:spcAft>
              <a:buClr>
                <a:schemeClr val="dk1"/>
              </a:buClr>
              <a:buSzPts val="1800"/>
              <a:buChar char="•"/>
              <a:defRPr/>
            </a:lvl5pPr>
            <a:lvl6pPr indent="-342900" lvl="5" marL="2743200" rtl="0" algn="l">
              <a:lnSpc>
                <a:spcPct val="90000"/>
              </a:lnSpc>
              <a:spcBef>
                <a:spcPts val="556"/>
              </a:spcBef>
              <a:spcAft>
                <a:spcPts val="0"/>
              </a:spcAft>
              <a:buClr>
                <a:schemeClr val="dk1"/>
              </a:buClr>
              <a:buSzPts val="1800"/>
              <a:buChar char="•"/>
              <a:defRPr/>
            </a:lvl6pPr>
            <a:lvl7pPr indent="-342900" lvl="6" marL="3200400" rtl="0" algn="l">
              <a:lnSpc>
                <a:spcPct val="90000"/>
              </a:lnSpc>
              <a:spcBef>
                <a:spcPts val="556"/>
              </a:spcBef>
              <a:spcAft>
                <a:spcPts val="0"/>
              </a:spcAft>
              <a:buClr>
                <a:schemeClr val="dk1"/>
              </a:buClr>
              <a:buSzPts val="1800"/>
              <a:buChar char="•"/>
              <a:defRPr/>
            </a:lvl7pPr>
            <a:lvl8pPr indent="-342900" lvl="7" marL="3657600" rtl="0" algn="l">
              <a:lnSpc>
                <a:spcPct val="90000"/>
              </a:lnSpc>
              <a:spcBef>
                <a:spcPts val="556"/>
              </a:spcBef>
              <a:spcAft>
                <a:spcPts val="0"/>
              </a:spcAft>
              <a:buClr>
                <a:schemeClr val="dk1"/>
              </a:buClr>
              <a:buSzPts val="1800"/>
              <a:buChar char="•"/>
              <a:defRPr/>
            </a:lvl8pPr>
            <a:lvl9pPr indent="-342900" lvl="8" marL="4114800" rtl="0" algn="l">
              <a:lnSpc>
                <a:spcPct val="90000"/>
              </a:lnSpc>
              <a:spcBef>
                <a:spcPts val="556"/>
              </a:spcBef>
              <a:spcAft>
                <a:spcPts val="0"/>
              </a:spcAft>
              <a:buClr>
                <a:schemeClr val="dk1"/>
              </a:buClr>
              <a:buSzPts val="1800"/>
              <a:buChar char="•"/>
              <a:defRPr/>
            </a:lvl9pPr>
          </a:lstStyle>
          <a:p/>
        </p:txBody>
      </p:sp>
      <p:sp>
        <p:nvSpPr>
          <p:cNvPr id="28" name="Google Shape;28;p4"/>
          <p:cNvSpPr txBox="1"/>
          <p:nvPr>
            <p:ph idx="10" type="dt"/>
          </p:nvPr>
        </p:nvSpPr>
        <p:spPr>
          <a:xfrm>
            <a:off x="931862" y="7062787"/>
            <a:ext cx="30480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 name="Google Shape;29;p4"/>
          <p:cNvSpPr txBox="1"/>
          <p:nvPr>
            <p:ph idx="11" type="ftr"/>
          </p:nvPr>
        </p:nvSpPr>
        <p:spPr>
          <a:xfrm>
            <a:off x="4487862" y="7062787"/>
            <a:ext cx="45705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 name="Google Shape;30;p4"/>
          <p:cNvSpPr txBox="1"/>
          <p:nvPr>
            <p:ph idx="12" type="sldNum"/>
          </p:nvPr>
        </p:nvSpPr>
        <p:spPr>
          <a:xfrm>
            <a:off x="9566275" y="7062787"/>
            <a:ext cx="3048000" cy="404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magine con didascalia" type="picTx">
  <p:cSld name="PICTURE_WITH_CAPTION_TEXT">
    <p:spTree>
      <p:nvGrpSpPr>
        <p:cNvPr id="31" name="Shape 31"/>
        <p:cNvGrpSpPr/>
        <p:nvPr/>
      </p:nvGrpSpPr>
      <p:grpSpPr>
        <a:xfrm>
          <a:off x="0" y="0"/>
          <a:ext cx="0" cy="0"/>
          <a:chOff x="0" y="0"/>
          <a:chExt cx="0" cy="0"/>
        </a:xfrm>
      </p:grpSpPr>
      <p:sp>
        <p:nvSpPr>
          <p:cNvPr id="32" name="Google Shape;32;p5"/>
          <p:cNvSpPr txBox="1"/>
          <p:nvPr>
            <p:ph type="title"/>
          </p:nvPr>
        </p:nvSpPr>
        <p:spPr>
          <a:xfrm>
            <a:off x="933062" y="508000"/>
            <a:ext cx="4368900" cy="17781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400"/>
              <a:buNone/>
              <a:defRPr sz="3556"/>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33" name="Google Shape;33;p5"/>
          <p:cNvSpPr/>
          <p:nvPr>
            <p:ph idx="2" type="pic"/>
          </p:nvPr>
        </p:nvSpPr>
        <p:spPr>
          <a:xfrm>
            <a:off x="5758873" y="1097139"/>
            <a:ext cx="6857700" cy="54150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113"/>
              </a:spcBef>
              <a:spcAft>
                <a:spcPts val="0"/>
              </a:spcAft>
              <a:buClr>
                <a:schemeClr val="dk1"/>
              </a:buClr>
              <a:buSzPts val="3556"/>
              <a:buFont typeface="Arial"/>
              <a:buNone/>
              <a:defRPr b="0" i="0" sz="3556" u="none" cap="none" strike="noStrike">
                <a:solidFill>
                  <a:schemeClr val="dk1"/>
                </a:solidFill>
                <a:latin typeface="Calibri"/>
                <a:ea typeface="Calibri"/>
                <a:cs typeface="Calibri"/>
                <a:sym typeface="Calibri"/>
              </a:defRPr>
            </a:lvl1pPr>
            <a:lvl2pPr lvl="1" marR="0" rtl="0" algn="l">
              <a:lnSpc>
                <a:spcPct val="90000"/>
              </a:lnSpc>
              <a:spcBef>
                <a:spcPts val="550"/>
              </a:spcBef>
              <a:spcAft>
                <a:spcPts val="0"/>
              </a:spcAft>
              <a:buClr>
                <a:schemeClr val="dk1"/>
              </a:buClr>
              <a:buSzPts val="3111"/>
              <a:buFont typeface="Arial"/>
              <a:buNone/>
              <a:defRPr b="0" i="0" sz="3111" u="none" cap="none" strike="noStrike">
                <a:solidFill>
                  <a:schemeClr val="dk1"/>
                </a:solidFill>
                <a:latin typeface="Calibri"/>
                <a:ea typeface="Calibri"/>
                <a:cs typeface="Calibri"/>
                <a:sym typeface="Calibri"/>
              </a:defRPr>
            </a:lvl2pPr>
            <a:lvl3pPr lvl="2" marR="0" rtl="0" algn="l">
              <a:lnSpc>
                <a:spcPct val="90000"/>
              </a:lnSpc>
              <a:spcBef>
                <a:spcPts val="550"/>
              </a:spcBef>
              <a:spcAft>
                <a:spcPts val="0"/>
              </a:spcAft>
              <a:buClr>
                <a:schemeClr val="dk1"/>
              </a:buClr>
              <a:buSzPts val="2667"/>
              <a:buFont typeface="Arial"/>
              <a:buNone/>
              <a:defRPr b="0" i="0" sz="2667" u="none" cap="none" strike="noStrike">
                <a:solidFill>
                  <a:schemeClr val="dk1"/>
                </a:solidFill>
                <a:latin typeface="Calibri"/>
                <a:ea typeface="Calibri"/>
                <a:cs typeface="Calibri"/>
                <a:sym typeface="Calibri"/>
              </a:defRPr>
            </a:lvl3pPr>
            <a:lvl4pPr lvl="3" marR="0" rtl="0" algn="l">
              <a:lnSpc>
                <a:spcPct val="90000"/>
              </a:lnSpc>
              <a:spcBef>
                <a:spcPts val="550"/>
              </a:spcBef>
              <a:spcAft>
                <a:spcPts val="0"/>
              </a:spcAft>
              <a:buClr>
                <a:schemeClr val="dk1"/>
              </a:buClr>
              <a:buSzPts val="2222"/>
              <a:buFont typeface="Arial"/>
              <a:buNone/>
              <a:defRPr b="0" i="0" sz="2222" u="none" cap="none" strike="noStrike">
                <a:solidFill>
                  <a:schemeClr val="dk1"/>
                </a:solidFill>
                <a:latin typeface="Calibri"/>
                <a:ea typeface="Calibri"/>
                <a:cs typeface="Calibri"/>
                <a:sym typeface="Calibri"/>
              </a:defRPr>
            </a:lvl4pPr>
            <a:lvl5pPr lvl="4" marR="0" rtl="0" algn="l">
              <a:lnSpc>
                <a:spcPct val="90000"/>
              </a:lnSpc>
              <a:spcBef>
                <a:spcPts val="550"/>
              </a:spcBef>
              <a:spcAft>
                <a:spcPts val="0"/>
              </a:spcAft>
              <a:buClr>
                <a:schemeClr val="dk1"/>
              </a:buClr>
              <a:buSzPts val="2222"/>
              <a:buFont typeface="Arial"/>
              <a:buNone/>
              <a:defRPr b="0" i="0" sz="2222" u="none" cap="none" strike="noStrike">
                <a:solidFill>
                  <a:schemeClr val="dk1"/>
                </a:solidFill>
                <a:latin typeface="Calibri"/>
                <a:ea typeface="Calibri"/>
                <a:cs typeface="Calibri"/>
                <a:sym typeface="Calibri"/>
              </a:defRPr>
            </a:lvl5pPr>
            <a:lvl6pPr lvl="5" marR="0" rtl="0" algn="l">
              <a:lnSpc>
                <a:spcPct val="90000"/>
              </a:lnSpc>
              <a:spcBef>
                <a:spcPts val="556"/>
              </a:spcBef>
              <a:spcAft>
                <a:spcPts val="0"/>
              </a:spcAft>
              <a:buClr>
                <a:schemeClr val="dk1"/>
              </a:buClr>
              <a:buSzPts val="2222"/>
              <a:buFont typeface="Arial"/>
              <a:buNone/>
              <a:defRPr b="0" i="0" sz="2222" u="none" cap="none" strike="noStrike">
                <a:solidFill>
                  <a:schemeClr val="dk1"/>
                </a:solidFill>
                <a:latin typeface="Calibri"/>
                <a:ea typeface="Calibri"/>
                <a:cs typeface="Calibri"/>
                <a:sym typeface="Calibri"/>
              </a:defRPr>
            </a:lvl6pPr>
            <a:lvl7pPr lvl="6" marR="0" rtl="0" algn="l">
              <a:lnSpc>
                <a:spcPct val="90000"/>
              </a:lnSpc>
              <a:spcBef>
                <a:spcPts val="556"/>
              </a:spcBef>
              <a:spcAft>
                <a:spcPts val="0"/>
              </a:spcAft>
              <a:buClr>
                <a:schemeClr val="dk1"/>
              </a:buClr>
              <a:buSzPts val="2222"/>
              <a:buFont typeface="Arial"/>
              <a:buNone/>
              <a:defRPr b="0" i="0" sz="2222" u="none" cap="none" strike="noStrike">
                <a:solidFill>
                  <a:schemeClr val="dk1"/>
                </a:solidFill>
                <a:latin typeface="Calibri"/>
                <a:ea typeface="Calibri"/>
                <a:cs typeface="Calibri"/>
                <a:sym typeface="Calibri"/>
              </a:defRPr>
            </a:lvl7pPr>
            <a:lvl8pPr lvl="7" marR="0" rtl="0" algn="l">
              <a:lnSpc>
                <a:spcPct val="90000"/>
              </a:lnSpc>
              <a:spcBef>
                <a:spcPts val="556"/>
              </a:spcBef>
              <a:spcAft>
                <a:spcPts val="0"/>
              </a:spcAft>
              <a:buClr>
                <a:schemeClr val="dk1"/>
              </a:buClr>
              <a:buSzPts val="2222"/>
              <a:buFont typeface="Arial"/>
              <a:buNone/>
              <a:defRPr b="0" i="0" sz="2222" u="none" cap="none" strike="noStrike">
                <a:solidFill>
                  <a:schemeClr val="dk1"/>
                </a:solidFill>
                <a:latin typeface="Calibri"/>
                <a:ea typeface="Calibri"/>
                <a:cs typeface="Calibri"/>
                <a:sym typeface="Calibri"/>
              </a:defRPr>
            </a:lvl8pPr>
            <a:lvl9pPr lvl="8" marR="0" rtl="0" algn="l">
              <a:lnSpc>
                <a:spcPct val="90000"/>
              </a:lnSpc>
              <a:spcBef>
                <a:spcPts val="556"/>
              </a:spcBef>
              <a:spcAft>
                <a:spcPts val="0"/>
              </a:spcAft>
              <a:buClr>
                <a:schemeClr val="dk1"/>
              </a:buClr>
              <a:buSzPts val="2222"/>
              <a:buFont typeface="Arial"/>
              <a:buNone/>
              <a:defRPr b="0" i="0" sz="2222" u="none" cap="none" strike="noStrike">
                <a:solidFill>
                  <a:schemeClr val="dk1"/>
                </a:solidFill>
                <a:latin typeface="Calibri"/>
                <a:ea typeface="Calibri"/>
                <a:cs typeface="Calibri"/>
                <a:sym typeface="Calibri"/>
              </a:defRPr>
            </a:lvl9pPr>
          </a:lstStyle>
          <a:p/>
        </p:txBody>
      </p:sp>
      <p:sp>
        <p:nvSpPr>
          <p:cNvPr id="34" name="Google Shape;34;p5"/>
          <p:cNvSpPr txBox="1"/>
          <p:nvPr>
            <p:ph idx="1" type="body"/>
          </p:nvPr>
        </p:nvSpPr>
        <p:spPr>
          <a:xfrm>
            <a:off x="933062" y="2286000"/>
            <a:ext cx="4368900" cy="4235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113"/>
              </a:spcBef>
              <a:spcAft>
                <a:spcPts val="0"/>
              </a:spcAft>
              <a:buClr>
                <a:schemeClr val="dk1"/>
              </a:buClr>
              <a:buSzPts val="1778"/>
              <a:buNone/>
              <a:defRPr sz="1778"/>
            </a:lvl1pPr>
            <a:lvl2pPr indent="-228600" lvl="1" marL="914400" rtl="0" algn="l">
              <a:lnSpc>
                <a:spcPct val="90000"/>
              </a:lnSpc>
              <a:spcBef>
                <a:spcPts val="550"/>
              </a:spcBef>
              <a:spcAft>
                <a:spcPts val="0"/>
              </a:spcAft>
              <a:buClr>
                <a:schemeClr val="dk1"/>
              </a:buClr>
              <a:buSzPts val="1556"/>
              <a:buNone/>
              <a:defRPr sz="1556"/>
            </a:lvl2pPr>
            <a:lvl3pPr indent="-228600" lvl="2" marL="1371600" rtl="0" algn="l">
              <a:lnSpc>
                <a:spcPct val="90000"/>
              </a:lnSpc>
              <a:spcBef>
                <a:spcPts val="550"/>
              </a:spcBef>
              <a:spcAft>
                <a:spcPts val="0"/>
              </a:spcAft>
              <a:buClr>
                <a:schemeClr val="dk1"/>
              </a:buClr>
              <a:buSzPts val="1333"/>
              <a:buNone/>
              <a:defRPr sz="1333"/>
            </a:lvl3pPr>
            <a:lvl4pPr indent="-228600" lvl="3" marL="1828800" rtl="0" algn="l">
              <a:lnSpc>
                <a:spcPct val="90000"/>
              </a:lnSpc>
              <a:spcBef>
                <a:spcPts val="550"/>
              </a:spcBef>
              <a:spcAft>
                <a:spcPts val="0"/>
              </a:spcAft>
              <a:buClr>
                <a:schemeClr val="dk1"/>
              </a:buClr>
              <a:buSzPts val="1111"/>
              <a:buNone/>
              <a:defRPr sz="1111"/>
            </a:lvl4pPr>
            <a:lvl5pPr indent="-228600" lvl="4" marL="2286000" rtl="0" algn="l">
              <a:lnSpc>
                <a:spcPct val="90000"/>
              </a:lnSpc>
              <a:spcBef>
                <a:spcPts val="550"/>
              </a:spcBef>
              <a:spcAft>
                <a:spcPts val="0"/>
              </a:spcAft>
              <a:buClr>
                <a:schemeClr val="dk1"/>
              </a:buClr>
              <a:buSzPts val="1111"/>
              <a:buNone/>
              <a:defRPr sz="1111"/>
            </a:lvl5pPr>
            <a:lvl6pPr indent="-228600" lvl="5" marL="2743200" rtl="0" algn="l">
              <a:lnSpc>
                <a:spcPct val="90000"/>
              </a:lnSpc>
              <a:spcBef>
                <a:spcPts val="556"/>
              </a:spcBef>
              <a:spcAft>
                <a:spcPts val="0"/>
              </a:spcAft>
              <a:buClr>
                <a:schemeClr val="dk1"/>
              </a:buClr>
              <a:buSzPts val="1111"/>
              <a:buNone/>
              <a:defRPr sz="1111"/>
            </a:lvl6pPr>
            <a:lvl7pPr indent="-228600" lvl="6" marL="3200400" rtl="0" algn="l">
              <a:lnSpc>
                <a:spcPct val="90000"/>
              </a:lnSpc>
              <a:spcBef>
                <a:spcPts val="556"/>
              </a:spcBef>
              <a:spcAft>
                <a:spcPts val="0"/>
              </a:spcAft>
              <a:buClr>
                <a:schemeClr val="dk1"/>
              </a:buClr>
              <a:buSzPts val="1111"/>
              <a:buNone/>
              <a:defRPr sz="1111"/>
            </a:lvl7pPr>
            <a:lvl8pPr indent="-228600" lvl="7" marL="3657600" rtl="0" algn="l">
              <a:lnSpc>
                <a:spcPct val="90000"/>
              </a:lnSpc>
              <a:spcBef>
                <a:spcPts val="556"/>
              </a:spcBef>
              <a:spcAft>
                <a:spcPts val="0"/>
              </a:spcAft>
              <a:buClr>
                <a:schemeClr val="dk1"/>
              </a:buClr>
              <a:buSzPts val="1111"/>
              <a:buNone/>
              <a:defRPr sz="1111"/>
            </a:lvl8pPr>
            <a:lvl9pPr indent="-228600" lvl="8" marL="4114800" rtl="0" algn="l">
              <a:lnSpc>
                <a:spcPct val="90000"/>
              </a:lnSpc>
              <a:spcBef>
                <a:spcPts val="556"/>
              </a:spcBef>
              <a:spcAft>
                <a:spcPts val="0"/>
              </a:spcAft>
              <a:buClr>
                <a:schemeClr val="dk1"/>
              </a:buClr>
              <a:buSzPts val="1111"/>
              <a:buNone/>
              <a:defRPr sz="1111"/>
            </a:lvl9pPr>
          </a:lstStyle>
          <a:p/>
        </p:txBody>
      </p:sp>
      <p:sp>
        <p:nvSpPr>
          <p:cNvPr id="35" name="Google Shape;35;p5"/>
          <p:cNvSpPr txBox="1"/>
          <p:nvPr>
            <p:ph idx="10" type="dt"/>
          </p:nvPr>
        </p:nvSpPr>
        <p:spPr>
          <a:xfrm>
            <a:off x="931862" y="7062787"/>
            <a:ext cx="30480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 name="Google Shape;36;p5"/>
          <p:cNvSpPr txBox="1"/>
          <p:nvPr>
            <p:ph idx="11" type="ftr"/>
          </p:nvPr>
        </p:nvSpPr>
        <p:spPr>
          <a:xfrm>
            <a:off x="4487862" y="7062787"/>
            <a:ext cx="45705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 name="Google Shape;37;p5"/>
          <p:cNvSpPr txBox="1"/>
          <p:nvPr>
            <p:ph idx="12" type="sldNum"/>
          </p:nvPr>
        </p:nvSpPr>
        <p:spPr>
          <a:xfrm>
            <a:off x="9566275" y="7062787"/>
            <a:ext cx="3048000" cy="404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uto con didascalia" type="objTx">
  <p:cSld name="OBJECT_WITH_CAPTION_TEXT">
    <p:spTree>
      <p:nvGrpSpPr>
        <p:cNvPr id="38" name="Shape 38"/>
        <p:cNvGrpSpPr/>
        <p:nvPr/>
      </p:nvGrpSpPr>
      <p:grpSpPr>
        <a:xfrm>
          <a:off x="0" y="0"/>
          <a:ext cx="0" cy="0"/>
          <a:chOff x="0" y="0"/>
          <a:chExt cx="0" cy="0"/>
        </a:xfrm>
      </p:grpSpPr>
      <p:sp>
        <p:nvSpPr>
          <p:cNvPr id="39" name="Google Shape;39;p6"/>
          <p:cNvSpPr txBox="1"/>
          <p:nvPr>
            <p:ph type="title"/>
          </p:nvPr>
        </p:nvSpPr>
        <p:spPr>
          <a:xfrm>
            <a:off x="933062" y="508000"/>
            <a:ext cx="4368900" cy="17781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400"/>
              <a:buNone/>
              <a:defRPr sz="3556"/>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40" name="Google Shape;40;p6"/>
          <p:cNvSpPr txBox="1"/>
          <p:nvPr>
            <p:ph idx="1" type="body"/>
          </p:nvPr>
        </p:nvSpPr>
        <p:spPr>
          <a:xfrm>
            <a:off x="5758873" y="1097139"/>
            <a:ext cx="6857700" cy="5415000"/>
          </a:xfrm>
          <a:prstGeom prst="rect">
            <a:avLst/>
          </a:prstGeom>
          <a:noFill/>
          <a:ln>
            <a:noFill/>
          </a:ln>
        </p:spPr>
        <p:txBody>
          <a:bodyPr anchorCtr="0" anchor="t" bIns="45700" lIns="91425" spcFirstLastPara="1" rIns="91425" wrap="square" tIns="45700">
            <a:noAutofit/>
          </a:bodyPr>
          <a:lstStyle>
            <a:lvl1pPr indent="-454406" lvl="0" marL="457200" rtl="0" algn="l">
              <a:lnSpc>
                <a:spcPct val="90000"/>
              </a:lnSpc>
              <a:spcBef>
                <a:spcPts val="1113"/>
              </a:spcBef>
              <a:spcAft>
                <a:spcPts val="0"/>
              </a:spcAft>
              <a:buClr>
                <a:schemeClr val="dk1"/>
              </a:buClr>
              <a:buSzPts val="3556"/>
              <a:buChar char="•"/>
              <a:defRPr sz="3556"/>
            </a:lvl1pPr>
            <a:lvl2pPr indent="-426148" lvl="1" marL="914400" rtl="0" algn="l">
              <a:lnSpc>
                <a:spcPct val="90000"/>
              </a:lnSpc>
              <a:spcBef>
                <a:spcPts val="550"/>
              </a:spcBef>
              <a:spcAft>
                <a:spcPts val="0"/>
              </a:spcAft>
              <a:buClr>
                <a:schemeClr val="dk1"/>
              </a:buClr>
              <a:buSzPts val="3111"/>
              <a:buChar char="•"/>
              <a:defRPr sz="3111"/>
            </a:lvl2pPr>
            <a:lvl3pPr indent="-397954" lvl="2" marL="1371600" rtl="0" algn="l">
              <a:lnSpc>
                <a:spcPct val="90000"/>
              </a:lnSpc>
              <a:spcBef>
                <a:spcPts val="550"/>
              </a:spcBef>
              <a:spcAft>
                <a:spcPts val="0"/>
              </a:spcAft>
              <a:buClr>
                <a:schemeClr val="dk1"/>
              </a:buClr>
              <a:buSzPts val="2667"/>
              <a:buChar char="•"/>
              <a:defRPr sz="2667"/>
            </a:lvl3pPr>
            <a:lvl4pPr indent="-369697" lvl="3" marL="1828800" rtl="0" algn="l">
              <a:lnSpc>
                <a:spcPct val="90000"/>
              </a:lnSpc>
              <a:spcBef>
                <a:spcPts val="550"/>
              </a:spcBef>
              <a:spcAft>
                <a:spcPts val="0"/>
              </a:spcAft>
              <a:buClr>
                <a:schemeClr val="dk1"/>
              </a:buClr>
              <a:buSzPts val="2222"/>
              <a:buChar char="•"/>
              <a:defRPr sz="2222"/>
            </a:lvl4pPr>
            <a:lvl5pPr indent="-369697" lvl="4" marL="2286000" rtl="0" algn="l">
              <a:lnSpc>
                <a:spcPct val="90000"/>
              </a:lnSpc>
              <a:spcBef>
                <a:spcPts val="550"/>
              </a:spcBef>
              <a:spcAft>
                <a:spcPts val="0"/>
              </a:spcAft>
              <a:buClr>
                <a:schemeClr val="dk1"/>
              </a:buClr>
              <a:buSzPts val="2222"/>
              <a:buChar char="•"/>
              <a:defRPr sz="2222"/>
            </a:lvl5pPr>
            <a:lvl6pPr indent="-369697" lvl="5" marL="2743200" rtl="0" algn="l">
              <a:lnSpc>
                <a:spcPct val="90000"/>
              </a:lnSpc>
              <a:spcBef>
                <a:spcPts val="556"/>
              </a:spcBef>
              <a:spcAft>
                <a:spcPts val="0"/>
              </a:spcAft>
              <a:buClr>
                <a:schemeClr val="dk1"/>
              </a:buClr>
              <a:buSzPts val="2222"/>
              <a:buChar char="•"/>
              <a:defRPr sz="2222"/>
            </a:lvl6pPr>
            <a:lvl7pPr indent="-369697" lvl="6" marL="3200400" rtl="0" algn="l">
              <a:lnSpc>
                <a:spcPct val="90000"/>
              </a:lnSpc>
              <a:spcBef>
                <a:spcPts val="556"/>
              </a:spcBef>
              <a:spcAft>
                <a:spcPts val="0"/>
              </a:spcAft>
              <a:buClr>
                <a:schemeClr val="dk1"/>
              </a:buClr>
              <a:buSzPts val="2222"/>
              <a:buChar char="•"/>
              <a:defRPr sz="2222"/>
            </a:lvl7pPr>
            <a:lvl8pPr indent="-369696" lvl="7" marL="3657600" rtl="0" algn="l">
              <a:lnSpc>
                <a:spcPct val="90000"/>
              </a:lnSpc>
              <a:spcBef>
                <a:spcPts val="556"/>
              </a:spcBef>
              <a:spcAft>
                <a:spcPts val="0"/>
              </a:spcAft>
              <a:buClr>
                <a:schemeClr val="dk1"/>
              </a:buClr>
              <a:buSzPts val="2222"/>
              <a:buChar char="•"/>
              <a:defRPr sz="2222"/>
            </a:lvl8pPr>
            <a:lvl9pPr indent="-369696" lvl="8" marL="4114800" rtl="0" algn="l">
              <a:lnSpc>
                <a:spcPct val="90000"/>
              </a:lnSpc>
              <a:spcBef>
                <a:spcPts val="556"/>
              </a:spcBef>
              <a:spcAft>
                <a:spcPts val="0"/>
              </a:spcAft>
              <a:buClr>
                <a:schemeClr val="dk1"/>
              </a:buClr>
              <a:buSzPts val="2222"/>
              <a:buChar char="•"/>
              <a:defRPr sz="2222"/>
            </a:lvl9pPr>
          </a:lstStyle>
          <a:p/>
        </p:txBody>
      </p:sp>
      <p:sp>
        <p:nvSpPr>
          <p:cNvPr id="41" name="Google Shape;41;p6"/>
          <p:cNvSpPr txBox="1"/>
          <p:nvPr>
            <p:ph idx="2" type="body"/>
          </p:nvPr>
        </p:nvSpPr>
        <p:spPr>
          <a:xfrm>
            <a:off x="933062" y="2286000"/>
            <a:ext cx="4368900" cy="4235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113"/>
              </a:spcBef>
              <a:spcAft>
                <a:spcPts val="0"/>
              </a:spcAft>
              <a:buClr>
                <a:schemeClr val="dk1"/>
              </a:buClr>
              <a:buSzPts val="1778"/>
              <a:buNone/>
              <a:defRPr sz="1778"/>
            </a:lvl1pPr>
            <a:lvl2pPr indent="-228600" lvl="1" marL="914400" rtl="0" algn="l">
              <a:lnSpc>
                <a:spcPct val="90000"/>
              </a:lnSpc>
              <a:spcBef>
                <a:spcPts val="550"/>
              </a:spcBef>
              <a:spcAft>
                <a:spcPts val="0"/>
              </a:spcAft>
              <a:buClr>
                <a:schemeClr val="dk1"/>
              </a:buClr>
              <a:buSzPts val="1556"/>
              <a:buNone/>
              <a:defRPr sz="1556"/>
            </a:lvl2pPr>
            <a:lvl3pPr indent="-228600" lvl="2" marL="1371600" rtl="0" algn="l">
              <a:lnSpc>
                <a:spcPct val="90000"/>
              </a:lnSpc>
              <a:spcBef>
                <a:spcPts val="550"/>
              </a:spcBef>
              <a:spcAft>
                <a:spcPts val="0"/>
              </a:spcAft>
              <a:buClr>
                <a:schemeClr val="dk1"/>
              </a:buClr>
              <a:buSzPts val="1333"/>
              <a:buNone/>
              <a:defRPr sz="1333"/>
            </a:lvl3pPr>
            <a:lvl4pPr indent="-228600" lvl="3" marL="1828800" rtl="0" algn="l">
              <a:lnSpc>
                <a:spcPct val="90000"/>
              </a:lnSpc>
              <a:spcBef>
                <a:spcPts val="550"/>
              </a:spcBef>
              <a:spcAft>
                <a:spcPts val="0"/>
              </a:spcAft>
              <a:buClr>
                <a:schemeClr val="dk1"/>
              </a:buClr>
              <a:buSzPts val="1111"/>
              <a:buNone/>
              <a:defRPr sz="1111"/>
            </a:lvl4pPr>
            <a:lvl5pPr indent="-228600" lvl="4" marL="2286000" rtl="0" algn="l">
              <a:lnSpc>
                <a:spcPct val="90000"/>
              </a:lnSpc>
              <a:spcBef>
                <a:spcPts val="550"/>
              </a:spcBef>
              <a:spcAft>
                <a:spcPts val="0"/>
              </a:spcAft>
              <a:buClr>
                <a:schemeClr val="dk1"/>
              </a:buClr>
              <a:buSzPts val="1111"/>
              <a:buNone/>
              <a:defRPr sz="1111"/>
            </a:lvl5pPr>
            <a:lvl6pPr indent="-228600" lvl="5" marL="2743200" rtl="0" algn="l">
              <a:lnSpc>
                <a:spcPct val="90000"/>
              </a:lnSpc>
              <a:spcBef>
                <a:spcPts val="556"/>
              </a:spcBef>
              <a:spcAft>
                <a:spcPts val="0"/>
              </a:spcAft>
              <a:buClr>
                <a:schemeClr val="dk1"/>
              </a:buClr>
              <a:buSzPts val="1111"/>
              <a:buNone/>
              <a:defRPr sz="1111"/>
            </a:lvl6pPr>
            <a:lvl7pPr indent="-228600" lvl="6" marL="3200400" rtl="0" algn="l">
              <a:lnSpc>
                <a:spcPct val="90000"/>
              </a:lnSpc>
              <a:spcBef>
                <a:spcPts val="556"/>
              </a:spcBef>
              <a:spcAft>
                <a:spcPts val="0"/>
              </a:spcAft>
              <a:buClr>
                <a:schemeClr val="dk1"/>
              </a:buClr>
              <a:buSzPts val="1111"/>
              <a:buNone/>
              <a:defRPr sz="1111"/>
            </a:lvl7pPr>
            <a:lvl8pPr indent="-228600" lvl="7" marL="3657600" rtl="0" algn="l">
              <a:lnSpc>
                <a:spcPct val="90000"/>
              </a:lnSpc>
              <a:spcBef>
                <a:spcPts val="556"/>
              </a:spcBef>
              <a:spcAft>
                <a:spcPts val="0"/>
              </a:spcAft>
              <a:buClr>
                <a:schemeClr val="dk1"/>
              </a:buClr>
              <a:buSzPts val="1111"/>
              <a:buNone/>
              <a:defRPr sz="1111"/>
            </a:lvl8pPr>
            <a:lvl9pPr indent="-228600" lvl="8" marL="4114800" rtl="0" algn="l">
              <a:lnSpc>
                <a:spcPct val="90000"/>
              </a:lnSpc>
              <a:spcBef>
                <a:spcPts val="556"/>
              </a:spcBef>
              <a:spcAft>
                <a:spcPts val="0"/>
              </a:spcAft>
              <a:buClr>
                <a:schemeClr val="dk1"/>
              </a:buClr>
              <a:buSzPts val="1111"/>
              <a:buNone/>
              <a:defRPr sz="1111"/>
            </a:lvl9pPr>
          </a:lstStyle>
          <a:p/>
        </p:txBody>
      </p:sp>
      <p:sp>
        <p:nvSpPr>
          <p:cNvPr id="42" name="Google Shape;42;p6"/>
          <p:cNvSpPr txBox="1"/>
          <p:nvPr>
            <p:ph idx="10" type="dt"/>
          </p:nvPr>
        </p:nvSpPr>
        <p:spPr>
          <a:xfrm>
            <a:off x="931862" y="7062787"/>
            <a:ext cx="30480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 name="Google Shape;43;p6"/>
          <p:cNvSpPr txBox="1"/>
          <p:nvPr>
            <p:ph idx="11" type="ftr"/>
          </p:nvPr>
        </p:nvSpPr>
        <p:spPr>
          <a:xfrm>
            <a:off x="4487862" y="7062787"/>
            <a:ext cx="45705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 name="Google Shape;44;p6"/>
          <p:cNvSpPr txBox="1"/>
          <p:nvPr>
            <p:ph idx="12" type="sldNum"/>
          </p:nvPr>
        </p:nvSpPr>
        <p:spPr>
          <a:xfrm>
            <a:off x="9566275" y="7062787"/>
            <a:ext cx="3048000" cy="404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lo titolo"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931862" y="406400"/>
            <a:ext cx="11682300" cy="14715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47" name="Google Shape;47;p7"/>
          <p:cNvSpPr txBox="1"/>
          <p:nvPr>
            <p:ph idx="10" type="dt"/>
          </p:nvPr>
        </p:nvSpPr>
        <p:spPr>
          <a:xfrm>
            <a:off x="931862" y="7062787"/>
            <a:ext cx="30480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 name="Google Shape;48;p7"/>
          <p:cNvSpPr txBox="1"/>
          <p:nvPr>
            <p:ph idx="11" type="ftr"/>
          </p:nvPr>
        </p:nvSpPr>
        <p:spPr>
          <a:xfrm>
            <a:off x="4487862" y="7062787"/>
            <a:ext cx="45705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 name="Google Shape;49;p7"/>
          <p:cNvSpPr txBox="1"/>
          <p:nvPr>
            <p:ph idx="12" type="sldNum"/>
          </p:nvPr>
        </p:nvSpPr>
        <p:spPr>
          <a:xfrm>
            <a:off x="9566275" y="7062787"/>
            <a:ext cx="3048000" cy="404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fronto" type="twoTxTwoObj">
  <p:cSld name="TWO_OBJECTS_WITH_TEXT">
    <p:spTree>
      <p:nvGrpSpPr>
        <p:cNvPr id="50" name="Shape 50"/>
        <p:cNvGrpSpPr/>
        <p:nvPr/>
      </p:nvGrpSpPr>
      <p:grpSpPr>
        <a:xfrm>
          <a:off x="0" y="0"/>
          <a:ext cx="0" cy="0"/>
          <a:chOff x="0" y="0"/>
          <a:chExt cx="0" cy="0"/>
        </a:xfrm>
      </p:grpSpPr>
      <p:sp>
        <p:nvSpPr>
          <p:cNvPr id="51" name="Google Shape;51;p8"/>
          <p:cNvSpPr txBox="1"/>
          <p:nvPr>
            <p:ph type="title"/>
          </p:nvPr>
        </p:nvSpPr>
        <p:spPr>
          <a:xfrm>
            <a:off x="933061" y="405695"/>
            <a:ext cx="11683500" cy="1472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52" name="Google Shape;52;p8"/>
          <p:cNvSpPr txBox="1"/>
          <p:nvPr>
            <p:ph idx="1" type="body"/>
          </p:nvPr>
        </p:nvSpPr>
        <p:spPr>
          <a:xfrm>
            <a:off x="933062" y="1867959"/>
            <a:ext cx="5730600" cy="9156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113"/>
              </a:spcBef>
              <a:spcAft>
                <a:spcPts val="0"/>
              </a:spcAft>
              <a:buClr>
                <a:schemeClr val="dk1"/>
              </a:buClr>
              <a:buSzPts val="2667"/>
              <a:buNone/>
              <a:defRPr b="1" sz="2667"/>
            </a:lvl1pPr>
            <a:lvl2pPr indent="-228600" lvl="1" marL="914400" rtl="0" algn="l">
              <a:lnSpc>
                <a:spcPct val="90000"/>
              </a:lnSpc>
              <a:spcBef>
                <a:spcPts val="550"/>
              </a:spcBef>
              <a:spcAft>
                <a:spcPts val="0"/>
              </a:spcAft>
              <a:buClr>
                <a:schemeClr val="dk1"/>
              </a:buClr>
              <a:buSzPts val="2222"/>
              <a:buNone/>
              <a:defRPr b="1" sz="2222"/>
            </a:lvl2pPr>
            <a:lvl3pPr indent="-228600" lvl="2" marL="1371600" rtl="0" algn="l">
              <a:lnSpc>
                <a:spcPct val="90000"/>
              </a:lnSpc>
              <a:spcBef>
                <a:spcPts val="550"/>
              </a:spcBef>
              <a:spcAft>
                <a:spcPts val="0"/>
              </a:spcAft>
              <a:buClr>
                <a:schemeClr val="dk1"/>
              </a:buClr>
              <a:buSzPts val="2000"/>
              <a:buNone/>
              <a:defRPr b="1" sz="2000"/>
            </a:lvl3pPr>
            <a:lvl4pPr indent="-228600" lvl="3" marL="1828800" rtl="0" algn="l">
              <a:lnSpc>
                <a:spcPct val="90000"/>
              </a:lnSpc>
              <a:spcBef>
                <a:spcPts val="550"/>
              </a:spcBef>
              <a:spcAft>
                <a:spcPts val="0"/>
              </a:spcAft>
              <a:buClr>
                <a:schemeClr val="dk1"/>
              </a:buClr>
              <a:buSzPts val="1778"/>
              <a:buNone/>
              <a:defRPr b="1" sz="1778"/>
            </a:lvl4pPr>
            <a:lvl5pPr indent="-228600" lvl="4" marL="2286000" rtl="0" algn="l">
              <a:lnSpc>
                <a:spcPct val="90000"/>
              </a:lnSpc>
              <a:spcBef>
                <a:spcPts val="550"/>
              </a:spcBef>
              <a:spcAft>
                <a:spcPts val="0"/>
              </a:spcAft>
              <a:buClr>
                <a:schemeClr val="dk1"/>
              </a:buClr>
              <a:buSzPts val="1778"/>
              <a:buNone/>
              <a:defRPr b="1" sz="1778"/>
            </a:lvl5pPr>
            <a:lvl6pPr indent="-228600" lvl="5" marL="2743200" rtl="0" algn="l">
              <a:lnSpc>
                <a:spcPct val="90000"/>
              </a:lnSpc>
              <a:spcBef>
                <a:spcPts val="556"/>
              </a:spcBef>
              <a:spcAft>
                <a:spcPts val="0"/>
              </a:spcAft>
              <a:buClr>
                <a:schemeClr val="dk1"/>
              </a:buClr>
              <a:buSzPts val="1778"/>
              <a:buNone/>
              <a:defRPr b="1" sz="1778"/>
            </a:lvl6pPr>
            <a:lvl7pPr indent="-228600" lvl="6" marL="3200400" rtl="0" algn="l">
              <a:lnSpc>
                <a:spcPct val="90000"/>
              </a:lnSpc>
              <a:spcBef>
                <a:spcPts val="556"/>
              </a:spcBef>
              <a:spcAft>
                <a:spcPts val="0"/>
              </a:spcAft>
              <a:buClr>
                <a:schemeClr val="dk1"/>
              </a:buClr>
              <a:buSzPts val="1778"/>
              <a:buNone/>
              <a:defRPr b="1" sz="1778"/>
            </a:lvl7pPr>
            <a:lvl8pPr indent="-228600" lvl="7" marL="3657600" rtl="0" algn="l">
              <a:lnSpc>
                <a:spcPct val="90000"/>
              </a:lnSpc>
              <a:spcBef>
                <a:spcPts val="556"/>
              </a:spcBef>
              <a:spcAft>
                <a:spcPts val="0"/>
              </a:spcAft>
              <a:buClr>
                <a:schemeClr val="dk1"/>
              </a:buClr>
              <a:buSzPts val="1778"/>
              <a:buNone/>
              <a:defRPr b="1" sz="1778"/>
            </a:lvl8pPr>
            <a:lvl9pPr indent="-228600" lvl="8" marL="4114800" rtl="0" algn="l">
              <a:lnSpc>
                <a:spcPct val="90000"/>
              </a:lnSpc>
              <a:spcBef>
                <a:spcPts val="556"/>
              </a:spcBef>
              <a:spcAft>
                <a:spcPts val="0"/>
              </a:spcAft>
              <a:buClr>
                <a:schemeClr val="dk1"/>
              </a:buClr>
              <a:buSzPts val="1778"/>
              <a:buNone/>
              <a:defRPr b="1" sz="1778"/>
            </a:lvl9pPr>
          </a:lstStyle>
          <a:p/>
        </p:txBody>
      </p:sp>
      <p:sp>
        <p:nvSpPr>
          <p:cNvPr id="53" name="Google Shape;53;p8"/>
          <p:cNvSpPr txBox="1"/>
          <p:nvPr>
            <p:ph idx="2" type="body"/>
          </p:nvPr>
        </p:nvSpPr>
        <p:spPr>
          <a:xfrm>
            <a:off x="933062" y="2783417"/>
            <a:ext cx="5730600" cy="40941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113"/>
              </a:spcBef>
              <a:spcAft>
                <a:spcPts val="0"/>
              </a:spcAft>
              <a:buClr>
                <a:schemeClr val="dk1"/>
              </a:buClr>
              <a:buSzPts val="1800"/>
              <a:buChar char="•"/>
              <a:defRPr/>
            </a:lvl1pPr>
            <a:lvl2pPr indent="-342900" lvl="1" marL="914400" rtl="0" algn="l">
              <a:lnSpc>
                <a:spcPct val="90000"/>
              </a:lnSpc>
              <a:spcBef>
                <a:spcPts val="550"/>
              </a:spcBef>
              <a:spcAft>
                <a:spcPts val="0"/>
              </a:spcAft>
              <a:buClr>
                <a:schemeClr val="dk1"/>
              </a:buClr>
              <a:buSzPts val="1800"/>
              <a:buChar char="•"/>
              <a:defRPr/>
            </a:lvl2pPr>
            <a:lvl3pPr indent="-342900" lvl="2" marL="1371600" rtl="0" algn="l">
              <a:lnSpc>
                <a:spcPct val="90000"/>
              </a:lnSpc>
              <a:spcBef>
                <a:spcPts val="550"/>
              </a:spcBef>
              <a:spcAft>
                <a:spcPts val="0"/>
              </a:spcAft>
              <a:buClr>
                <a:schemeClr val="dk1"/>
              </a:buClr>
              <a:buSzPts val="1800"/>
              <a:buChar char="•"/>
              <a:defRPr/>
            </a:lvl3pPr>
            <a:lvl4pPr indent="-342900" lvl="3" marL="1828800" rtl="0" algn="l">
              <a:lnSpc>
                <a:spcPct val="90000"/>
              </a:lnSpc>
              <a:spcBef>
                <a:spcPts val="550"/>
              </a:spcBef>
              <a:spcAft>
                <a:spcPts val="0"/>
              </a:spcAft>
              <a:buClr>
                <a:schemeClr val="dk1"/>
              </a:buClr>
              <a:buSzPts val="1800"/>
              <a:buChar char="•"/>
              <a:defRPr/>
            </a:lvl4pPr>
            <a:lvl5pPr indent="-342900" lvl="4" marL="2286000" rtl="0" algn="l">
              <a:lnSpc>
                <a:spcPct val="90000"/>
              </a:lnSpc>
              <a:spcBef>
                <a:spcPts val="550"/>
              </a:spcBef>
              <a:spcAft>
                <a:spcPts val="0"/>
              </a:spcAft>
              <a:buClr>
                <a:schemeClr val="dk1"/>
              </a:buClr>
              <a:buSzPts val="1800"/>
              <a:buChar char="•"/>
              <a:defRPr/>
            </a:lvl5pPr>
            <a:lvl6pPr indent="-342900" lvl="5" marL="2743200" rtl="0" algn="l">
              <a:lnSpc>
                <a:spcPct val="90000"/>
              </a:lnSpc>
              <a:spcBef>
                <a:spcPts val="556"/>
              </a:spcBef>
              <a:spcAft>
                <a:spcPts val="0"/>
              </a:spcAft>
              <a:buClr>
                <a:schemeClr val="dk1"/>
              </a:buClr>
              <a:buSzPts val="1800"/>
              <a:buChar char="•"/>
              <a:defRPr/>
            </a:lvl6pPr>
            <a:lvl7pPr indent="-342900" lvl="6" marL="3200400" rtl="0" algn="l">
              <a:lnSpc>
                <a:spcPct val="90000"/>
              </a:lnSpc>
              <a:spcBef>
                <a:spcPts val="556"/>
              </a:spcBef>
              <a:spcAft>
                <a:spcPts val="0"/>
              </a:spcAft>
              <a:buClr>
                <a:schemeClr val="dk1"/>
              </a:buClr>
              <a:buSzPts val="1800"/>
              <a:buChar char="•"/>
              <a:defRPr/>
            </a:lvl7pPr>
            <a:lvl8pPr indent="-342900" lvl="7" marL="3657600" rtl="0" algn="l">
              <a:lnSpc>
                <a:spcPct val="90000"/>
              </a:lnSpc>
              <a:spcBef>
                <a:spcPts val="556"/>
              </a:spcBef>
              <a:spcAft>
                <a:spcPts val="0"/>
              </a:spcAft>
              <a:buClr>
                <a:schemeClr val="dk1"/>
              </a:buClr>
              <a:buSzPts val="1800"/>
              <a:buChar char="•"/>
              <a:defRPr/>
            </a:lvl8pPr>
            <a:lvl9pPr indent="-342900" lvl="8" marL="4114800" rtl="0" algn="l">
              <a:lnSpc>
                <a:spcPct val="90000"/>
              </a:lnSpc>
              <a:spcBef>
                <a:spcPts val="556"/>
              </a:spcBef>
              <a:spcAft>
                <a:spcPts val="0"/>
              </a:spcAft>
              <a:buClr>
                <a:schemeClr val="dk1"/>
              </a:buClr>
              <a:buSzPts val="1800"/>
              <a:buChar char="•"/>
              <a:defRPr/>
            </a:lvl9pPr>
          </a:lstStyle>
          <a:p/>
        </p:txBody>
      </p:sp>
      <p:sp>
        <p:nvSpPr>
          <p:cNvPr id="54" name="Google Shape;54;p8"/>
          <p:cNvSpPr txBox="1"/>
          <p:nvPr>
            <p:ph idx="3" type="body"/>
          </p:nvPr>
        </p:nvSpPr>
        <p:spPr>
          <a:xfrm>
            <a:off x="6857732" y="1867959"/>
            <a:ext cx="5758800" cy="9156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113"/>
              </a:spcBef>
              <a:spcAft>
                <a:spcPts val="0"/>
              </a:spcAft>
              <a:buClr>
                <a:schemeClr val="dk1"/>
              </a:buClr>
              <a:buSzPts val="2667"/>
              <a:buNone/>
              <a:defRPr b="1" sz="2667"/>
            </a:lvl1pPr>
            <a:lvl2pPr indent="-228600" lvl="1" marL="914400" rtl="0" algn="l">
              <a:lnSpc>
                <a:spcPct val="90000"/>
              </a:lnSpc>
              <a:spcBef>
                <a:spcPts val="550"/>
              </a:spcBef>
              <a:spcAft>
                <a:spcPts val="0"/>
              </a:spcAft>
              <a:buClr>
                <a:schemeClr val="dk1"/>
              </a:buClr>
              <a:buSzPts val="2222"/>
              <a:buNone/>
              <a:defRPr b="1" sz="2222"/>
            </a:lvl2pPr>
            <a:lvl3pPr indent="-228600" lvl="2" marL="1371600" rtl="0" algn="l">
              <a:lnSpc>
                <a:spcPct val="90000"/>
              </a:lnSpc>
              <a:spcBef>
                <a:spcPts val="550"/>
              </a:spcBef>
              <a:spcAft>
                <a:spcPts val="0"/>
              </a:spcAft>
              <a:buClr>
                <a:schemeClr val="dk1"/>
              </a:buClr>
              <a:buSzPts val="2000"/>
              <a:buNone/>
              <a:defRPr b="1" sz="2000"/>
            </a:lvl3pPr>
            <a:lvl4pPr indent="-228600" lvl="3" marL="1828800" rtl="0" algn="l">
              <a:lnSpc>
                <a:spcPct val="90000"/>
              </a:lnSpc>
              <a:spcBef>
                <a:spcPts val="550"/>
              </a:spcBef>
              <a:spcAft>
                <a:spcPts val="0"/>
              </a:spcAft>
              <a:buClr>
                <a:schemeClr val="dk1"/>
              </a:buClr>
              <a:buSzPts val="1778"/>
              <a:buNone/>
              <a:defRPr b="1" sz="1778"/>
            </a:lvl4pPr>
            <a:lvl5pPr indent="-228600" lvl="4" marL="2286000" rtl="0" algn="l">
              <a:lnSpc>
                <a:spcPct val="90000"/>
              </a:lnSpc>
              <a:spcBef>
                <a:spcPts val="550"/>
              </a:spcBef>
              <a:spcAft>
                <a:spcPts val="0"/>
              </a:spcAft>
              <a:buClr>
                <a:schemeClr val="dk1"/>
              </a:buClr>
              <a:buSzPts val="1778"/>
              <a:buNone/>
              <a:defRPr b="1" sz="1778"/>
            </a:lvl5pPr>
            <a:lvl6pPr indent="-228600" lvl="5" marL="2743200" rtl="0" algn="l">
              <a:lnSpc>
                <a:spcPct val="90000"/>
              </a:lnSpc>
              <a:spcBef>
                <a:spcPts val="556"/>
              </a:spcBef>
              <a:spcAft>
                <a:spcPts val="0"/>
              </a:spcAft>
              <a:buClr>
                <a:schemeClr val="dk1"/>
              </a:buClr>
              <a:buSzPts val="1778"/>
              <a:buNone/>
              <a:defRPr b="1" sz="1778"/>
            </a:lvl6pPr>
            <a:lvl7pPr indent="-228600" lvl="6" marL="3200400" rtl="0" algn="l">
              <a:lnSpc>
                <a:spcPct val="90000"/>
              </a:lnSpc>
              <a:spcBef>
                <a:spcPts val="556"/>
              </a:spcBef>
              <a:spcAft>
                <a:spcPts val="0"/>
              </a:spcAft>
              <a:buClr>
                <a:schemeClr val="dk1"/>
              </a:buClr>
              <a:buSzPts val="1778"/>
              <a:buNone/>
              <a:defRPr b="1" sz="1778"/>
            </a:lvl7pPr>
            <a:lvl8pPr indent="-228600" lvl="7" marL="3657600" rtl="0" algn="l">
              <a:lnSpc>
                <a:spcPct val="90000"/>
              </a:lnSpc>
              <a:spcBef>
                <a:spcPts val="556"/>
              </a:spcBef>
              <a:spcAft>
                <a:spcPts val="0"/>
              </a:spcAft>
              <a:buClr>
                <a:schemeClr val="dk1"/>
              </a:buClr>
              <a:buSzPts val="1778"/>
              <a:buNone/>
              <a:defRPr b="1" sz="1778"/>
            </a:lvl8pPr>
            <a:lvl9pPr indent="-228600" lvl="8" marL="4114800" rtl="0" algn="l">
              <a:lnSpc>
                <a:spcPct val="90000"/>
              </a:lnSpc>
              <a:spcBef>
                <a:spcPts val="556"/>
              </a:spcBef>
              <a:spcAft>
                <a:spcPts val="0"/>
              </a:spcAft>
              <a:buClr>
                <a:schemeClr val="dk1"/>
              </a:buClr>
              <a:buSzPts val="1778"/>
              <a:buNone/>
              <a:defRPr b="1" sz="1778"/>
            </a:lvl9pPr>
          </a:lstStyle>
          <a:p/>
        </p:txBody>
      </p:sp>
      <p:sp>
        <p:nvSpPr>
          <p:cNvPr id="55" name="Google Shape;55;p8"/>
          <p:cNvSpPr txBox="1"/>
          <p:nvPr>
            <p:ph idx="4" type="body"/>
          </p:nvPr>
        </p:nvSpPr>
        <p:spPr>
          <a:xfrm>
            <a:off x="6857732" y="2783417"/>
            <a:ext cx="5758800" cy="40941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113"/>
              </a:spcBef>
              <a:spcAft>
                <a:spcPts val="0"/>
              </a:spcAft>
              <a:buClr>
                <a:schemeClr val="dk1"/>
              </a:buClr>
              <a:buSzPts val="1800"/>
              <a:buChar char="•"/>
              <a:defRPr/>
            </a:lvl1pPr>
            <a:lvl2pPr indent="-342900" lvl="1" marL="914400" rtl="0" algn="l">
              <a:lnSpc>
                <a:spcPct val="90000"/>
              </a:lnSpc>
              <a:spcBef>
                <a:spcPts val="550"/>
              </a:spcBef>
              <a:spcAft>
                <a:spcPts val="0"/>
              </a:spcAft>
              <a:buClr>
                <a:schemeClr val="dk1"/>
              </a:buClr>
              <a:buSzPts val="1800"/>
              <a:buChar char="•"/>
              <a:defRPr/>
            </a:lvl2pPr>
            <a:lvl3pPr indent="-342900" lvl="2" marL="1371600" rtl="0" algn="l">
              <a:lnSpc>
                <a:spcPct val="90000"/>
              </a:lnSpc>
              <a:spcBef>
                <a:spcPts val="550"/>
              </a:spcBef>
              <a:spcAft>
                <a:spcPts val="0"/>
              </a:spcAft>
              <a:buClr>
                <a:schemeClr val="dk1"/>
              </a:buClr>
              <a:buSzPts val="1800"/>
              <a:buChar char="•"/>
              <a:defRPr/>
            </a:lvl3pPr>
            <a:lvl4pPr indent="-342900" lvl="3" marL="1828800" rtl="0" algn="l">
              <a:lnSpc>
                <a:spcPct val="90000"/>
              </a:lnSpc>
              <a:spcBef>
                <a:spcPts val="550"/>
              </a:spcBef>
              <a:spcAft>
                <a:spcPts val="0"/>
              </a:spcAft>
              <a:buClr>
                <a:schemeClr val="dk1"/>
              </a:buClr>
              <a:buSzPts val="1800"/>
              <a:buChar char="•"/>
              <a:defRPr/>
            </a:lvl4pPr>
            <a:lvl5pPr indent="-342900" lvl="4" marL="2286000" rtl="0" algn="l">
              <a:lnSpc>
                <a:spcPct val="90000"/>
              </a:lnSpc>
              <a:spcBef>
                <a:spcPts val="550"/>
              </a:spcBef>
              <a:spcAft>
                <a:spcPts val="0"/>
              </a:spcAft>
              <a:buClr>
                <a:schemeClr val="dk1"/>
              </a:buClr>
              <a:buSzPts val="1800"/>
              <a:buChar char="•"/>
              <a:defRPr/>
            </a:lvl5pPr>
            <a:lvl6pPr indent="-342900" lvl="5" marL="2743200" rtl="0" algn="l">
              <a:lnSpc>
                <a:spcPct val="90000"/>
              </a:lnSpc>
              <a:spcBef>
                <a:spcPts val="556"/>
              </a:spcBef>
              <a:spcAft>
                <a:spcPts val="0"/>
              </a:spcAft>
              <a:buClr>
                <a:schemeClr val="dk1"/>
              </a:buClr>
              <a:buSzPts val="1800"/>
              <a:buChar char="•"/>
              <a:defRPr/>
            </a:lvl6pPr>
            <a:lvl7pPr indent="-342900" lvl="6" marL="3200400" rtl="0" algn="l">
              <a:lnSpc>
                <a:spcPct val="90000"/>
              </a:lnSpc>
              <a:spcBef>
                <a:spcPts val="556"/>
              </a:spcBef>
              <a:spcAft>
                <a:spcPts val="0"/>
              </a:spcAft>
              <a:buClr>
                <a:schemeClr val="dk1"/>
              </a:buClr>
              <a:buSzPts val="1800"/>
              <a:buChar char="•"/>
              <a:defRPr/>
            </a:lvl7pPr>
            <a:lvl8pPr indent="-342900" lvl="7" marL="3657600" rtl="0" algn="l">
              <a:lnSpc>
                <a:spcPct val="90000"/>
              </a:lnSpc>
              <a:spcBef>
                <a:spcPts val="556"/>
              </a:spcBef>
              <a:spcAft>
                <a:spcPts val="0"/>
              </a:spcAft>
              <a:buClr>
                <a:schemeClr val="dk1"/>
              </a:buClr>
              <a:buSzPts val="1800"/>
              <a:buChar char="•"/>
              <a:defRPr/>
            </a:lvl8pPr>
            <a:lvl9pPr indent="-342900" lvl="8" marL="4114800" rtl="0" algn="l">
              <a:lnSpc>
                <a:spcPct val="90000"/>
              </a:lnSpc>
              <a:spcBef>
                <a:spcPts val="556"/>
              </a:spcBef>
              <a:spcAft>
                <a:spcPts val="0"/>
              </a:spcAft>
              <a:buClr>
                <a:schemeClr val="dk1"/>
              </a:buClr>
              <a:buSzPts val="1800"/>
              <a:buChar char="•"/>
              <a:defRPr/>
            </a:lvl9pPr>
          </a:lstStyle>
          <a:p/>
        </p:txBody>
      </p:sp>
      <p:sp>
        <p:nvSpPr>
          <p:cNvPr id="56" name="Google Shape;56;p8"/>
          <p:cNvSpPr txBox="1"/>
          <p:nvPr>
            <p:ph idx="10" type="dt"/>
          </p:nvPr>
        </p:nvSpPr>
        <p:spPr>
          <a:xfrm>
            <a:off x="931862" y="7062787"/>
            <a:ext cx="30480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7" name="Google Shape;57;p8"/>
          <p:cNvSpPr txBox="1"/>
          <p:nvPr>
            <p:ph idx="11" type="ftr"/>
          </p:nvPr>
        </p:nvSpPr>
        <p:spPr>
          <a:xfrm>
            <a:off x="4487862" y="7062787"/>
            <a:ext cx="45705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 name="Google Shape;58;p8"/>
          <p:cNvSpPr txBox="1"/>
          <p:nvPr>
            <p:ph idx="12" type="sldNum"/>
          </p:nvPr>
        </p:nvSpPr>
        <p:spPr>
          <a:xfrm>
            <a:off x="9566275" y="7062787"/>
            <a:ext cx="3048000" cy="404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ue contenuti" type="twoObj">
  <p:cSld name="TWO_OBJECTS">
    <p:spTree>
      <p:nvGrpSpPr>
        <p:cNvPr id="59" name="Shape 59"/>
        <p:cNvGrpSpPr/>
        <p:nvPr/>
      </p:nvGrpSpPr>
      <p:grpSpPr>
        <a:xfrm>
          <a:off x="0" y="0"/>
          <a:ext cx="0" cy="0"/>
          <a:chOff x="0" y="0"/>
          <a:chExt cx="0" cy="0"/>
        </a:xfrm>
      </p:grpSpPr>
      <p:sp>
        <p:nvSpPr>
          <p:cNvPr id="60" name="Google Shape;60;p9"/>
          <p:cNvSpPr txBox="1"/>
          <p:nvPr>
            <p:ph type="title"/>
          </p:nvPr>
        </p:nvSpPr>
        <p:spPr>
          <a:xfrm>
            <a:off x="931862" y="406400"/>
            <a:ext cx="11682300" cy="14715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61" name="Google Shape;61;p9"/>
          <p:cNvSpPr txBox="1"/>
          <p:nvPr>
            <p:ph idx="1" type="body"/>
          </p:nvPr>
        </p:nvSpPr>
        <p:spPr>
          <a:xfrm>
            <a:off x="931297" y="2028472"/>
            <a:ext cx="5757000" cy="48348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113"/>
              </a:spcBef>
              <a:spcAft>
                <a:spcPts val="0"/>
              </a:spcAft>
              <a:buClr>
                <a:schemeClr val="dk1"/>
              </a:buClr>
              <a:buSzPts val="1800"/>
              <a:buChar char="•"/>
              <a:defRPr/>
            </a:lvl1pPr>
            <a:lvl2pPr indent="-342900" lvl="1" marL="914400" rtl="0" algn="l">
              <a:lnSpc>
                <a:spcPct val="90000"/>
              </a:lnSpc>
              <a:spcBef>
                <a:spcPts val="550"/>
              </a:spcBef>
              <a:spcAft>
                <a:spcPts val="0"/>
              </a:spcAft>
              <a:buClr>
                <a:schemeClr val="dk1"/>
              </a:buClr>
              <a:buSzPts val="1800"/>
              <a:buChar char="•"/>
              <a:defRPr/>
            </a:lvl2pPr>
            <a:lvl3pPr indent="-342900" lvl="2" marL="1371600" rtl="0" algn="l">
              <a:lnSpc>
                <a:spcPct val="90000"/>
              </a:lnSpc>
              <a:spcBef>
                <a:spcPts val="550"/>
              </a:spcBef>
              <a:spcAft>
                <a:spcPts val="0"/>
              </a:spcAft>
              <a:buClr>
                <a:schemeClr val="dk1"/>
              </a:buClr>
              <a:buSzPts val="1800"/>
              <a:buChar char="•"/>
              <a:defRPr/>
            </a:lvl3pPr>
            <a:lvl4pPr indent="-342900" lvl="3" marL="1828800" rtl="0" algn="l">
              <a:lnSpc>
                <a:spcPct val="90000"/>
              </a:lnSpc>
              <a:spcBef>
                <a:spcPts val="550"/>
              </a:spcBef>
              <a:spcAft>
                <a:spcPts val="0"/>
              </a:spcAft>
              <a:buClr>
                <a:schemeClr val="dk1"/>
              </a:buClr>
              <a:buSzPts val="1800"/>
              <a:buChar char="•"/>
              <a:defRPr/>
            </a:lvl4pPr>
            <a:lvl5pPr indent="-342900" lvl="4" marL="2286000" rtl="0" algn="l">
              <a:lnSpc>
                <a:spcPct val="90000"/>
              </a:lnSpc>
              <a:spcBef>
                <a:spcPts val="550"/>
              </a:spcBef>
              <a:spcAft>
                <a:spcPts val="0"/>
              </a:spcAft>
              <a:buClr>
                <a:schemeClr val="dk1"/>
              </a:buClr>
              <a:buSzPts val="1800"/>
              <a:buChar char="•"/>
              <a:defRPr/>
            </a:lvl5pPr>
            <a:lvl6pPr indent="-342900" lvl="5" marL="2743200" rtl="0" algn="l">
              <a:lnSpc>
                <a:spcPct val="90000"/>
              </a:lnSpc>
              <a:spcBef>
                <a:spcPts val="556"/>
              </a:spcBef>
              <a:spcAft>
                <a:spcPts val="0"/>
              </a:spcAft>
              <a:buClr>
                <a:schemeClr val="dk1"/>
              </a:buClr>
              <a:buSzPts val="1800"/>
              <a:buChar char="•"/>
              <a:defRPr/>
            </a:lvl6pPr>
            <a:lvl7pPr indent="-342900" lvl="6" marL="3200400" rtl="0" algn="l">
              <a:lnSpc>
                <a:spcPct val="90000"/>
              </a:lnSpc>
              <a:spcBef>
                <a:spcPts val="556"/>
              </a:spcBef>
              <a:spcAft>
                <a:spcPts val="0"/>
              </a:spcAft>
              <a:buClr>
                <a:schemeClr val="dk1"/>
              </a:buClr>
              <a:buSzPts val="1800"/>
              <a:buChar char="•"/>
              <a:defRPr/>
            </a:lvl7pPr>
            <a:lvl8pPr indent="-342900" lvl="7" marL="3657600" rtl="0" algn="l">
              <a:lnSpc>
                <a:spcPct val="90000"/>
              </a:lnSpc>
              <a:spcBef>
                <a:spcPts val="556"/>
              </a:spcBef>
              <a:spcAft>
                <a:spcPts val="0"/>
              </a:spcAft>
              <a:buClr>
                <a:schemeClr val="dk1"/>
              </a:buClr>
              <a:buSzPts val="1800"/>
              <a:buChar char="•"/>
              <a:defRPr/>
            </a:lvl8pPr>
            <a:lvl9pPr indent="-342900" lvl="8" marL="4114800" rtl="0" algn="l">
              <a:lnSpc>
                <a:spcPct val="90000"/>
              </a:lnSpc>
              <a:spcBef>
                <a:spcPts val="556"/>
              </a:spcBef>
              <a:spcAft>
                <a:spcPts val="0"/>
              </a:spcAft>
              <a:buClr>
                <a:schemeClr val="dk1"/>
              </a:buClr>
              <a:buSzPts val="1800"/>
              <a:buChar char="•"/>
              <a:defRPr/>
            </a:lvl9pPr>
          </a:lstStyle>
          <a:p/>
        </p:txBody>
      </p:sp>
      <p:sp>
        <p:nvSpPr>
          <p:cNvPr id="62" name="Google Shape;62;p9"/>
          <p:cNvSpPr txBox="1"/>
          <p:nvPr>
            <p:ph idx="2" type="body"/>
          </p:nvPr>
        </p:nvSpPr>
        <p:spPr>
          <a:xfrm>
            <a:off x="6857732" y="2028472"/>
            <a:ext cx="5757000" cy="48348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113"/>
              </a:spcBef>
              <a:spcAft>
                <a:spcPts val="0"/>
              </a:spcAft>
              <a:buClr>
                <a:schemeClr val="dk1"/>
              </a:buClr>
              <a:buSzPts val="1800"/>
              <a:buChar char="•"/>
              <a:defRPr/>
            </a:lvl1pPr>
            <a:lvl2pPr indent="-342900" lvl="1" marL="914400" rtl="0" algn="l">
              <a:lnSpc>
                <a:spcPct val="90000"/>
              </a:lnSpc>
              <a:spcBef>
                <a:spcPts val="550"/>
              </a:spcBef>
              <a:spcAft>
                <a:spcPts val="0"/>
              </a:spcAft>
              <a:buClr>
                <a:schemeClr val="dk1"/>
              </a:buClr>
              <a:buSzPts val="1800"/>
              <a:buChar char="•"/>
              <a:defRPr/>
            </a:lvl2pPr>
            <a:lvl3pPr indent="-342900" lvl="2" marL="1371600" rtl="0" algn="l">
              <a:lnSpc>
                <a:spcPct val="90000"/>
              </a:lnSpc>
              <a:spcBef>
                <a:spcPts val="550"/>
              </a:spcBef>
              <a:spcAft>
                <a:spcPts val="0"/>
              </a:spcAft>
              <a:buClr>
                <a:schemeClr val="dk1"/>
              </a:buClr>
              <a:buSzPts val="1800"/>
              <a:buChar char="•"/>
              <a:defRPr/>
            </a:lvl3pPr>
            <a:lvl4pPr indent="-342900" lvl="3" marL="1828800" rtl="0" algn="l">
              <a:lnSpc>
                <a:spcPct val="90000"/>
              </a:lnSpc>
              <a:spcBef>
                <a:spcPts val="550"/>
              </a:spcBef>
              <a:spcAft>
                <a:spcPts val="0"/>
              </a:spcAft>
              <a:buClr>
                <a:schemeClr val="dk1"/>
              </a:buClr>
              <a:buSzPts val="1800"/>
              <a:buChar char="•"/>
              <a:defRPr/>
            </a:lvl4pPr>
            <a:lvl5pPr indent="-342900" lvl="4" marL="2286000" rtl="0" algn="l">
              <a:lnSpc>
                <a:spcPct val="90000"/>
              </a:lnSpc>
              <a:spcBef>
                <a:spcPts val="550"/>
              </a:spcBef>
              <a:spcAft>
                <a:spcPts val="0"/>
              </a:spcAft>
              <a:buClr>
                <a:schemeClr val="dk1"/>
              </a:buClr>
              <a:buSzPts val="1800"/>
              <a:buChar char="•"/>
              <a:defRPr/>
            </a:lvl5pPr>
            <a:lvl6pPr indent="-342900" lvl="5" marL="2743200" rtl="0" algn="l">
              <a:lnSpc>
                <a:spcPct val="90000"/>
              </a:lnSpc>
              <a:spcBef>
                <a:spcPts val="556"/>
              </a:spcBef>
              <a:spcAft>
                <a:spcPts val="0"/>
              </a:spcAft>
              <a:buClr>
                <a:schemeClr val="dk1"/>
              </a:buClr>
              <a:buSzPts val="1800"/>
              <a:buChar char="•"/>
              <a:defRPr/>
            </a:lvl6pPr>
            <a:lvl7pPr indent="-342900" lvl="6" marL="3200400" rtl="0" algn="l">
              <a:lnSpc>
                <a:spcPct val="90000"/>
              </a:lnSpc>
              <a:spcBef>
                <a:spcPts val="556"/>
              </a:spcBef>
              <a:spcAft>
                <a:spcPts val="0"/>
              </a:spcAft>
              <a:buClr>
                <a:schemeClr val="dk1"/>
              </a:buClr>
              <a:buSzPts val="1800"/>
              <a:buChar char="•"/>
              <a:defRPr/>
            </a:lvl7pPr>
            <a:lvl8pPr indent="-342900" lvl="7" marL="3657600" rtl="0" algn="l">
              <a:lnSpc>
                <a:spcPct val="90000"/>
              </a:lnSpc>
              <a:spcBef>
                <a:spcPts val="556"/>
              </a:spcBef>
              <a:spcAft>
                <a:spcPts val="0"/>
              </a:spcAft>
              <a:buClr>
                <a:schemeClr val="dk1"/>
              </a:buClr>
              <a:buSzPts val="1800"/>
              <a:buChar char="•"/>
              <a:defRPr/>
            </a:lvl8pPr>
            <a:lvl9pPr indent="-342900" lvl="8" marL="4114800" rtl="0" algn="l">
              <a:lnSpc>
                <a:spcPct val="90000"/>
              </a:lnSpc>
              <a:spcBef>
                <a:spcPts val="556"/>
              </a:spcBef>
              <a:spcAft>
                <a:spcPts val="0"/>
              </a:spcAft>
              <a:buClr>
                <a:schemeClr val="dk1"/>
              </a:buClr>
              <a:buSzPts val="1800"/>
              <a:buChar char="•"/>
              <a:defRPr/>
            </a:lvl9pPr>
          </a:lstStyle>
          <a:p/>
        </p:txBody>
      </p:sp>
      <p:sp>
        <p:nvSpPr>
          <p:cNvPr id="63" name="Google Shape;63;p9"/>
          <p:cNvSpPr txBox="1"/>
          <p:nvPr>
            <p:ph idx="10" type="dt"/>
          </p:nvPr>
        </p:nvSpPr>
        <p:spPr>
          <a:xfrm>
            <a:off x="931862" y="7062787"/>
            <a:ext cx="30480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4" name="Google Shape;64;p9"/>
          <p:cNvSpPr txBox="1"/>
          <p:nvPr>
            <p:ph idx="11" type="ftr"/>
          </p:nvPr>
        </p:nvSpPr>
        <p:spPr>
          <a:xfrm>
            <a:off x="4487862" y="7062787"/>
            <a:ext cx="45705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5" name="Google Shape;65;p9"/>
          <p:cNvSpPr txBox="1"/>
          <p:nvPr>
            <p:ph idx="12" type="sldNum"/>
          </p:nvPr>
        </p:nvSpPr>
        <p:spPr>
          <a:xfrm>
            <a:off x="9566275" y="7062787"/>
            <a:ext cx="3048000" cy="404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stazione sezione" type="secHead">
  <p:cSld name="SECTION_HEADER">
    <p:spTree>
      <p:nvGrpSpPr>
        <p:cNvPr id="66" name="Shape 66"/>
        <p:cNvGrpSpPr/>
        <p:nvPr/>
      </p:nvGrpSpPr>
      <p:grpSpPr>
        <a:xfrm>
          <a:off x="0" y="0"/>
          <a:ext cx="0" cy="0"/>
          <a:chOff x="0" y="0"/>
          <a:chExt cx="0" cy="0"/>
        </a:xfrm>
      </p:grpSpPr>
      <p:sp>
        <p:nvSpPr>
          <p:cNvPr id="67" name="Google Shape;67;p10"/>
          <p:cNvSpPr txBox="1"/>
          <p:nvPr>
            <p:ph type="title"/>
          </p:nvPr>
        </p:nvSpPr>
        <p:spPr>
          <a:xfrm>
            <a:off x="924242" y="1899709"/>
            <a:ext cx="11683500" cy="31698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400"/>
              <a:buNone/>
              <a:defRPr sz="6667"/>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68" name="Google Shape;68;p10"/>
          <p:cNvSpPr txBox="1"/>
          <p:nvPr>
            <p:ph idx="1" type="body"/>
          </p:nvPr>
        </p:nvSpPr>
        <p:spPr>
          <a:xfrm>
            <a:off x="924242" y="5099404"/>
            <a:ext cx="11683500" cy="16668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113"/>
              </a:spcBef>
              <a:spcAft>
                <a:spcPts val="0"/>
              </a:spcAft>
              <a:buClr>
                <a:srgbClr val="888888"/>
              </a:buClr>
              <a:buSzPts val="2667"/>
              <a:buNone/>
              <a:defRPr sz="2667">
                <a:solidFill>
                  <a:srgbClr val="888888"/>
                </a:solidFill>
              </a:defRPr>
            </a:lvl1pPr>
            <a:lvl2pPr indent="-228600" lvl="1" marL="914400" rtl="0" algn="l">
              <a:lnSpc>
                <a:spcPct val="90000"/>
              </a:lnSpc>
              <a:spcBef>
                <a:spcPts val="550"/>
              </a:spcBef>
              <a:spcAft>
                <a:spcPts val="0"/>
              </a:spcAft>
              <a:buClr>
                <a:srgbClr val="888888"/>
              </a:buClr>
              <a:buSzPts val="2222"/>
              <a:buNone/>
              <a:defRPr sz="2222">
                <a:solidFill>
                  <a:srgbClr val="888888"/>
                </a:solidFill>
              </a:defRPr>
            </a:lvl2pPr>
            <a:lvl3pPr indent="-228600" lvl="2" marL="1371600" rtl="0" algn="l">
              <a:lnSpc>
                <a:spcPct val="90000"/>
              </a:lnSpc>
              <a:spcBef>
                <a:spcPts val="550"/>
              </a:spcBef>
              <a:spcAft>
                <a:spcPts val="0"/>
              </a:spcAft>
              <a:buClr>
                <a:srgbClr val="888888"/>
              </a:buClr>
              <a:buSzPts val="2000"/>
              <a:buNone/>
              <a:defRPr sz="2000">
                <a:solidFill>
                  <a:srgbClr val="888888"/>
                </a:solidFill>
              </a:defRPr>
            </a:lvl3pPr>
            <a:lvl4pPr indent="-228600" lvl="3" marL="1828800" rtl="0" algn="l">
              <a:lnSpc>
                <a:spcPct val="90000"/>
              </a:lnSpc>
              <a:spcBef>
                <a:spcPts val="550"/>
              </a:spcBef>
              <a:spcAft>
                <a:spcPts val="0"/>
              </a:spcAft>
              <a:buClr>
                <a:srgbClr val="888888"/>
              </a:buClr>
              <a:buSzPts val="1778"/>
              <a:buNone/>
              <a:defRPr sz="1778">
                <a:solidFill>
                  <a:srgbClr val="888888"/>
                </a:solidFill>
              </a:defRPr>
            </a:lvl4pPr>
            <a:lvl5pPr indent="-228600" lvl="4" marL="2286000" rtl="0" algn="l">
              <a:lnSpc>
                <a:spcPct val="90000"/>
              </a:lnSpc>
              <a:spcBef>
                <a:spcPts val="550"/>
              </a:spcBef>
              <a:spcAft>
                <a:spcPts val="0"/>
              </a:spcAft>
              <a:buClr>
                <a:srgbClr val="888888"/>
              </a:buClr>
              <a:buSzPts val="1778"/>
              <a:buNone/>
              <a:defRPr sz="1778">
                <a:solidFill>
                  <a:srgbClr val="888888"/>
                </a:solidFill>
              </a:defRPr>
            </a:lvl5pPr>
            <a:lvl6pPr indent="-228600" lvl="5" marL="2743200" rtl="0" algn="l">
              <a:lnSpc>
                <a:spcPct val="90000"/>
              </a:lnSpc>
              <a:spcBef>
                <a:spcPts val="556"/>
              </a:spcBef>
              <a:spcAft>
                <a:spcPts val="0"/>
              </a:spcAft>
              <a:buClr>
                <a:srgbClr val="888888"/>
              </a:buClr>
              <a:buSzPts val="1778"/>
              <a:buNone/>
              <a:defRPr sz="1778">
                <a:solidFill>
                  <a:srgbClr val="888888"/>
                </a:solidFill>
              </a:defRPr>
            </a:lvl6pPr>
            <a:lvl7pPr indent="-228600" lvl="6" marL="3200400" rtl="0" algn="l">
              <a:lnSpc>
                <a:spcPct val="90000"/>
              </a:lnSpc>
              <a:spcBef>
                <a:spcPts val="556"/>
              </a:spcBef>
              <a:spcAft>
                <a:spcPts val="0"/>
              </a:spcAft>
              <a:buClr>
                <a:srgbClr val="888888"/>
              </a:buClr>
              <a:buSzPts val="1778"/>
              <a:buNone/>
              <a:defRPr sz="1778">
                <a:solidFill>
                  <a:srgbClr val="888888"/>
                </a:solidFill>
              </a:defRPr>
            </a:lvl7pPr>
            <a:lvl8pPr indent="-228600" lvl="7" marL="3657600" rtl="0" algn="l">
              <a:lnSpc>
                <a:spcPct val="90000"/>
              </a:lnSpc>
              <a:spcBef>
                <a:spcPts val="556"/>
              </a:spcBef>
              <a:spcAft>
                <a:spcPts val="0"/>
              </a:spcAft>
              <a:buClr>
                <a:srgbClr val="888888"/>
              </a:buClr>
              <a:buSzPts val="1778"/>
              <a:buNone/>
              <a:defRPr sz="1778">
                <a:solidFill>
                  <a:srgbClr val="888888"/>
                </a:solidFill>
              </a:defRPr>
            </a:lvl8pPr>
            <a:lvl9pPr indent="-228600" lvl="8" marL="4114800" rtl="0" algn="l">
              <a:lnSpc>
                <a:spcPct val="90000"/>
              </a:lnSpc>
              <a:spcBef>
                <a:spcPts val="556"/>
              </a:spcBef>
              <a:spcAft>
                <a:spcPts val="0"/>
              </a:spcAft>
              <a:buClr>
                <a:srgbClr val="888888"/>
              </a:buClr>
              <a:buSzPts val="1778"/>
              <a:buNone/>
              <a:defRPr sz="1778">
                <a:solidFill>
                  <a:srgbClr val="888888"/>
                </a:solidFill>
              </a:defRPr>
            </a:lvl9pPr>
          </a:lstStyle>
          <a:p/>
        </p:txBody>
      </p:sp>
      <p:sp>
        <p:nvSpPr>
          <p:cNvPr id="69" name="Google Shape;69;p10"/>
          <p:cNvSpPr txBox="1"/>
          <p:nvPr>
            <p:ph idx="10" type="dt"/>
          </p:nvPr>
        </p:nvSpPr>
        <p:spPr>
          <a:xfrm>
            <a:off x="931862" y="7062787"/>
            <a:ext cx="30480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4487862" y="7062787"/>
            <a:ext cx="4570500" cy="404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9566275" y="7062787"/>
            <a:ext cx="3048000" cy="404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898989"/>
              </a:buClr>
              <a:buSzPts val="1300"/>
              <a:buFont typeface="Times New Roman"/>
              <a:buNone/>
              <a:defRPr b="0" i="0" sz="1300" u="non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931862" y="406400"/>
            <a:ext cx="11682300" cy="14715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8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8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8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8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8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8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8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8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800" u="none" cap="none" strike="noStrike">
                <a:solidFill>
                  <a:schemeClr val="dk1"/>
                </a:solidFill>
                <a:latin typeface="Calibri"/>
                <a:ea typeface="Calibri"/>
                <a:cs typeface="Calibri"/>
                <a:sym typeface="Calibri"/>
              </a:defRPr>
            </a:lvl9pPr>
          </a:lstStyle>
          <a:p/>
        </p:txBody>
      </p:sp>
      <p:sp>
        <p:nvSpPr>
          <p:cNvPr id="11" name="Google Shape;11;p1"/>
          <p:cNvSpPr txBox="1"/>
          <p:nvPr>
            <p:ph idx="1" type="body"/>
          </p:nvPr>
        </p:nvSpPr>
        <p:spPr>
          <a:xfrm>
            <a:off x="931862" y="2028825"/>
            <a:ext cx="11682300" cy="4833900"/>
          </a:xfrm>
          <a:prstGeom prst="rect">
            <a:avLst/>
          </a:prstGeom>
          <a:noFill/>
          <a:ln>
            <a:noFill/>
          </a:ln>
        </p:spPr>
        <p:txBody>
          <a:bodyPr anchorCtr="0" anchor="t" bIns="45700" lIns="91425" spcFirstLastPara="1" rIns="91425" wrap="square" tIns="45700">
            <a:noAutofit/>
          </a:bodyPr>
          <a:lstStyle>
            <a:lvl1pPr indent="-425450" lvl="0" marL="457200" marR="0" rtl="0" algn="l">
              <a:lnSpc>
                <a:spcPct val="90000"/>
              </a:lnSpc>
              <a:spcBef>
                <a:spcPts val="1113"/>
              </a:spcBef>
              <a:spcAft>
                <a:spcPts val="0"/>
              </a:spcAft>
              <a:buClr>
                <a:schemeClr val="dk1"/>
              </a:buClr>
              <a:buSzPts val="3100"/>
              <a:buFont typeface="Arial"/>
              <a:buChar char="•"/>
              <a:defRPr b="0" i="0" sz="3100" u="none" cap="none" strike="noStrike">
                <a:solidFill>
                  <a:schemeClr val="dk1"/>
                </a:solidFill>
                <a:latin typeface="Calibri"/>
                <a:ea typeface="Calibri"/>
                <a:cs typeface="Calibri"/>
                <a:sym typeface="Calibri"/>
              </a:defRPr>
            </a:lvl1pPr>
            <a:lvl2pPr indent="-393700" lvl="1" marL="914400" marR="0" rtl="0" algn="l">
              <a:lnSpc>
                <a:spcPct val="90000"/>
              </a:lnSpc>
              <a:spcBef>
                <a:spcPts val="55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2pPr>
            <a:lvl3pPr indent="-368300" lvl="2" marL="1371600" marR="0" rtl="0" algn="l">
              <a:lnSpc>
                <a:spcPct val="90000"/>
              </a:lnSpc>
              <a:spcBef>
                <a:spcPts val="55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5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5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56"/>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56"/>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56"/>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56"/>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931862" y="7062787"/>
            <a:ext cx="3048000" cy="404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9pPr>
          </a:lstStyle>
          <a:p/>
        </p:txBody>
      </p:sp>
      <p:sp>
        <p:nvSpPr>
          <p:cNvPr id="13" name="Google Shape;13;p1"/>
          <p:cNvSpPr txBox="1"/>
          <p:nvPr>
            <p:ph idx="11" type="ftr"/>
          </p:nvPr>
        </p:nvSpPr>
        <p:spPr>
          <a:xfrm>
            <a:off x="4487862" y="7062787"/>
            <a:ext cx="4570500" cy="404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1800" u="none" cap="none" strike="noStrike">
                <a:solidFill>
                  <a:srgbClr val="FFFF00"/>
                </a:solidFill>
                <a:latin typeface="Times New Roman"/>
                <a:ea typeface="Times New Roman"/>
                <a:cs typeface="Times New Roman"/>
                <a:sym typeface="Times New Roman"/>
              </a:defRPr>
            </a:lvl9pPr>
          </a:lstStyle>
          <a:p/>
        </p:txBody>
      </p:sp>
      <p:sp>
        <p:nvSpPr>
          <p:cNvPr id="14" name="Google Shape;14;p1"/>
          <p:cNvSpPr txBox="1"/>
          <p:nvPr>
            <p:ph idx="12" type="sldNum"/>
          </p:nvPr>
        </p:nvSpPr>
        <p:spPr>
          <a:xfrm>
            <a:off x="9566275" y="7062787"/>
            <a:ext cx="3048000" cy="404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898989"/>
              </a:buClr>
              <a:buSzPts val="1300"/>
              <a:buFont typeface="Times New Roman"/>
              <a:buNone/>
              <a:defRPr b="0" i="0" sz="1300" u="none" cap="none" strike="noStrik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2.jp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image" Target="../media/image3.png"/><Relationship Id="rId5" Type="http://schemas.openxmlformats.org/officeDocument/2006/relationships/image" Target="../media/image14.jpg"/><Relationship Id="rId6"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vmlDrawing" Target="../drawings/vmlDrawing3.vml"/><Relationship Id="rId4" Type="http://schemas.openxmlformats.org/officeDocument/2006/relationships/oleObject" Target="../embeddings/Microsoft_Excel_Sheet3.xls"/><Relationship Id="rId5" Type="http://schemas.openxmlformats.org/officeDocument/2006/relationships/oleObject" Target="../embeddings/Microsoft_Excel_Sheet3.xls"/><Relationship Id="rId6"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vmlDrawing" Target="../drawings/vmlDrawing4.vml"/><Relationship Id="rId4" Type="http://schemas.openxmlformats.org/officeDocument/2006/relationships/image" Target="../media/image3.png"/><Relationship Id="rId5" Type="http://schemas.openxmlformats.org/officeDocument/2006/relationships/oleObject" Target="../embeddings/Microsoft_Excel_Sheet4.xls"/><Relationship Id="rId6" Type="http://schemas.openxmlformats.org/officeDocument/2006/relationships/oleObject" Target="../embeddings/Microsoft_Excel_Sheet4.xls"/><Relationship Id="rId7"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vmlDrawing" Target="../drawings/vmlDrawing5.vml"/><Relationship Id="rId4" Type="http://schemas.openxmlformats.org/officeDocument/2006/relationships/oleObject" Target="../embeddings/Microsoft_Excel_Sheet5.xls"/><Relationship Id="rId9" Type="http://schemas.openxmlformats.org/officeDocument/2006/relationships/image" Target="../media/image25.png"/><Relationship Id="rId5" Type="http://schemas.openxmlformats.org/officeDocument/2006/relationships/oleObject" Target="../embeddings/Microsoft_Excel_Sheet5.xls"/><Relationship Id="rId6" Type="http://schemas.openxmlformats.org/officeDocument/2006/relationships/image" Target="../media/image23.png"/><Relationship Id="rId7" Type="http://schemas.openxmlformats.org/officeDocument/2006/relationships/oleObject" Target="../embeddings/Microsoft_Excel_Sheet6.xls"/><Relationship Id="rId8" Type="http://schemas.openxmlformats.org/officeDocument/2006/relationships/oleObject" Target="../embeddings/Microsoft_Excel_Sheet6.xls"/></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vmlDrawing" Target="../drawings/vmlDrawing6.vml"/><Relationship Id="rId4" Type="http://schemas.openxmlformats.org/officeDocument/2006/relationships/image" Target="../media/image3.png"/><Relationship Id="rId5" Type="http://schemas.openxmlformats.org/officeDocument/2006/relationships/oleObject" Target="../embeddings/Microsoft_Excel_Sheet7.xls"/><Relationship Id="rId6" Type="http://schemas.openxmlformats.org/officeDocument/2006/relationships/oleObject" Target="../embeddings/Microsoft_Excel_Sheet7.xls"/><Relationship Id="rId7"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vmlDrawing" Target="../drawings/vmlDrawing7.vml"/><Relationship Id="rId4" Type="http://schemas.openxmlformats.org/officeDocument/2006/relationships/image" Target="../media/image3.png"/><Relationship Id="rId5" Type="http://schemas.openxmlformats.org/officeDocument/2006/relationships/oleObject" Target="../embeddings/Microsoft_Excel_Sheet8.xls"/><Relationship Id="rId6" Type="http://schemas.openxmlformats.org/officeDocument/2006/relationships/oleObject" Target="../embeddings/Microsoft_Excel_Sheet8.xls"/><Relationship Id="rId7"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jpg"/><Relationship Id="rId6"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vmlDrawing" Target="../drawings/vmlDrawing1.vml"/><Relationship Id="rId4" Type="http://schemas.openxmlformats.org/officeDocument/2006/relationships/image" Target="../media/image3.png"/><Relationship Id="rId5" Type="http://schemas.openxmlformats.org/officeDocument/2006/relationships/oleObject" Target="../embeddings/Microsoft_Excel_Sheet1.xls"/><Relationship Id="rId6" Type="http://schemas.openxmlformats.org/officeDocument/2006/relationships/oleObject" Target="../embeddings/Microsoft_Excel_Sheet1.xls"/><Relationship Id="rId7"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vmlDrawing" Target="../drawings/vmlDrawing2.vml"/><Relationship Id="rId4" Type="http://schemas.openxmlformats.org/officeDocument/2006/relationships/oleObject" Target="../embeddings/Microsoft_Excel_Sheet2.xls"/><Relationship Id="rId5" Type="http://schemas.openxmlformats.org/officeDocument/2006/relationships/oleObject" Target="../embeddings/Microsoft_Excel_Sheet2.xls"/><Relationship Id="rId6"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3"/>
          <p:cNvSpPr txBox="1"/>
          <p:nvPr/>
        </p:nvSpPr>
        <p:spPr>
          <a:xfrm>
            <a:off x="3521075" y="4043362"/>
            <a:ext cx="8423400" cy="1016100"/>
          </a:xfrm>
          <a:prstGeom prst="rect">
            <a:avLst/>
          </a:prstGeom>
          <a:noFill/>
          <a:ln>
            <a:noFill/>
          </a:ln>
        </p:spPr>
        <p:txBody>
          <a:bodyPr anchorCtr="0" anchor="t" bIns="46025" lIns="92075" spcFirstLastPara="1" rIns="92075" wrap="square" tIns="46025">
            <a:spAutoFit/>
          </a:bodyPr>
          <a:lstStyle/>
          <a:p>
            <a:pPr indent="0" lvl="0" marL="0" marR="0" rtl="0" algn="ctr">
              <a:lnSpc>
                <a:spcPct val="100000"/>
              </a:lnSpc>
              <a:spcBef>
                <a:spcPts val="0"/>
              </a:spcBef>
              <a:spcAft>
                <a:spcPts val="0"/>
              </a:spcAft>
              <a:buClr>
                <a:srgbClr val="1F4E79"/>
              </a:buClr>
              <a:buSzPts val="6000"/>
              <a:buFont typeface="Arial"/>
              <a:buNone/>
            </a:pPr>
            <a:r>
              <a:rPr b="1" i="1" lang="en-US" sz="6000" u="none" cap="none" strike="noStrike">
                <a:solidFill>
                  <a:srgbClr val="1F4E79"/>
                </a:solidFill>
                <a:latin typeface="Arial"/>
                <a:ea typeface="Arial"/>
                <a:cs typeface="Arial"/>
                <a:sym typeface="Arial"/>
              </a:rPr>
              <a:t>Regione Abruzzo</a:t>
            </a:r>
            <a:endParaRPr/>
          </a:p>
        </p:txBody>
      </p:sp>
      <p:sp>
        <p:nvSpPr>
          <p:cNvPr id="90" name="Google Shape;90;p13"/>
          <p:cNvSpPr/>
          <p:nvPr/>
        </p:nvSpPr>
        <p:spPr>
          <a:xfrm rot="5400000">
            <a:off x="62" y="-25400"/>
            <a:ext cx="7637400" cy="76374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91" name="Google Shape;91;p13"/>
          <p:cNvSpPr/>
          <p:nvPr/>
        </p:nvSpPr>
        <p:spPr>
          <a:xfrm rot="-5400000">
            <a:off x="11621300" y="5687112"/>
            <a:ext cx="19305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92" name="Google Shape;92;p13"/>
          <p:cNvSpPr txBox="1"/>
          <p:nvPr/>
        </p:nvSpPr>
        <p:spPr>
          <a:xfrm>
            <a:off x="3449637" y="5176837"/>
            <a:ext cx="8423400" cy="1693800"/>
          </a:xfrm>
          <a:prstGeom prst="rect">
            <a:avLst/>
          </a:prstGeom>
          <a:noFill/>
          <a:ln>
            <a:noFill/>
          </a:ln>
        </p:spPr>
        <p:txBody>
          <a:bodyPr anchorCtr="0" anchor="t" bIns="46025" lIns="92075" spcFirstLastPara="1" rIns="92075" wrap="square" tIns="46025">
            <a:spAutoFit/>
          </a:bodyPr>
          <a:lstStyle/>
          <a:p>
            <a:pPr indent="0" lvl="0" marL="0" marR="0" rtl="0" algn="ctr">
              <a:lnSpc>
                <a:spcPct val="100000"/>
              </a:lnSpc>
              <a:spcBef>
                <a:spcPts val="0"/>
              </a:spcBef>
              <a:spcAft>
                <a:spcPts val="0"/>
              </a:spcAft>
              <a:buClr>
                <a:srgbClr val="548235"/>
              </a:buClr>
              <a:buSzPts val="4000"/>
              <a:buFont typeface="Arial"/>
              <a:buNone/>
            </a:pPr>
            <a:r>
              <a:rPr b="1" i="0" lang="en-US" sz="4000" u="none">
                <a:solidFill>
                  <a:srgbClr val="548235"/>
                </a:solidFill>
                <a:latin typeface="Arial"/>
                <a:ea typeface="Arial"/>
                <a:cs typeface="Arial"/>
                <a:sym typeface="Arial"/>
              </a:rPr>
              <a:t>IL BILANCIO  DI  PREVISIONE</a:t>
            </a:r>
            <a:endParaRPr/>
          </a:p>
          <a:p>
            <a:pPr indent="0" lvl="0" marL="0" marR="0" rtl="0" algn="ctr">
              <a:lnSpc>
                <a:spcPct val="100000"/>
              </a:lnSpc>
              <a:spcBef>
                <a:spcPts val="0"/>
              </a:spcBef>
              <a:spcAft>
                <a:spcPts val="0"/>
              </a:spcAft>
              <a:buClr>
                <a:srgbClr val="548235"/>
              </a:buClr>
              <a:buSzPts val="4000"/>
              <a:buFont typeface="Arial"/>
              <a:buNone/>
            </a:pPr>
            <a:r>
              <a:rPr b="1" i="0" lang="en-US" sz="4000" u="none">
                <a:solidFill>
                  <a:srgbClr val="548235"/>
                </a:solidFill>
                <a:latin typeface="Arial"/>
                <a:ea typeface="Arial"/>
                <a:cs typeface="Arial"/>
                <a:sym typeface="Arial"/>
              </a:rPr>
              <a:t>PER IL CITTADINO 2020</a:t>
            </a:r>
            <a:endParaRPr/>
          </a:p>
          <a:p>
            <a:pPr indent="0" lvl="0" marL="0" marR="0" rtl="0" algn="ctr">
              <a:lnSpc>
                <a:spcPct val="100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Approvato dalla Giunta Regionale</a:t>
            </a:r>
            <a:endParaRPr/>
          </a:p>
        </p:txBody>
      </p:sp>
      <p:pic>
        <p:nvPicPr>
          <p:cNvPr id="93" name="Google Shape;93;p13"/>
          <p:cNvPicPr preferRelativeResize="0"/>
          <p:nvPr/>
        </p:nvPicPr>
        <p:blipFill rotWithShape="1">
          <a:blip r:embed="rId3">
            <a:alphaModFix/>
          </a:blip>
          <a:srcRect b="0" l="0" r="0" t="0"/>
          <a:stretch/>
        </p:blipFill>
        <p:spPr>
          <a:xfrm>
            <a:off x="8059737" y="785812"/>
            <a:ext cx="3640137" cy="3376612"/>
          </a:xfrm>
          <a:prstGeom prst="rect">
            <a:avLst/>
          </a:prstGeom>
          <a:noFill/>
          <a:ln>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pic>
        <p:nvPicPr>
          <p:cNvPr id="237" name="Google Shape;237;p22"/>
          <p:cNvPicPr preferRelativeResize="0"/>
          <p:nvPr/>
        </p:nvPicPr>
        <p:blipFill rotWithShape="1">
          <a:blip r:embed="rId3">
            <a:alphaModFix/>
          </a:blip>
          <a:srcRect b="0" l="0" r="0" t="0"/>
          <a:stretch/>
        </p:blipFill>
        <p:spPr>
          <a:xfrm>
            <a:off x="468312" y="985837"/>
            <a:ext cx="869950" cy="1228725"/>
          </a:xfrm>
          <a:prstGeom prst="rect">
            <a:avLst/>
          </a:prstGeom>
          <a:noFill/>
          <a:ln>
            <a:noFill/>
          </a:ln>
        </p:spPr>
      </p:pic>
      <p:sp>
        <p:nvSpPr>
          <p:cNvPr id="238" name="Google Shape;238;p22"/>
          <p:cNvSpPr/>
          <p:nvPr/>
        </p:nvSpPr>
        <p:spPr>
          <a:xfrm rot="5400000">
            <a:off x="53112" y="-54837"/>
            <a:ext cx="1676400" cy="17829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239" name="Google Shape;239;p22"/>
          <p:cNvSpPr/>
          <p:nvPr/>
        </p:nvSpPr>
        <p:spPr>
          <a:xfrm rot="-5400000">
            <a:off x="11826200" y="5890424"/>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240" name="Google Shape;240;p22"/>
          <p:cNvSpPr txBox="1"/>
          <p:nvPr/>
        </p:nvSpPr>
        <p:spPr>
          <a:xfrm>
            <a:off x="4111625" y="468312"/>
            <a:ext cx="5640300" cy="585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48235"/>
              </a:buClr>
              <a:buSzPts val="3200"/>
              <a:buFont typeface="Arial"/>
              <a:buNone/>
            </a:pPr>
            <a:r>
              <a:rPr b="0" i="0" lang="en-US" sz="3200" u="none">
                <a:solidFill>
                  <a:srgbClr val="548235"/>
                </a:solidFill>
                <a:latin typeface="Arial"/>
                <a:ea typeface="Arial"/>
                <a:cs typeface="Arial"/>
                <a:sym typeface="Arial"/>
              </a:rPr>
              <a:t>IL  BILANCIO INVESTIMENTI</a:t>
            </a:r>
            <a:endParaRPr/>
          </a:p>
        </p:txBody>
      </p:sp>
      <p:cxnSp>
        <p:nvCxnSpPr>
          <p:cNvPr id="241" name="Google Shape;241;p22"/>
          <p:cNvCxnSpPr/>
          <p:nvPr/>
        </p:nvCxnSpPr>
        <p:spPr>
          <a:xfrm>
            <a:off x="2276475" y="1187450"/>
            <a:ext cx="9309000" cy="12600"/>
          </a:xfrm>
          <a:prstGeom prst="straightConnector1">
            <a:avLst/>
          </a:prstGeom>
          <a:noFill/>
          <a:ln cap="flat" cmpd="sng" w="9525">
            <a:solidFill>
              <a:srgbClr val="70AD47"/>
            </a:solidFill>
            <a:prstDash val="solid"/>
            <a:miter lim="800000"/>
            <a:headEnd len="med" w="med" type="none"/>
            <a:tailEnd len="med" w="med" type="none"/>
          </a:ln>
        </p:spPr>
      </p:cxnSp>
      <p:sp>
        <p:nvSpPr>
          <p:cNvPr id="242" name="Google Shape;242;p22"/>
          <p:cNvSpPr txBox="1"/>
          <p:nvPr/>
        </p:nvSpPr>
        <p:spPr>
          <a:xfrm>
            <a:off x="1989137" y="1416050"/>
            <a:ext cx="8875800" cy="1816200"/>
          </a:xfrm>
          <a:prstGeom prst="rect">
            <a:avLst/>
          </a:prstGeom>
          <a:noFill/>
          <a:ln>
            <a:noFill/>
          </a:ln>
        </p:spPr>
        <p:txBody>
          <a:bodyPr anchorCtr="0" anchor="t" bIns="46025" lIns="92075" spcFirstLastPara="1" rIns="92075" wrap="square" tIns="46025">
            <a:noAutofit/>
          </a:bodyPr>
          <a:lstStyle/>
          <a:p>
            <a:pPr indent="0" lvl="0" marL="0" marR="0" rtl="0" algn="ctr">
              <a:lnSpc>
                <a:spcPct val="90000"/>
              </a:lnSpc>
              <a:spcBef>
                <a:spcPts val="0"/>
              </a:spcBef>
              <a:spcAft>
                <a:spcPts val="0"/>
              </a:spcAft>
              <a:buClr>
                <a:srgbClr val="FFFF00"/>
              </a:buClr>
              <a:buSzPts val="2000"/>
              <a:buFont typeface="Times New Roman"/>
              <a:buNone/>
            </a:pPr>
            <a:r>
              <a:t/>
            </a:r>
            <a:endParaRPr b="1" i="0" sz="2000" u="sng">
              <a:solidFill>
                <a:srgbClr val="548235"/>
              </a:solidFill>
              <a:latin typeface="Arial"/>
              <a:ea typeface="Arial"/>
              <a:cs typeface="Arial"/>
              <a:sym typeface="Arial"/>
            </a:endParaRPr>
          </a:p>
          <a:p>
            <a:pPr indent="0" lvl="0" marL="0" marR="0" rtl="0" algn="l">
              <a:lnSpc>
                <a:spcPct val="90000"/>
              </a:lnSpc>
              <a:spcBef>
                <a:spcPts val="480"/>
              </a:spcBef>
              <a:spcAft>
                <a:spcPts val="0"/>
              </a:spcAft>
              <a:buClr>
                <a:srgbClr val="548235"/>
              </a:buClr>
              <a:buSzPts val="2400"/>
              <a:buFont typeface="Arial"/>
              <a:buNone/>
            </a:pPr>
            <a:r>
              <a:rPr b="1" i="0" lang="en-US" sz="2400" u="sng">
                <a:solidFill>
                  <a:srgbClr val="548235"/>
                </a:solidFill>
                <a:latin typeface="Arial"/>
                <a:ea typeface="Arial"/>
                <a:cs typeface="Arial"/>
                <a:sym typeface="Arial"/>
              </a:rPr>
              <a:t>Bilancio investimenti</a:t>
            </a:r>
            <a:endParaRPr/>
          </a:p>
          <a:p>
            <a:pPr indent="0" lvl="0" marL="0" marR="0" rtl="0" algn="l">
              <a:lnSpc>
                <a:spcPct val="90000"/>
              </a:lnSpc>
              <a:spcBef>
                <a:spcPts val="360"/>
              </a:spcBef>
              <a:spcAft>
                <a:spcPts val="0"/>
              </a:spcAft>
              <a:buClr>
                <a:srgbClr val="548235"/>
              </a:buClr>
              <a:buSzPts val="1800"/>
              <a:buFont typeface="Arial"/>
              <a:buNone/>
            </a:pPr>
            <a:r>
              <a:rPr b="0" i="0" lang="en-US" sz="1800" u="none">
                <a:solidFill>
                  <a:srgbClr val="548235"/>
                </a:solidFill>
                <a:latin typeface="Arial"/>
                <a:ea typeface="Arial"/>
                <a:cs typeface="Arial"/>
                <a:sym typeface="Arial"/>
              </a:rPr>
              <a:t>In tale parte ,invece sono riportate le spese che l’ente sostiene per la realizzazione di infrastrutture</a:t>
            </a:r>
            <a:endParaRPr/>
          </a:p>
        </p:txBody>
      </p:sp>
      <p:pic>
        <p:nvPicPr>
          <p:cNvPr descr="Male hand drawing a chart" id="243" name="Google Shape;243;p22"/>
          <p:cNvPicPr preferRelativeResize="0"/>
          <p:nvPr/>
        </p:nvPicPr>
        <p:blipFill rotWithShape="1">
          <a:blip r:embed="rId4">
            <a:alphaModFix/>
          </a:blip>
          <a:srcRect b="0" l="0" r="0" t="0"/>
          <a:stretch/>
        </p:blipFill>
        <p:spPr>
          <a:xfrm>
            <a:off x="7721600" y="3094037"/>
            <a:ext cx="4060825" cy="3027362"/>
          </a:xfrm>
          <a:prstGeom prst="rect">
            <a:avLst/>
          </a:prstGeom>
          <a:noFill/>
          <a:ln>
            <a:noFill/>
          </a:ln>
        </p:spPr>
      </p:pic>
      <p:pic>
        <p:nvPicPr>
          <p:cNvPr id="244" name="Google Shape;244;p22"/>
          <p:cNvPicPr preferRelativeResize="0"/>
          <p:nvPr/>
        </p:nvPicPr>
        <p:blipFill rotWithShape="1">
          <a:blip r:embed="rId5">
            <a:alphaModFix/>
          </a:blip>
          <a:srcRect b="0" l="0" r="0" t="0"/>
          <a:stretch/>
        </p:blipFill>
        <p:spPr>
          <a:xfrm>
            <a:off x="2095500" y="4189412"/>
            <a:ext cx="5000625" cy="2876550"/>
          </a:xfrm>
          <a:prstGeom prst="rect">
            <a:avLst/>
          </a:prstGeom>
          <a:noFill/>
          <a:ln>
            <a:noFill/>
          </a:ln>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23"/>
          <p:cNvSpPr txBox="1"/>
          <p:nvPr/>
        </p:nvSpPr>
        <p:spPr>
          <a:xfrm>
            <a:off x="2665412" y="311150"/>
            <a:ext cx="8158200" cy="592200"/>
          </a:xfrm>
          <a:prstGeom prst="rect">
            <a:avLst/>
          </a:prstGeom>
          <a:noFill/>
          <a:ln>
            <a:noFill/>
          </a:ln>
        </p:spPr>
        <p:txBody>
          <a:bodyPr anchorCtr="0" anchor="t" bIns="46025" lIns="92075" spcFirstLastPara="1" rIns="92075" wrap="square" tIns="46025">
            <a:spAutoFit/>
          </a:bodyPr>
          <a:lstStyle/>
          <a:p>
            <a:pPr indent="0" lvl="0" marL="0" marR="0" rtl="0" algn="ctr">
              <a:lnSpc>
                <a:spcPct val="100000"/>
              </a:lnSpc>
              <a:spcBef>
                <a:spcPts val="0"/>
              </a:spcBef>
              <a:spcAft>
                <a:spcPts val="0"/>
              </a:spcAft>
              <a:buClr>
                <a:srgbClr val="548235"/>
              </a:buClr>
              <a:buSzPts val="3200"/>
              <a:buFont typeface="Arial"/>
              <a:buNone/>
            </a:pPr>
            <a:r>
              <a:rPr b="0" i="0" lang="en-US" sz="3200" u="none">
                <a:solidFill>
                  <a:srgbClr val="548235"/>
                </a:solidFill>
                <a:latin typeface="Arial"/>
                <a:ea typeface="Arial"/>
                <a:cs typeface="Arial"/>
                <a:sym typeface="Arial"/>
              </a:rPr>
              <a:t>Bilancio Investimenti</a:t>
            </a:r>
            <a:endParaRPr/>
          </a:p>
        </p:txBody>
      </p:sp>
      <p:grpSp>
        <p:nvGrpSpPr>
          <p:cNvPr id="251" name="Google Shape;251;p23"/>
          <p:cNvGrpSpPr/>
          <p:nvPr/>
        </p:nvGrpSpPr>
        <p:grpSpPr>
          <a:xfrm flipH="1">
            <a:off x="9895944" y="1827212"/>
            <a:ext cx="1630893" cy="1465262"/>
            <a:chOff x="703" y="796"/>
            <a:chExt cx="900" cy="923"/>
          </a:xfrm>
        </p:grpSpPr>
        <p:pic>
          <p:nvPicPr>
            <p:cNvPr descr="CAW2957CCAN85QPFCA3MJZA3CAHJ76GVCA8LGRV5CABT8BMCCAUGAHTOCAPV1QD6CAZ583ODCAFGNCVACAVPHXPACAIRF5V9CAIQ1FZLCA03G2ZKCA7P681ECAHJMR19CA30OL4NCAJ0BBML" id="252" name="Google Shape;252;p23"/>
            <p:cNvPicPr preferRelativeResize="0"/>
            <p:nvPr/>
          </p:nvPicPr>
          <p:blipFill rotWithShape="1">
            <a:blip r:embed="rId3">
              <a:alphaModFix/>
            </a:blip>
            <a:srcRect b="0" l="0" r="0" t="0"/>
            <a:stretch/>
          </p:blipFill>
          <p:spPr>
            <a:xfrm>
              <a:off x="1001" y="796"/>
              <a:ext cx="462" cy="696"/>
            </a:xfrm>
            <a:prstGeom prst="rect">
              <a:avLst/>
            </a:prstGeom>
            <a:noFill/>
            <a:ln>
              <a:noFill/>
            </a:ln>
          </p:spPr>
        </p:pic>
        <p:sp>
          <p:nvSpPr>
            <p:cNvPr id="253" name="Google Shape;253;p23"/>
            <p:cNvSpPr txBox="1"/>
            <p:nvPr/>
          </p:nvSpPr>
          <p:spPr>
            <a:xfrm>
              <a:off x="874" y="1353"/>
              <a:ext cx="0" cy="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533CC"/>
                </a:buClr>
                <a:buSzPts val="1400"/>
                <a:buFont typeface="Times New Roman"/>
                <a:buNone/>
              </a:pPr>
              <a:r>
                <a:rPr b="1" i="0" lang="en-US" sz="1400" u="none">
                  <a:solidFill>
                    <a:srgbClr val="0533CC"/>
                  </a:solidFill>
                  <a:latin typeface="Times New Roman"/>
                  <a:ea typeface="Times New Roman"/>
                  <a:cs typeface="Times New Roman"/>
                  <a:sym typeface="Times New Roman"/>
                </a:rPr>
                <a:t> </a:t>
              </a:r>
              <a:endParaRPr/>
            </a:p>
          </p:txBody>
        </p:sp>
        <p:sp>
          <p:nvSpPr>
            <p:cNvPr id="254" name="Google Shape;254;p23"/>
            <p:cNvSpPr txBox="1"/>
            <p:nvPr/>
          </p:nvSpPr>
          <p:spPr>
            <a:xfrm>
              <a:off x="703" y="1419"/>
              <a:ext cx="900" cy="300"/>
            </a:xfrm>
            <a:prstGeom prst="rect">
              <a:avLst/>
            </a:prstGeom>
            <a:noFill/>
            <a:ln>
              <a:noFill/>
            </a:ln>
          </p:spPr>
          <p:txBody>
            <a:bodyPr anchorCtr="0" anchor="t" bIns="46025" lIns="92075" spcFirstLastPara="1" rIns="92075" wrap="square" tIns="46025">
              <a:spAutoFit/>
            </a:bodyPr>
            <a:lstStyle/>
            <a:p>
              <a:pPr indent="0" lvl="0" marL="0" marR="0" rtl="0" algn="l">
                <a:lnSpc>
                  <a:spcPct val="100000"/>
                </a:lnSpc>
                <a:spcBef>
                  <a:spcPts val="0"/>
                </a:spcBef>
                <a:spcAft>
                  <a:spcPts val="0"/>
                </a:spcAft>
                <a:buClr>
                  <a:srgbClr val="385723"/>
                </a:buClr>
                <a:buSzPts val="1400"/>
                <a:buFont typeface="Arial"/>
                <a:buNone/>
              </a:pPr>
              <a:r>
                <a:rPr b="0" i="0" lang="en-US" sz="1400" u="none">
                  <a:solidFill>
                    <a:srgbClr val="385723"/>
                  </a:solidFill>
                  <a:latin typeface="Arial"/>
                  <a:ea typeface="Arial"/>
                  <a:cs typeface="Arial"/>
                  <a:sym typeface="Arial"/>
                </a:rPr>
                <a:t>€ </a:t>
              </a:r>
              <a:r>
                <a:rPr b="1" i="0" lang="en-US" sz="1600" u="none">
                  <a:solidFill>
                    <a:srgbClr val="002060"/>
                  </a:solidFill>
                  <a:latin typeface="Arial"/>
                  <a:ea typeface="Arial"/>
                  <a:cs typeface="Arial"/>
                  <a:sym typeface="Arial"/>
                </a:rPr>
                <a:t>51.116.008,81 </a:t>
              </a:r>
              <a:endParaRPr/>
            </a:p>
          </p:txBody>
        </p:sp>
      </p:grpSp>
      <p:sp>
        <p:nvSpPr>
          <p:cNvPr id="255" name="Google Shape;255;p23"/>
          <p:cNvSpPr txBox="1"/>
          <p:nvPr/>
        </p:nvSpPr>
        <p:spPr>
          <a:xfrm flipH="1">
            <a:off x="9370862" y="1346200"/>
            <a:ext cx="2267100" cy="58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85723"/>
              </a:buClr>
              <a:buSzPts val="1600"/>
              <a:buFont typeface="Arial"/>
              <a:buNone/>
            </a:pPr>
            <a:r>
              <a:rPr b="0" i="0" lang="en-US" sz="1600" u="none">
                <a:solidFill>
                  <a:srgbClr val="385723"/>
                </a:solidFill>
                <a:latin typeface="Arial"/>
                <a:ea typeface="Arial"/>
                <a:cs typeface="Arial"/>
                <a:sym typeface="Arial"/>
              </a:rPr>
              <a:t>Avanzo di parte corrente e FPV</a:t>
            </a:r>
            <a:endParaRPr/>
          </a:p>
        </p:txBody>
      </p:sp>
      <p:pic>
        <p:nvPicPr>
          <p:cNvPr id="256" name="Google Shape;256;p23"/>
          <p:cNvPicPr preferRelativeResize="0"/>
          <p:nvPr/>
        </p:nvPicPr>
        <p:blipFill rotWithShape="1">
          <a:blip r:embed="rId4">
            <a:alphaModFix/>
          </a:blip>
          <a:srcRect b="0" l="0" r="0" t="0"/>
          <a:stretch/>
        </p:blipFill>
        <p:spPr>
          <a:xfrm>
            <a:off x="220662" y="6278562"/>
            <a:ext cx="869950" cy="1228725"/>
          </a:xfrm>
          <a:prstGeom prst="rect">
            <a:avLst/>
          </a:prstGeom>
          <a:noFill/>
          <a:ln>
            <a:noFill/>
          </a:ln>
        </p:spPr>
      </p:pic>
      <p:pic>
        <p:nvPicPr>
          <p:cNvPr id="257" name="Google Shape;257;p23"/>
          <p:cNvPicPr preferRelativeResize="0"/>
          <p:nvPr/>
        </p:nvPicPr>
        <p:blipFill rotWithShape="1">
          <a:blip r:embed="rId4">
            <a:alphaModFix/>
          </a:blip>
          <a:srcRect b="0" l="0" r="0" t="0"/>
          <a:stretch/>
        </p:blipFill>
        <p:spPr>
          <a:xfrm>
            <a:off x="6270625" y="3170237"/>
            <a:ext cx="1452562" cy="1954212"/>
          </a:xfrm>
          <a:prstGeom prst="rect">
            <a:avLst/>
          </a:prstGeom>
          <a:noFill/>
          <a:ln>
            <a:noFill/>
          </a:ln>
        </p:spPr>
      </p:pic>
      <p:cxnSp>
        <p:nvCxnSpPr>
          <p:cNvPr id="258" name="Google Shape;258;p23"/>
          <p:cNvCxnSpPr/>
          <p:nvPr/>
        </p:nvCxnSpPr>
        <p:spPr>
          <a:xfrm>
            <a:off x="4017962" y="2630487"/>
            <a:ext cx="2252700" cy="1338300"/>
          </a:xfrm>
          <a:prstGeom prst="bentConnector3">
            <a:avLst>
              <a:gd fmla="val 50000" name="adj1"/>
            </a:avLst>
          </a:prstGeom>
          <a:solidFill>
            <a:srgbClr val="FFFF00"/>
          </a:solidFill>
          <a:ln cap="flat" cmpd="sng" w="38100">
            <a:solidFill>
              <a:srgbClr val="385723"/>
            </a:solidFill>
            <a:prstDash val="solid"/>
            <a:round/>
            <a:headEnd len="med" w="med" type="none"/>
            <a:tailEnd len="med" w="med" type="triangle"/>
          </a:ln>
        </p:spPr>
      </p:cxnSp>
      <p:cxnSp>
        <p:nvCxnSpPr>
          <p:cNvPr id="259" name="Google Shape;259;p23"/>
          <p:cNvCxnSpPr/>
          <p:nvPr/>
        </p:nvCxnSpPr>
        <p:spPr>
          <a:xfrm flipH="1">
            <a:off x="7538962" y="2986087"/>
            <a:ext cx="2105100" cy="900000"/>
          </a:xfrm>
          <a:prstGeom prst="bentConnector3">
            <a:avLst>
              <a:gd fmla="val 50000" name="adj1"/>
            </a:avLst>
          </a:prstGeom>
          <a:solidFill>
            <a:srgbClr val="FFFF00"/>
          </a:solidFill>
          <a:ln cap="flat" cmpd="sng" w="38100">
            <a:solidFill>
              <a:srgbClr val="385723"/>
            </a:solidFill>
            <a:prstDash val="solid"/>
            <a:round/>
            <a:headEnd len="med" w="med" type="none"/>
            <a:tailEnd len="med" w="med" type="triangle"/>
          </a:ln>
        </p:spPr>
      </p:cxnSp>
      <p:sp>
        <p:nvSpPr>
          <p:cNvPr id="260" name="Google Shape;260;p23"/>
          <p:cNvSpPr txBox="1"/>
          <p:nvPr/>
        </p:nvSpPr>
        <p:spPr>
          <a:xfrm>
            <a:off x="5594350" y="5295900"/>
            <a:ext cx="2805000" cy="338100"/>
          </a:xfrm>
          <a:prstGeom prst="rect">
            <a:avLst/>
          </a:prstGeom>
          <a:solidFill>
            <a:schemeClr val="lt1"/>
          </a:solidFill>
          <a:ln cap="flat" cmpd="sng" w="12700">
            <a:solidFill>
              <a:srgbClr val="AE5A2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48235"/>
              </a:buClr>
              <a:buSzPts val="1600"/>
              <a:buFont typeface="Arial"/>
              <a:buNone/>
            </a:pPr>
            <a:r>
              <a:rPr b="0" i="0" lang="en-US" sz="1600" u="none">
                <a:solidFill>
                  <a:srgbClr val="548235"/>
                </a:solidFill>
                <a:latin typeface="Arial"/>
                <a:ea typeface="Arial"/>
                <a:cs typeface="Arial"/>
                <a:sym typeface="Arial"/>
              </a:rPr>
              <a:t>Spesa regionale</a:t>
            </a:r>
            <a:endParaRPr/>
          </a:p>
        </p:txBody>
      </p:sp>
      <p:sp>
        <p:nvSpPr>
          <p:cNvPr id="261" name="Google Shape;261;p23"/>
          <p:cNvSpPr txBox="1"/>
          <p:nvPr/>
        </p:nvSpPr>
        <p:spPr>
          <a:xfrm>
            <a:off x="5922962" y="5743575"/>
            <a:ext cx="2263800" cy="369900"/>
          </a:xfrm>
          <a:prstGeom prst="rect">
            <a:avLst/>
          </a:prstGeom>
          <a:noFill/>
          <a:ln>
            <a:noFill/>
          </a:ln>
        </p:spPr>
        <p:txBody>
          <a:bodyPr anchorCtr="0" anchor="t" bIns="46025" lIns="92075" spcFirstLastPara="1" rIns="92075" wrap="square" tIns="46025">
            <a:spAutoFit/>
          </a:bodyPr>
          <a:lstStyle/>
          <a:p>
            <a:pPr indent="0" lvl="0" marL="0" marR="0" rtl="0" algn="l">
              <a:lnSpc>
                <a:spcPct val="100000"/>
              </a:lnSpc>
              <a:spcBef>
                <a:spcPts val="0"/>
              </a:spcBef>
              <a:spcAft>
                <a:spcPts val="0"/>
              </a:spcAft>
              <a:buClr>
                <a:srgbClr val="385723"/>
              </a:buClr>
              <a:buSzPts val="1800"/>
              <a:buFont typeface="Arial"/>
              <a:buNone/>
            </a:pPr>
            <a:r>
              <a:rPr b="1" i="0" lang="en-US" sz="1800" u="none">
                <a:solidFill>
                  <a:srgbClr val="385723"/>
                </a:solidFill>
                <a:latin typeface="Arial"/>
                <a:ea typeface="Arial"/>
                <a:cs typeface="Arial"/>
                <a:sym typeface="Arial"/>
              </a:rPr>
              <a:t>€ 435.116.242,50</a:t>
            </a:r>
            <a:endParaRPr/>
          </a:p>
        </p:txBody>
      </p:sp>
      <p:sp>
        <p:nvSpPr>
          <p:cNvPr id="262" name="Google Shape;262;p23"/>
          <p:cNvSpPr/>
          <p:nvPr/>
        </p:nvSpPr>
        <p:spPr>
          <a:xfrm rot="5400000">
            <a:off x="43587" y="-53250"/>
            <a:ext cx="1676400" cy="17829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263" name="Google Shape;263;p23"/>
          <p:cNvSpPr/>
          <p:nvPr/>
        </p:nvSpPr>
        <p:spPr>
          <a:xfrm rot="-5400000">
            <a:off x="11826200" y="5934874"/>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cxnSp>
        <p:nvCxnSpPr>
          <p:cNvPr id="264" name="Google Shape;264;p23"/>
          <p:cNvCxnSpPr/>
          <p:nvPr/>
        </p:nvCxnSpPr>
        <p:spPr>
          <a:xfrm>
            <a:off x="2549525" y="946150"/>
            <a:ext cx="9309000" cy="12600"/>
          </a:xfrm>
          <a:prstGeom prst="straightConnector1">
            <a:avLst/>
          </a:prstGeom>
          <a:noFill/>
          <a:ln cap="flat" cmpd="sng" w="9525">
            <a:solidFill>
              <a:srgbClr val="70AD47"/>
            </a:solidFill>
            <a:prstDash val="solid"/>
            <a:miter lim="800000"/>
            <a:headEnd len="med" w="med" type="none"/>
            <a:tailEnd len="med" w="med" type="none"/>
          </a:ln>
        </p:spPr>
      </p:cxnSp>
      <p:pic>
        <p:nvPicPr>
          <p:cNvPr id="265" name="Google Shape;265;p23"/>
          <p:cNvPicPr preferRelativeResize="0"/>
          <p:nvPr/>
        </p:nvPicPr>
        <p:blipFill rotWithShape="1">
          <a:blip r:embed="rId5">
            <a:alphaModFix/>
          </a:blip>
          <a:srcRect b="0" l="0" r="0" t="0"/>
          <a:stretch/>
        </p:blipFill>
        <p:spPr>
          <a:xfrm>
            <a:off x="1774825" y="1166812"/>
            <a:ext cx="1638300" cy="1092200"/>
          </a:xfrm>
          <a:prstGeom prst="rect">
            <a:avLst/>
          </a:prstGeom>
          <a:noFill/>
          <a:ln>
            <a:noFill/>
          </a:ln>
        </p:spPr>
      </p:pic>
      <p:pic>
        <p:nvPicPr>
          <p:cNvPr id="266" name="Google Shape;266;p23"/>
          <p:cNvPicPr preferRelativeResize="0"/>
          <p:nvPr/>
        </p:nvPicPr>
        <p:blipFill rotWithShape="1">
          <a:blip r:embed="rId6">
            <a:alphaModFix/>
          </a:blip>
          <a:srcRect b="0" l="0" r="0" t="0"/>
          <a:stretch/>
        </p:blipFill>
        <p:spPr>
          <a:xfrm>
            <a:off x="2025650" y="2859087"/>
            <a:ext cx="1236662" cy="1392237"/>
          </a:xfrm>
          <a:prstGeom prst="rect">
            <a:avLst/>
          </a:prstGeom>
          <a:noFill/>
          <a:ln>
            <a:noFill/>
          </a:ln>
        </p:spPr>
      </p:pic>
      <p:sp>
        <p:nvSpPr>
          <p:cNvPr id="267" name="Google Shape;267;p23"/>
          <p:cNvSpPr txBox="1"/>
          <p:nvPr/>
        </p:nvSpPr>
        <p:spPr>
          <a:xfrm>
            <a:off x="1928812" y="2443162"/>
            <a:ext cx="2071800" cy="33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600"/>
              <a:buFont typeface="Arial"/>
              <a:buNone/>
            </a:pPr>
            <a:r>
              <a:rPr b="1" i="0" lang="en-US" sz="1600" u="none">
                <a:solidFill>
                  <a:srgbClr val="002060"/>
                </a:solidFill>
                <a:latin typeface="Arial"/>
                <a:ea typeface="Arial"/>
                <a:cs typeface="Arial"/>
                <a:sym typeface="Arial"/>
              </a:rPr>
              <a:t>€ 384.000.233,69</a:t>
            </a:r>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24"/>
          <p:cNvSpPr txBox="1"/>
          <p:nvPr/>
        </p:nvSpPr>
        <p:spPr>
          <a:xfrm>
            <a:off x="3173412" y="230187"/>
            <a:ext cx="8078700" cy="500100"/>
          </a:xfrm>
          <a:prstGeom prst="rect">
            <a:avLst/>
          </a:prstGeom>
          <a:noFill/>
          <a:ln cap="flat" cmpd="sng" w="9525">
            <a:solidFill>
              <a:schemeClr val="lt1"/>
            </a:solidFill>
            <a:prstDash val="solid"/>
            <a:miter lim="800000"/>
            <a:headEnd len="sm" w="sm" type="none"/>
            <a:tailEnd len="sm" w="sm" type="none"/>
          </a:ln>
        </p:spPr>
        <p:txBody>
          <a:bodyPr anchorCtr="0" anchor="ctr" bIns="46025" lIns="92075" spcFirstLastPara="1" rIns="92075" wrap="square" tIns="46025">
            <a:noAutofit/>
          </a:bodyPr>
          <a:lstStyle/>
          <a:p>
            <a:pPr indent="0" lvl="0" marL="0" marR="0" rtl="0" algn="ctr">
              <a:lnSpc>
                <a:spcPct val="100000"/>
              </a:lnSpc>
              <a:spcBef>
                <a:spcPts val="0"/>
              </a:spcBef>
              <a:spcAft>
                <a:spcPts val="0"/>
              </a:spcAft>
              <a:buClr>
                <a:srgbClr val="548235"/>
              </a:buClr>
              <a:buSzPts val="2800"/>
              <a:buFont typeface="Arial"/>
              <a:buNone/>
            </a:pPr>
            <a:r>
              <a:rPr b="1" i="0" lang="en-US" sz="2800" u="none">
                <a:solidFill>
                  <a:srgbClr val="548235"/>
                </a:solidFill>
                <a:latin typeface="Arial"/>
                <a:ea typeface="Arial"/>
                <a:cs typeface="Arial"/>
                <a:sym typeface="Arial"/>
              </a:rPr>
              <a:t>In quali settori verranno realizzati gli investimenti?</a:t>
            </a:r>
            <a:endParaRPr/>
          </a:p>
        </p:txBody>
      </p:sp>
      <p:pic>
        <p:nvPicPr>
          <p:cNvPr id="274" name="Google Shape;274;p24"/>
          <p:cNvPicPr preferRelativeResize="0"/>
          <p:nvPr/>
        </p:nvPicPr>
        <p:blipFill rotWithShape="1">
          <a:blip r:embed="rId3">
            <a:alphaModFix/>
          </a:blip>
          <a:srcRect b="0" l="0" r="0" t="0"/>
          <a:stretch/>
        </p:blipFill>
        <p:spPr>
          <a:xfrm>
            <a:off x="1666875" y="6383337"/>
            <a:ext cx="869950" cy="1228725"/>
          </a:xfrm>
          <a:prstGeom prst="rect">
            <a:avLst/>
          </a:prstGeom>
          <a:noFill/>
          <a:ln>
            <a:noFill/>
          </a:ln>
        </p:spPr>
      </p:pic>
      <p:sp>
        <p:nvSpPr>
          <p:cNvPr id="275" name="Google Shape;275;p24"/>
          <p:cNvSpPr/>
          <p:nvPr/>
        </p:nvSpPr>
        <p:spPr>
          <a:xfrm rot="5400000">
            <a:off x="53112" y="-53250"/>
            <a:ext cx="1676400" cy="17829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276" name="Google Shape;276;p24"/>
          <p:cNvSpPr/>
          <p:nvPr/>
        </p:nvSpPr>
        <p:spPr>
          <a:xfrm rot="-5400000">
            <a:off x="11826200" y="5899949"/>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cxnSp>
        <p:nvCxnSpPr>
          <p:cNvPr id="277" name="Google Shape;277;p24"/>
          <p:cNvCxnSpPr/>
          <p:nvPr/>
        </p:nvCxnSpPr>
        <p:spPr>
          <a:xfrm>
            <a:off x="3327400" y="930275"/>
            <a:ext cx="8132700" cy="0"/>
          </a:xfrm>
          <a:prstGeom prst="straightConnector1">
            <a:avLst/>
          </a:prstGeom>
          <a:noFill/>
          <a:ln cap="flat" cmpd="sng" w="19050">
            <a:solidFill>
              <a:srgbClr val="70AD47"/>
            </a:solidFill>
            <a:prstDash val="solid"/>
            <a:miter lim="800000"/>
            <a:headEnd len="med" w="med" type="none"/>
            <a:tailEnd len="med" w="med" type="none"/>
          </a:ln>
        </p:spPr>
      </p:cxnSp>
      <p:sp>
        <p:nvSpPr>
          <p:cNvPr id="278" name="Google Shape;278;p24"/>
          <p:cNvSpPr txBox="1"/>
          <p:nvPr/>
        </p:nvSpPr>
        <p:spPr>
          <a:xfrm>
            <a:off x="2790825" y="6735762"/>
            <a:ext cx="7848600" cy="523800"/>
          </a:xfrm>
          <a:prstGeom prst="rect">
            <a:avLst/>
          </a:prstGeom>
          <a:solidFill>
            <a:schemeClr val="lt1"/>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548235"/>
              </a:buClr>
              <a:buSzPts val="1400"/>
              <a:buFont typeface="Arial"/>
              <a:buNone/>
            </a:pPr>
            <a:r>
              <a:rPr b="0" i="0" lang="en-US" sz="1400" u="none">
                <a:solidFill>
                  <a:srgbClr val="548235"/>
                </a:solidFill>
                <a:latin typeface="Arial"/>
                <a:ea typeface="Arial"/>
                <a:cs typeface="Arial"/>
                <a:sym typeface="Arial"/>
              </a:rPr>
              <a:t>Le missioni sono definite da legge dello Stato in relazione al riparto di competenze di cui agli articoli 117 e 118 della Costituzione. </a:t>
            </a:r>
            <a:endParaRPr/>
          </a:p>
        </p:txBody>
      </p:sp>
      <p:sp>
        <p:nvSpPr>
          <p:cNvPr id="279" name="Google Shape;279;p24"/>
          <p:cNvSpPr txBox="1"/>
          <p:nvPr/>
        </p:nvSpPr>
        <p:spPr>
          <a:xfrm>
            <a:off x="2562225" y="6407150"/>
            <a:ext cx="8505900" cy="27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200"/>
              <a:buFont typeface="Arial"/>
              <a:buNone/>
            </a:pPr>
            <a:r>
              <a:rPr b="0" i="0" lang="en-US" sz="1200" u="none">
                <a:solidFill>
                  <a:srgbClr val="002060"/>
                </a:solidFill>
                <a:latin typeface="Arial"/>
                <a:ea typeface="Arial"/>
                <a:cs typeface="Arial"/>
                <a:sym typeface="Arial"/>
              </a:rPr>
              <a:t>Le missioni  non comprendono le previsioni del titolo 2 macroaggregato 04 – altri trasferimenti capitali</a:t>
            </a:r>
            <a:endParaRPr/>
          </a:p>
        </p:txBody>
      </p:sp>
      <p:graphicFrame>
        <p:nvGraphicFramePr>
          <p:cNvPr id="280" name="Google Shape;280;p24"/>
          <p:cNvGraphicFramePr/>
          <p:nvPr/>
        </p:nvGraphicFramePr>
        <p:xfrm>
          <a:off x="1444625" y="1130300"/>
          <a:ext cx="3000000" cy="3000000"/>
        </p:xfrm>
        <a:graphic>
          <a:graphicData uri="http://schemas.openxmlformats.org/drawingml/2006/table">
            <a:tbl>
              <a:tblPr>
                <a:noFill/>
                <a:tableStyleId>{F9771354-B72D-45F2-953A-88EDEF028337}</a:tableStyleId>
              </a:tblPr>
              <a:tblGrid>
                <a:gridCol w="942975"/>
                <a:gridCol w="7880350"/>
                <a:gridCol w="2122475"/>
              </a:tblGrid>
              <a:tr h="282575">
                <a:tc>
                  <a:txBody>
                    <a:bodyPr/>
                    <a:lstStyle/>
                    <a:p>
                      <a:pPr indent="0" lvl="0" marL="0" marR="0" rtl="0" algn="ctr">
                        <a:lnSpc>
                          <a:spcPct val="100000"/>
                        </a:lnSpc>
                        <a:spcBef>
                          <a:spcPts val="0"/>
                        </a:spcBef>
                        <a:spcAft>
                          <a:spcPts val="0"/>
                        </a:spcAft>
                        <a:buClr>
                          <a:srgbClr val="FFFFFF"/>
                        </a:buClr>
                        <a:buSzPts val="1800"/>
                        <a:buFont typeface="Arial"/>
                        <a:buNone/>
                      </a:pPr>
                      <a:r>
                        <a:rPr b="1" i="0" lang="en-US" sz="1800" u="none">
                          <a:solidFill>
                            <a:srgbClr val="FFFFFF"/>
                          </a:solidFill>
                          <a:latin typeface="Arial"/>
                          <a:ea typeface="Arial"/>
                          <a:cs typeface="Arial"/>
                          <a:sym typeface="Arial"/>
                        </a:rPr>
                        <a:t>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70AD47"/>
                    </a:solidFill>
                  </a:tcPr>
                </a:tc>
                <a:tc>
                  <a:txBody>
                    <a:bodyPr/>
                    <a:lstStyle/>
                    <a:p>
                      <a:pPr indent="0" lvl="0" marL="0" marR="0" rtl="0" algn="l">
                        <a:lnSpc>
                          <a:spcPct val="100000"/>
                        </a:lnSpc>
                        <a:spcBef>
                          <a:spcPts val="0"/>
                        </a:spcBef>
                        <a:spcAft>
                          <a:spcPts val="0"/>
                        </a:spcAft>
                        <a:buClr>
                          <a:srgbClr val="FFFFFF"/>
                        </a:buClr>
                        <a:buSzPts val="1800"/>
                        <a:buFont typeface="Arial"/>
                        <a:buNone/>
                      </a:pPr>
                      <a:r>
                        <a:rPr b="1" i="0" lang="en-US" sz="1800" u="none">
                          <a:solidFill>
                            <a:srgbClr val="FFFFFF"/>
                          </a:solidFill>
                          <a:latin typeface="Arial"/>
                          <a:ea typeface="Arial"/>
                          <a:cs typeface="Arial"/>
                          <a:sym typeface="Arial"/>
                        </a:rPr>
                        <a:t>Missioni</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70AD47"/>
                    </a:solidFill>
                  </a:tcPr>
                </a:tc>
                <a:tc>
                  <a:txBody>
                    <a:bodyPr/>
                    <a:lstStyle/>
                    <a:p>
                      <a:pPr indent="0" lvl="0" marL="0" marR="0" rtl="0" algn="r">
                        <a:lnSpc>
                          <a:spcPct val="100000"/>
                        </a:lnSpc>
                        <a:spcBef>
                          <a:spcPts val="0"/>
                        </a:spcBef>
                        <a:spcAft>
                          <a:spcPts val="0"/>
                        </a:spcAft>
                        <a:buClr>
                          <a:srgbClr val="FFFFFF"/>
                        </a:buClr>
                        <a:buSzPts val="1100"/>
                        <a:buFont typeface="Arial"/>
                        <a:buNone/>
                      </a:pPr>
                      <a:r>
                        <a:rPr b="1" i="0" lang="en-US" sz="1100" u="none">
                          <a:solidFill>
                            <a:srgbClr val="FFFFFF"/>
                          </a:solidFill>
                          <a:latin typeface="Arial"/>
                          <a:ea typeface="Arial"/>
                          <a:cs typeface="Arial"/>
                          <a:sym typeface="Arial"/>
                        </a:rPr>
                        <a:t> importo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70AD47"/>
                    </a:solidFill>
                  </a:tcPr>
                </a:tc>
              </a:tr>
              <a:tr h="222250">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1</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SERVIZI ISTITUZIONALI, GENERALI E DI GESTIONE</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85.261.222,50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r>
              <a:tr h="222250">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4</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ISTRUZIONE E DIRITTO ALLO STUDIO</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2.002.483,38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r>
              <a:tr h="412750">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5</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TUTELA E VALORIZZAZIONE DEI BENI E DELLE ATTIVITÀ CULTURALI</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19.482.467,70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r>
              <a:tr h="222250">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6</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POLITICHE GIOVANILI, SPORT E TEMPO LIBERO</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1.000.000,00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r>
              <a:tr h="222250">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7</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TURISMO</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32.710.000,00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r>
              <a:tr h="222250">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8</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ASSETTO DEL TERRITORIO ED EDILIZIA ABITATIVA</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10.612.021,04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r>
              <a:tr h="412750">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9</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SVILUPPO SOSTENIBILE E TUTELA DEL TERRITORIO E DELL'AMBIENTE</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105.456.877,24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r>
              <a:tr h="222250">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10</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TRASPORTI E DIRITTO ALLA MOBILITÀ</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93.243.962,62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r>
              <a:tr h="222250">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11</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SOCCORSO CIVILE</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23.024.037,14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r>
              <a:tr h="222250">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12</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DIRITTI SOCIALI, POLITICHE SOCIALI E FAMIGLIA</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3.503.877,70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r>
              <a:tr h="220650">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13</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TUTELA DELLA SALUTE</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r>
              <a:tr h="222250">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14</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SVILUPPO ECONOMICO E COMPETITIVITÀ</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20.412.204,89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r>
              <a:tr h="414325">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15</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POLITICHE PER IL LAVORO E LA FORMAZIONE PROFESSIONALE</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32.588.576,98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r>
              <a:tr h="414325">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16</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AGRICOLTURA, POLITICHE AGROALIMENTARI E PESCA</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5.803.511,31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r>
              <a:tr h="412750">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18</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RELAZIONI CON LE ALTRE AUTONOMIE TERRITORIALI E LOCALI</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15.000,00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5E3CF"/>
                    </a:solidFill>
                  </a:tcPr>
                </a:tc>
              </a:tr>
              <a:tr h="222250">
                <a:tc>
                  <a:txBody>
                    <a:bodyPr/>
                    <a:lstStyle/>
                    <a:p>
                      <a:pPr indent="0" lvl="0" marL="0" marR="0" rtl="0" algn="ct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20</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FONDI E ACCANTONAMENTI</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5E3CF"/>
                    </a:solidFill>
                  </a:tcPr>
                </a:tc>
              </a:tr>
              <a:tr h="252400">
                <a:tc>
                  <a:txBody>
                    <a:bodyPr/>
                    <a:lstStyle/>
                    <a:p>
                      <a:pPr indent="0" lvl="0" marL="0" marR="0" rtl="0" algn="ctr">
                        <a:lnSpc>
                          <a:spcPct val="100000"/>
                        </a:lnSpc>
                        <a:spcBef>
                          <a:spcPts val="0"/>
                        </a:spcBef>
                        <a:spcAft>
                          <a:spcPts val="0"/>
                        </a:spcAft>
                        <a:buClr>
                          <a:srgbClr val="FFFFFF"/>
                        </a:buClr>
                        <a:buSzPts val="1400"/>
                        <a:buFont typeface="Arial"/>
                        <a:buNone/>
                      </a:pPr>
                      <a:r>
                        <a:rPr b="1" i="0" lang="en-US" sz="1400" u="none">
                          <a:solidFill>
                            <a:srgbClr val="FFFFFF"/>
                          </a:solidFill>
                          <a:latin typeface="Arial"/>
                          <a:ea typeface="Arial"/>
                          <a:cs typeface="Arial"/>
                          <a:sym typeface="Arial"/>
                        </a:rPr>
                        <a:t>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70AD47"/>
                    </a:solidFill>
                  </a:tcPr>
                </a:tc>
                <a:tc>
                  <a:txBody>
                    <a:bodyPr/>
                    <a:lstStyle/>
                    <a:p>
                      <a:pPr indent="0" lvl="0" marL="0" marR="0" rtl="0" algn="r">
                        <a:lnSpc>
                          <a:spcPct val="100000"/>
                        </a:lnSpc>
                        <a:spcBef>
                          <a:spcPts val="0"/>
                        </a:spcBef>
                        <a:spcAft>
                          <a:spcPts val="0"/>
                        </a:spcAft>
                        <a:buClr>
                          <a:srgbClr val="FFFFFF"/>
                        </a:buClr>
                        <a:buSzPts val="1400"/>
                        <a:buFont typeface="Arial"/>
                        <a:buNone/>
                      </a:pPr>
                      <a:r>
                        <a:rPr b="1" i="0" lang="en-US" sz="1400" u="none">
                          <a:solidFill>
                            <a:srgbClr val="FFFFFF"/>
                          </a:solidFill>
                          <a:latin typeface="Arial"/>
                          <a:ea typeface="Arial"/>
                          <a:cs typeface="Arial"/>
                          <a:sym typeface="Arial"/>
                        </a:rPr>
                        <a:t>TOTALE</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70AD47"/>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           </a:t>
                      </a:r>
                      <a:r>
                        <a:rPr b="1" i="0" lang="en-US" sz="1600" u="none">
                          <a:solidFill>
                            <a:schemeClr val="lt1"/>
                          </a:solidFill>
                          <a:latin typeface="Arial"/>
                          <a:ea typeface="Arial"/>
                          <a:cs typeface="Arial"/>
                          <a:sym typeface="Arial"/>
                        </a:rPr>
                        <a:t>435.116.242,50</a:t>
                      </a:r>
                      <a:r>
                        <a:rPr b="1" i="0" lang="en-US" sz="1400" u="none">
                          <a:solidFill>
                            <a:srgbClr val="000000"/>
                          </a:solidFill>
                          <a:latin typeface="Arial"/>
                          <a:ea typeface="Arial"/>
                          <a:cs typeface="Arial"/>
                          <a:sym typeface="Arial"/>
                        </a:rPr>
                        <a:t> </a:t>
                      </a:r>
                      <a:endParaRPr/>
                    </a:p>
                  </a:txBody>
                  <a:tcPr marT="8450" marB="0" marR="8450" marL="8450"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70AD47"/>
                    </a:solidFill>
                  </a:tcPr>
                </a:tc>
              </a:tr>
            </a:tbl>
          </a:graphicData>
        </a:graphic>
      </p:graphicFrame>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25"/>
          <p:cNvSpPr txBox="1"/>
          <p:nvPr/>
        </p:nvSpPr>
        <p:spPr>
          <a:xfrm>
            <a:off x="2957512" y="247650"/>
            <a:ext cx="8078700" cy="500100"/>
          </a:xfrm>
          <a:prstGeom prst="rect">
            <a:avLst/>
          </a:prstGeom>
          <a:noFill/>
          <a:ln>
            <a:noFill/>
          </a:ln>
        </p:spPr>
        <p:txBody>
          <a:bodyPr anchorCtr="0" anchor="ctr" bIns="46025" lIns="92075" spcFirstLastPara="1" rIns="92075" wrap="square" tIns="46025">
            <a:noAutofit/>
          </a:bodyPr>
          <a:lstStyle/>
          <a:p>
            <a:pPr indent="0" lvl="0" marL="0" marR="0" rtl="0" algn="ctr">
              <a:lnSpc>
                <a:spcPct val="100000"/>
              </a:lnSpc>
              <a:spcBef>
                <a:spcPts val="0"/>
              </a:spcBef>
              <a:spcAft>
                <a:spcPts val="0"/>
              </a:spcAft>
              <a:buClr>
                <a:srgbClr val="548235"/>
              </a:buClr>
              <a:buSzPts val="2800"/>
              <a:buFont typeface="Arial"/>
              <a:buNone/>
            </a:pPr>
            <a:r>
              <a:rPr b="1" i="0" lang="en-US" sz="2800" u="none">
                <a:solidFill>
                  <a:srgbClr val="548235"/>
                </a:solidFill>
                <a:latin typeface="Arial"/>
                <a:ea typeface="Arial"/>
                <a:cs typeface="Arial"/>
                <a:sym typeface="Arial"/>
              </a:rPr>
              <a:t>Per pagarci cosa? </a:t>
            </a:r>
            <a:endParaRPr/>
          </a:p>
        </p:txBody>
      </p:sp>
      <p:sp>
        <p:nvSpPr>
          <p:cNvPr id="287" name="Google Shape;287;p25"/>
          <p:cNvSpPr/>
          <p:nvPr/>
        </p:nvSpPr>
        <p:spPr>
          <a:xfrm rot="5400000">
            <a:off x="72162" y="-53250"/>
            <a:ext cx="1676400" cy="17829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288" name="Google Shape;288;p25"/>
          <p:cNvSpPr/>
          <p:nvPr/>
        </p:nvSpPr>
        <p:spPr>
          <a:xfrm rot="-5400000">
            <a:off x="11826200" y="5907887"/>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cxnSp>
        <p:nvCxnSpPr>
          <p:cNvPr id="289" name="Google Shape;289;p25"/>
          <p:cNvCxnSpPr/>
          <p:nvPr/>
        </p:nvCxnSpPr>
        <p:spPr>
          <a:xfrm>
            <a:off x="2549525" y="804862"/>
            <a:ext cx="9309000" cy="12600"/>
          </a:xfrm>
          <a:prstGeom prst="straightConnector1">
            <a:avLst/>
          </a:prstGeom>
          <a:noFill/>
          <a:ln cap="flat" cmpd="sng" w="9525">
            <a:solidFill>
              <a:srgbClr val="70AD47"/>
            </a:solidFill>
            <a:prstDash val="solid"/>
            <a:miter lim="800000"/>
            <a:headEnd len="med" w="med" type="none"/>
            <a:tailEnd len="med" w="med" type="none"/>
          </a:ln>
        </p:spPr>
      </p:cxnSp>
      <p:graphicFrame>
        <p:nvGraphicFramePr>
          <p:cNvPr id="290" name="Google Shape;290;p25"/>
          <p:cNvGraphicFramePr/>
          <p:nvPr/>
        </p:nvGraphicFramePr>
        <p:xfrm>
          <a:off x="1831975" y="1073150"/>
          <a:ext cx="3000000" cy="3000000"/>
        </p:xfrm>
        <a:graphic>
          <a:graphicData uri="http://schemas.openxmlformats.org/drawingml/2006/table">
            <a:tbl>
              <a:tblPr>
                <a:noFill/>
                <a:tableStyleId>{F9771354-B72D-45F2-953A-88EDEF028337}</a:tableStyleId>
              </a:tblPr>
              <a:tblGrid>
                <a:gridCol w="830250"/>
                <a:gridCol w="6138850"/>
                <a:gridCol w="2508250"/>
              </a:tblGrid>
              <a:tr h="314325">
                <a:tc>
                  <a:txBody>
                    <a:bodyPr/>
                    <a:lstStyle/>
                    <a:p>
                      <a:pPr indent="0" lvl="0" marL="0" marR="0" rtl="0" algn="l">
                        <a:lnSpc>
                          <a:spcPct val="100000"/>
                        </a:lnSpc>
                        <a:spcBef>
                          <a:spcPts val="0"/>
                        </a:spcBef>
                        <a:spcAft>
                          <a:spcPts val="0"/>
                        </a:spcAft>
                        <a:buClr>
                          <a:srgbClr val="FFFFFF"/>
                        </a:buClr>
                        <a:buSzPts val="2000"/>
                        <a:buFont typeface="Arial"/>
                        <a:buNone/>
                      </a:pPr>
                      <a:r>
                        <a:rPr b="1" i="0" lang="en-US" sz="2000" u="none">
                          <a:solidFill>
                            <a:srgbClr val="FFFFFF"/>
                          </a:solidFill>
                          <a:latin typeface="Arial"/>
                          <a:ea typeface="Arial"/>
                          <a:cs typeface="Arial"/>
                          <a:sym typeface="Arial"/>
                        </a:rPr>
                        <a:t>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70AD47"/>
                    </a:solidFill>
                  </a:tcPr>
                </a:tc>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MACROAGGREGATI /FATTORI PRODUTTIVI TITOLO 2 e3</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70AD47"/>
                    </a:solidFill>
                  </a:tcPr>
                </a:tc>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IMPORTO</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70AD47"/>
                    </a:solidFill>
                  </a:tcPr>
                </a:tc>
              </a:tr>
              <a:tr h="254000">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02.01</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TRIBUTI IN CONTO CAPITALE A CARICO DELL'ENTE</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5E3C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5E3CF"/>
                    </a:solidFill>
                  </a:tcPr>
                </a:tc>
              </a:tr>
              <a:tr h="496875">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02.02</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INVESTIMENTI FISSI LORDI E ACQUISTO DI TERRENI</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21.415.684,75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r>
              <a:tr h="496875">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02.03</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CONTRIBUTI AGLI INVESTIMENTI</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5E3C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381.068.008,76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5E3CF"/>
                    </a:solidFill>
                  </a:tcPr>
                </a:tc>
              </a:tr>
              <a:tr h="498475">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02.04</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ALTRI TRASFERIMENTI IN CONTO CAPITALE</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1.375.040,75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r>
              <a:tr h="496875">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02.05</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5E3CF"/>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ALTRE SPESE IN CONTO CAPITALE</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5E3C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31.257.508,24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5E3CF"/>
                    </a:solidFill>
                  </a:tcPr>
                </a:tc>
              </a:tr>
              <a:tr h="314325">
                <a:tc>
                  <a:txBody>
                    <a:bodyPr/>
                    <a:lstStyle/>
                    <a:p>
                      <a:pPr indent="0" lvl="0" marL="0" marR="0" rtl="0" algn="l">
                        <a:lnSpc>
                          <a:spcPct val="100000"/>
                        </a:lnSpc>
                        <a:spcBef>
                          <a:spcPts val="0"/>
                        </a:spcBef>
                        <a:spcAft>
                          <a:spcPts val="0"/>
                        </a:spcAft>
                        <a:buClr>
                          <a:srgbClr val="FFFFFF"/>
                        </a:buClr>
                        <a:buSzPts val="2000"/>
                        <a:buFont typeface="Arial"/>
                        <a:buNone/>
                      </a:pPr>
                      <a:r>
                        <a:rPr b="1" i="0" lang="en-US" sz="2000" u="none">
                          <a:solidFill>
                            <a:srgbClr val="FFFFFF"/>
                          </a:solidFill>
                          <a:latin typeface="Arial"/>
                          <a:ea typeface="Arial"/>
                          <a:cs typeface="Arial"/>
                          <a:sym typeface="Arial"/>
                        </a:rPr>
                        <a:t>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70AD47"/>
                    </a:solidFill>
                  </a:tcPr>
                </a:tc>
                <a:tc>
                  <a:txBody>
                    <a:bodyPr/>
                    <a:lstStyle/>
                    <a:p>
                      <a:pPr indent="0" lvl="0" marL="0" marR="0" rtl="0" algn="l">
                        <a:lnSpc>
                          <a:spcPct val="100000"/>
                        </a:lnSpc>
                        <a:spcBef>
                          <a:spcPts val="0"/>
                        </a:spcBef>
                        <a:spcAft>
                          <a:spcPts val="0"/>
                        </a:spcAft>
                        <a:buClr>
                          <a:srgbClr val="FFFFFF"/>
                        </a:buClr>
                        <a:buSzPts val="2000"/>
                        <a:buFont typeface="Arial"/>
                        <a:buNone/>
                      </a:pPr>
                      <a:r>
                        <a:rPr b="1" i="0" lang="en-US" sz="2000" u="none">
                          <a:solidFill>
                            <a:srgbClr val="FFFFFF"/>
                          </a:solidFill>
                          <a:latin typeface="Arial"/>
                          <a:ea typeface="Arial"/>
                          <a:cs typeface="Arial"/>
                          <a:sym typeface="Arial"/>
                        </a:rPr>
                        <a:t>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70AD47"/>
                    </a:solidFill>
                  </a:tcPr>
                </a:tc>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 435.116.242,50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70AD47"/>
                    </a:solidFill>
                  </a:tcPr>
                </a:tc>
              </a:tr>
            </a:tbl>
          </a:graphicData>
        </a:graphic>
      </p:graphicFrame>
      <p:graphicFrame>
        <p:nvGraphicFramePr>
          <p:cNvPr id="291" name="Google Shape;291;p25"/>
          <p:cNvGraphicFramePr/>
          <p:nvPr/>
        </p:nvGraphicFramePr>
        <p:xfrm>
          <a:off x="3265487" y="3894137"/>
          <a:ext cx="7158036" cy="3790950"/>
        </p:xfrm>
        <a:graphic>
          <a:graphicData uri="http://schemas.openxmlformats.org/presentationml/2006/ole">
            <mc:AlternateContent>
              <mc:Choice Requires="v">
                <p:oleObj r:id="rId4" imgH="3790950" imgW="7158036" progId="Excel.Chart.8" spid="_x0000_s1">
                  <p:embed/>
                </p:oleObj>
              </mc:Choice>
              <mc:Fallback>
                <p:oleObj r:id="rId5" imgH="3790950" imgW="7158036" progId="Excel.Chart.8">
                  <p:embed/>
                  <p:pic>
                    <p:nvPicPr>
                      <p:cNvPr id="291" name="Google Shape;291;p25"/>
                      <p:cNvPicPr preferRelativeResize="0"/>
                      <p:nvPr/>
                    </p:nvPicPr>
                    <p:blipFill rotWithShape="1">
                      <a:blip r:embed="rId6">
                        <a:alphaModFix/>
                      </a:blip>
                      <a:srcRect b="0" l="0" r="0" t="0"/>
                      <a:stretch/>
                    </p:blipFill>
                    <p:spPr>
                      <a:xfrm>
                        <a:off x="3265487" y="3894137"/>
                        <a:ext cx="7158036" cy="3790950"/>
                      </a:xfrm>
                      <a:prstGeom prst="rect">
                        <a:avLst/>
                      </a:prstGeom>
                      <a:noFill/>
                      <a:ln>
                        <a:noFill/>
                      </a:ln>
                    </p:spPr>
                  </p:pic>
                </p:oleObj>
              </mc:Fallback>
            </mc:AlternateContent>
          </a:graphicData>
        </a:graphic>
      </p:graphicFrame>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pic>
        <p:nvPicPr>
          <p:cNvPr id="297" name="Google Shape;297;p26"/>
          <p:cNvPicPr preferRelativeResize="0"/>
          <p:nvPr/>
        </p:nvPicPr>
        <p:blipFill rotWithShape="1">
          <a:blip r:embed="rId3">
            <a:alphaModFix/>
          </a:blip>
          <a:srcRect b="0" l="0" r="0" t="0"/>
          <a:stretch/>
        </p:blipFill>
        <p:spPr>
          <a:xfrm>
            <a:off x="6665912" y="6080125"/>
            <a:ext cx="869950" cy="1228725"/>
          </a:xfrm>
          <a:prstGeom prst="rect">
            <a:avLst/>
          </a:prstGeom>
          <a:noFill/>
          <a:ln>
            <a:noFill/>
          </a:ln>
        </p:spPr>
      </p:pic>
      <p:sp>
        <p:nvSpPr>
          <p:cNvPr id="298" name="Google Shape;298;p26"/>
          <p:cNvSpPr/>
          <p:nvPr/>
        </p:nvSpPr>
        <p:spPr>
          <a:xfrm rot="5400000">
            <a:off x="807987" y="-801600"/>
            <a:ext cx="7612200" cy="92154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299" name="Google Shape;299;p26"/>
          <p:cNvSpPr/>
          <p:nvPr/>
        </p:nvSpPr>
        <p:spPr>
          <a:xfrm rot="-5400000">
            <a:off x="11808737" y="5892012"/>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300" name="Google Shape;300;p26"/>
          <p:cNvSpPr txBox="1"/>
          <p:nvPr/>
        </p:nvSpPr>
        <p:spPr>
          <a:xfrm>
            <a:off x="5189537" y="3071812"/>
            <a:ext cx="9290100" cy="58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48235"/>
              </a:buClr>
              <a:buSzPts val="3200"/>
              <a:buFont typeface="Arial"/>
              <a:buNone/>
            </a:pPr>
            <a:r>
              <a:rPr b="0" i="0" lang="en-US" sz="3200" u="none">
                <a:solidFill>
                  <a:srgbClr val="548235"/>
                </a:solidFill>
                <a:latin typeface="Arial"/>
                <a:ea typeface="Arial"/>
                <a:cs typeface="Arial"/>
                <a:sym typeface="Arial"/>
              </a:rPr>
              <a:t>Una diversa lettura del bilancio regionale</a:t>
            </a:r>
            <a:endParaRPr/>
          </a:p>
        </p:txBody>
      </p:sp>
      <p:pic>
        <p:nvPicPr>
          <p:cNvPr id="301" name="Google Shape;301;p26"/>
          <p:cNvPicPr preferRelativeResize="0"/>
          <p:nvPr/>
        </p:nvPicPr>
        <p:blipFill rotWithShape="1">
          <a:blip r:embed="rId4">
            <a:alphaModFix/>
          </a:blip>
          <a:srcRect b="0" l="0" r="0" t="0"/>
          <a:stretch/>
        </p:blipFill>
        <p:spPr>
          <a:xfrm>
            <a:off x="8218487" y="3930650"/>
            <a:ext cx="3741736" cy="2913063"/>
          </a:xfrm>
          <a:prstGeom prst="rect">
            <a:avLst/>
          </a:prstGeom>
          <a:noFill/>
          <a:ln>
            <a:noFill/>
          </a:ln>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27"/>
          <p:cNvSpPr txBox="1"/>
          <p:nvPr/>
        </p:nvSpPr>
        <p:spPr>
          <a:xfrm>
            <a:off x="3473450" y="442912"/>
            <a:ext cx="8020200" cy="846000"/>
          </a:xfrm>
          <a:prstGeom prst="rect">
            <a:avLst/>
          </a:prstGeom>
          <a:noFill/>
          <a:ln cap="flat" cmpd="sng" w="9525">
            <a:solidFill>
              <a:schemeClr val="lt1"/>
            </a:solidFill>
            <a:prstDash val="solid"/>
            <a:miter lim="800000"/>
            <a:headEnd len="sm" w="sm" type="none"/>
            <a:tailEnd len="sm" w="sm" type="none"/>
          </a:ln>
        </p:spPr>
        <p:txBody>
          <a:bodyPr anchorCtr="0" anchor="ctr" bIns="46025" lIns="92075" spcFirstLastPara="1" rIns="92075" wrap="square" tIns="46025">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308" name="Google Shape;308;p27"/>
          <p:cNvSpPr txBox="1"/>
          <p:nvPr/>
        </p:nvSpPr>
        <p:spPr>
          <a:xfrm>
            <a:off x="2133600" y="1366837"/>
            <a:ext cx="9464700" cy="338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548235"/>
              </a:buClr>
              <a:buSzPts val="1600"/>
              <a:buFont typeface="Arial"/>
              <a:buNone/>
            </a:pPr>
            <a:r>
              <a:rPr b="0" i="0" lang="en-US" sz="1600" u="none">
                <a:solidFill>
                  <a:srgbClr val="548235"/>
                </a:solidFill>
                <a:latin typeface="Arial"/>
                <a:ea typeface="Arial"/>
                <a:cs typeface="Arial"/>
                <a:sym typeface="Arial"/>
              </a:rPr>
              <a:t>La manovra complessiva per l’esercizio 2020 è pari a </a:t>
            </a:r>
            <a:r>
              <a:rPr b="0" i="0" lang="en-US" sz="1600" u="none">
                <a:solidFill>
                  <a:srgbClr val="002060"/>
                </a:solidFill>
                <a:latin typeface="Arial"/>
                <a:ea typeface="Arial"/>
                <a:cs typeface="Arial"/>
                <a:sym typeface="Arial"/>
              </a:rPr>
              <a:t>6.052.121.301,07 </a:t>
            </a:r>
            <a:r>
              <a:rPr b="0" i="0" lang="en-US" sz="1600" u="none">
                <a:solidFill>
                  <a:srgbClr val="16165D"/>
                </a:solidFill>
                <a:latin typeface="Arial"/>
                <a:ea typeface="Arial"/>
                <a:cs typeface="Arial"/>
                <a:sym typeface="Arial"/>
              </a:rPr>
              <a:t> e</a:t>
            </a:r>
            <a:r>
              <a:rPr b="0" i="0" lang="en-US" sz="1600" u="none">
                <a:solidFill>
                  <a:srgbClr val="548235"/>
                </a:solidFill>
                <a:latin typeface="Arial"/>
                <a:ea typeface="Arial"/>
                <a:cs typeface="Arial"/>
                <a:sym typeface="Arial"/>
              </a:rPr>
              <a:t>uro articolata come segue:  </a:t>
            </a:r>
            <a:endParaRPr/>
          </a:p>
        </p:txBody>
      </p:sp>
      <p:sp>
        <p:nvSpPr>
          <p:cNvPr id="309" name="Google Shape;309;p27"/>
          <p:cNvSpPr txBox="1"/>
          <p:nvPr/>
        </p:nvSpPr>
        <p:spPr>
          <a:xfrm>
            <a:off x="5083175" y="450850"/>
            <a:ext cx="4397400" cy="58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48235"/>
              </a:buClr>
              <a:buSzPts val="3200"/>
              <a:buFont typeface="Arial"/>
              <a:buNone/>
            </a:pPr>
            <a:r>
              <a:rPr b="0" i="0" lang="en-US" sz="3200" u="none">
                <a:solidFill>
                  <a:srgbClr val="548235"/>
                </a:solidFill>
                <a:latin typeface="Arial"/>
                <a:ea typeface="Arial"/>
                <a:cs typeface="Arial"/>
                <a:sym typeface="Arial"/>
              </a:rPr>
              <a:t>La  manovra di bilancio</a:t>
            </a:r>
            <a:endParaRPr/>
          </a:p>
        </p:txBody>
      </p:sp>
      <p:pic>
        <p:nvPicPr>
          <p:cNvPr id="310" name="Google Shape;310;p27"/>
          <p:cNvPicPr preferRelativeResize="0"/>
          <p:nvPr/>
        </p:nvPicPr>
        <p:blipFill rotWithShape="1">
          <a:blip r:embed="rId4">
            <a:alphaModFix/>
          </a:blip>
          <a:srcRect b="0" l="0" r="0" t="0"/>
          <a:stretch/>
        </p:blipFill>
        <p:spPr>
          <a:xfrm>
            <a:off x="1698625" y="6562725"/>
            <a:ext cx="727075" cy="1027112"/>
          </a:xfrm>
          <a:prstGeom prst="rect">
            <a:avLst/>
          </a:prstGeom>
          <a:noFill/>
          <a:ln>
            <a:noFill/>
          </a:ln>
        </p:spPr>
      </p:pic>
      <p:cxnSp>
        <p:nvCxnSpPr>
          <p:cNvPr id="311" name="Google Shape;311;p27"/>
          <p:cNvCxnSpPr/>
          <p:nvPr/>
        </p:nvCxnSpPr>
        <p:spPr>
          <a:xfrm>
            <a:off x="2425700" y="1135062"/>
            <a:ext cx="9309000" cy="12600"/>
          </a:xfrm>
          <a:prstGeom prst="straightConnector1">
            <a:avLst/>
          </a:prstGeom>
          <a:noFill/>
          <a:ln cap="flat" cmpd="sng" w="9525">
            <a:solidFill>
              <a:srgbClr val="70AD47"/>
            </a:solidFill>
            <a:prstDash val="solid"/>
            <a:miter lim="800000"/>
            <a:headEnd len="med" w="med" type="none"/>
            <a:tailEnd len="med" w="med" type="none"/>
          </a:ln>
        </p:spPr>
      </p:cxnSp>
      <p:sp>
        <p:nvSpPr>
          <p:cNvPr id="312" name="Google Shape;312;p27"/>
          <p:cNvSpPr/>
          <p:nvPr/>
        </p:nvSpPr>
        <p:spPr>
          <a:xfrm rot="5400000">
            <a:off x="53112" y="-67537"/>
            <a:ext cx="1676400" cy="17829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313" name="Google Shape;313;p27"/>
          <p:cNvSpPr/>
          <p:nvPr/>
        </p:nvSpPr>
        <p:spPr>
          <a:xfrm rot="-5400000">
            <a:off x="11800800" y="5869787"/>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graphicFrame>
        <p:nvGraphicFramePr>
          <p:cNvPr id="314" name="Google Shape;314;p27"/>
          <p:cNvGraphicFramePr/>
          <p:nvPr/>
        </p:nvGraphicFramePr>
        <p:xfrm>
          <a:off x="2597150" y="1924050"/>
          <a:ext cx="3000000" cy="3000000"/>
        </p:xfrm>
        <a:graphic>
          <a:graphicData uri="http://schemas.openxmlformats.org/drawingml/2006/table">
            <a:tbl>
              <a:tblPr>
                <a:noFill/>
                <a:tableStyleId>{F9771354-B72D-45F2-953A-88EDEF028337}</a:tableStyleId>
              </a:tblPr>
              <a:tblGrid>
                <a:gridCol w="4508500"/>
                <a:gridCol w="779450"/>
                <a:gridCol w="2789225"/>
              </a:tblGrid>
              <a:tr h="382575">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COMPONENTI DEL BILANCIO</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70AD47"/>
                    </a:solidFill>
                  </a:tcPr>
                </a:tc>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70AD47"/>
                    </a:solidFill>
                  </a:tcPr>
                </a:tc>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 IMPORTO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70AD47"/>
                    </a:solidFill>
                  </a:tcPr>
                </a:tc>
              </a:tr>
              <a:tr h="276225">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IL BILANCIO DEL PERIMETRO SANITARIO</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3.654.966.427,42</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r>
              <a:tr h="523875">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IL BILANCIO al netto del PERIMETRO SANITARIO</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BF1E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2.397.154.873,65</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BF1E9"/>
                    </a:solidFill>
                  </a:tcPr>
                </a:tc>
              </a:tr>
              <a:tr h="276225">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IL BILANCIO  2020</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70AD47"/>
                    </a:solidFill>
                  </a:tcPr>
                </a:tc>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70AD47"/>
                    </a:solidFill>
                  </a:tcPr>
                </a:tc>
                <a:tc>
                  <a:txBody>
                    <a:bodyPr/>
                    <a:lstStyle/>
                    <a:p>
                      <a:pPr indent="0" lvl="0" marL="0" marR="0" rtl="0" algn="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6.052.121.301,07</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70AD47"/>
                    </a:solidFill>
                  </a:tcPr>
                </a:tc>
              </a:tr>
            </a:tbl>
          </a:graphicData>
        </a:graphic>
      </p:graphicFrame>
      <p:graphicFrame>
        <p:nvGraphicFramePr>
          <p:cNvPr id="315" name="Google Shape;315;p27"/>
          <p:cNvGraphicFramePr/>
          <p:nvPr/>
        </p:nvGraphicFramePr>
        <p:xfrm>
          <a:off x="3265487" y="3551237"/>
          <a:ext cx="7459662" cy="4119562"/>
        </p:xfrm>
        <a:graphic>
          <a:graphicData uri="http://schemas.openxmlformats.org/presentationml/2006/ole">
            <mc:AlternateContent>
              <mc:Choice Requires="v">
                <p:oleObj r:id="rId5" imgH="4119562" imgW="7459662" progId="Excel.Chart.8" spid="_x0000_s1">
                  <p:embed/>
                </p:oleObj>
              </mc:Choice>
              <mc:Fallback>
                <p:oleObj r:id="rId6" imgH="4119562" imgW="7459662" progId="Excel.Chart.8">
                  <p:embed/>
                  <p:pic>
                    <p:nvPicPr>
                      <p:cNvPr id="315" name="Google Shape;315;p27"/>
                      <p:cNvPicPr preferRelativeResize="0"/>
                      <p:nvPr/>
                    </p:nvPicPr>
                    <p:blipFill rotWithShape="1">
                      <a:blip r:embed="rId7">
                        <a:alphaModFix/>
                      </a:blip>
                      <a:srcRect b="0" l="0" r="0" t="0"/>
                      <a:stretch/>
                    </p:blipFill>
                    <p:spPr>
                      <a:xfrm>
                        <a:off x="3265487" y="3551237"/>
                        <a:ext cx="7459662" cy="4119562"/>
                      </a:xfrm>
                      <a:prstGeom prst="rect">
                        <a:avLst/>
                      </a:prstGeom>
                      <a:noFill/>
                      <a:ln>
                        <a:noFill/>
                      </a:ln>
                    </p:spPr>
                  </p:pic>
                </p:oleObj>
              </mc:Fallback>
            </mc:AlternateContent>
          </a:graphicData>
        </a:graphic>
      </p:graphicFrame>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pic>
        <p:nvPicPr>
          <p:cNvPr id="321" name="Google Shape;321;p28"/>
          <p:cNvPicPr preferRelativeResize="0"/>
          <p:nvPr/>
        </p:nvPicPr>
        <p:blipFill rotWithShape="1">
          <a:blip r:embed="rId3">
            <a:alphaModFix/>
          </a:blip>
          <a:srcRect b="0" l="0" r="0" t="0"/>
          <a:stretch/>
        </p:blipFill>
        <p:spPr>
          <a:xfrm>
            <a:off x="1841500" y="3200400"/>
            <a:ext cx="869950" cy="1228725"/>
          </a:xfrm>
          <a:prstGeom prst="rect">
            <a:avLst/>
          </a:prstGeom>
          <a:noFill/>
          <a:ln>
            <a:noFill/>
          </a:ln>
        </p:spPr>
      </p:pic>
      <p:sp>
        <p:nvSpPr>
          <p:cNvPr id="322" name="Google Shape;322;p28"/>
          <p:cNvSpPr/>
          <p:nvPr/>
        </p:nvSpPr>
        <p:spPr>
          <a:xfrm rot="5400000">
            <a:off x="53112" y="-53250"/>
            <a:ext cx="1676400" cy="17829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323" name="Google Shape;323;p28"/>
          <p:cNvSpPr/>
          <p:nvPr/>
        </p:nvSpPr>
        <p:spPr>
          <a:xfrm rot="-5400000">
            <a:off x="11826200" y="5892012"/>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324" name="Google Shape;324;p28"/>
          <p:cNvSpPr txBox="1"/>
          <p:nvPr/>
        </p:nvSpPr>
        <p:spPr>
          <a:xfrm>
            <a:off x="1874837" y="488950"/>
            <a:ext cx="9290100" cy="58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48235"/>
              </a:buClr>
              <a:buSzPts val="3200"/>
              <a:buFont typeface="Arial"/>
              <a:buNone/>
            </a:pPr>
            <a:r>
              <a:rPr b="0" i="0" lang="en-US" sz="3200" u="none">
                <a:solidFill>
                  <a:srgbClr val="548235"/>
                </a:solidFill>
                <a:latin typeface="Arial"/>
                <a:ea typeface="Arial"/>
                <a:cs typeface="Arial"/>
                <a:sym typeface="Arial"/>
              </a:rPr>
              <a:t>Il Bilancio del perimetro sanitario</a:t>
            </a:r>
            <a:endParaRPr/>
          </a:p>
        </p:txBody>
      </p:sp>
      <p:cxnSp>
        <p:nvCxnSpPr>
          <p:cNvPr id="325" name="Google Shape;325;p28"/>
          <p:cNvCxnSpPr/>
          <p:nvPr/>
        </p:nvCxnSpPr>
        <p:spPr>
          <a:xfrm>
            <a:off x="2276475" y="1187450"/>
            <a:ext cx="9309000" cy="12600"/>
          </a:xfrm>
          <a:prstGeom prst="straightConnector1">
            <a:avLst/>
          </a:prstGeom>
          <a:noFill/>
          <a:ln cap="flat" cmpd="sng" w="9525">
            <a:solidFill>
              <a:srgbClr val="70AD47"/>
            </a:solidFill>
            <a:prstDash val="solid"/>
            <a:miter lim="800000"/>
            <a:headEnd len="med" w="med" type="none"/>
            <a:tailEnd len="med" w="med" type="none"/>
          </a:ln>
        </p:spPr>
      </p:cxnSp>
      <p:pic>
        <p:nvPicPr>
          <p:cNvPr descr="focus magnifying glass" id="326" name="Google Shape;326;p28"/>
          <p:cNvPicPr preferRelativeResize="0"/>
          <p:nvPr/>
        </p:nvPicPr>
        <p:blipFill rotWithShape="1">
          <a:blip r:embed="rId4">
            <a:alphaModFix/>
          </a:blip>
          <a:srcRect b="0" l="0" r="0" t="0"/>
          <a:stretch/>
        </p:blipFill>
        <p:spPr>
          <a:xfrm>
            <a:off x="1868487" y="4338637"/>
            <a:ext cx="4092575" cy="2994025"/>
          </a:xfrm>
          <a:prstGeom prst="rect">
            <a:avLst/>
          </a:prstGeom>
          <a:noFill/>
          <a:ln>
            <a:noFill/>
          </a:ln>
        </p:spPr>
      </p:pic>
      <p:sp>
        <p:nvSpPr>
          <p:cNvPr id="327" name="Google Shape;327;p28"/>
          <p:cNvSpPr txBox="1"/>
          <p:nvPr/>
        </p:nvSpPr>
        <p:spPr>
          <a:xfrm>
            <a:off x="939800" y="1435100"/>
            <a:ext cx="12098400" cy="3540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385723"/>
              </a:buClr>
              <a:buSzPts val="1600"/>
              <a:buFont typeface="Arial"/>
              <a:buNone/>
            </a:pPr>
            <a:r>
              <a:rPr b="0" i="0" lang="en-US" sz="1600" u="none">
                <a:solidFill>
                  <a:srgbClr val="385723"/>
                </a:solidFill>
                <a:latin typeface="Arial"/>
                <a:ea typeface="Arial"/>
                <a:cs typeface="Arial"/>
                <a:sym typeface="Arial"/>
              </a:rPr>
              <a:t>Tra le varie componenti del bilancio un focus particolare deve essere dedicato alla spesa sanitaria ed in particolare a quella parte rientrante nel cosiddetto </a:t>
            </a:r>
            <a:r>
              <a:rPr b="0" i="1" lang="en-US" sz="1600" u="none">
                <a:solidFill>
                  <a:srgbClr val="385723"/>
                </a:solidFill>
                <a:latin typeface="Arial"/>
                <a:ea typeface="Arial"/>
                <a:cs typeface="Arial"/>
                <a:sym typeface="Arial"/>
              </a:rPr>
              <a:t>perimetro sanitario. </a:t>
            </a:r>
            <a:endParaRPr/>
          </a:p>
          <a:p>
            <a:pPr indent="0" lvl="0" marL="0" marR="0" rtl="0" algn="just">
              <a:lnSpc>
                <a:spcPct val="100000"/>
              </a:lnSpc>
              <a:spcBef>
                <a:spcPts val="0"/>
              </a:spcBef>
              <a:spcAft>
                <a:spcPts val="0"/>
              </a:spcAft>
              <a:buClr>
                <a:srgbClr val="385723"/>
              </a:buClr>
              <a:buSzPts val="1600"/>
              <a:buFont typeface="Arial"/>
              <a:buNone/>
            </a:pPr>
            <a:r>
              <a:rPr b="0" i="0" lang="en-US" sz="1600" u="none">
                <a:solidFill>
                  <a:srgbClr val="385723"/>
                </a:solidFill>
                <a:latin typeface="Arial"/>
                <a:ea typeface="Arial"/>
                <a:cs typeface="Arial"/>
                <a:sym typeface="Arial"/>
              </a:rPr>
              <a:t>Si tratta di quella spesa incomprimibile e finanziata con appositi capitoli di entrata vincolata a :</a:t>
            </a:r>
            <a:endParaRPr/>
          </a:p>
          <a:p>
            <a:pPr indent="0" lvl="0" marL="0" marR="0" rtl="0" algn="just">
              <a:lnSpc>
                <a:spcPct val="100000"/>
              </a:lnSpc>
              <a:spcBef>
                <a:spcPts val="0"/>
              </a:spcBef>
              <a:spcAft>
                <a:spcPts val="0"/>
              </a:spcAft>
              <a:buClr>
                <a:srgbClr val="FFFF00"/>
              </a:buClr>
              <a:buSzPts val="1600"/>
              <a:buFont typeface="Times New Roman"/>
              <a:buNone/>
            </a:pPr>
            <a:r>
              <a:t/>
            </a:r>
            <a:endParaRPr b="0" i="0" sz="1600" u="none">
              <a:solidFill>
                <a:srgbClr val="385723"/>
              </a:solidFill>
              <a:latin typeface="Arial"/>
              <a:ea typeface="Arial"/>
              <a:cs typeface="Arial"/>
              <a:sym typeface="Arial"/>
            </a:endParaRPr>
          </a:p>
          <a:p>
            <a:pPr indent="-101600" lvl="0" marL="0" marR="0" rtl="0" algn="just">
              <a:lnSpc>
                <a:spcPct val="100000"/>
              </a:lnSpc>
              <a:spcBef>
                <a:spcPts val="0"/>
              </a:spcBef>
              <a:spcAft>
                <a:spcPts val="0"/>
              </a:spcAft>
              <a:buClr>
                <a:srgbClr val="385723"/>
              </a:buClr>
              <a:buSzPts val="1600"/>
              <a:buFont typeface="Arial"/>
              <a:buChar char="-"/>
            </a:pPr>
            <a:r>
              <a:rPr b="0" i="0" lang="en-US" sz="1600" u="none">
                <a:solidFill>
                  <a:srgbClr val="385723"/>
                </a:solidFill>
                <a:latin typeface="Arial"/>
                <a:ea typeface="Arial"/>
                <a:cs typeface="Arial"/>
                <a:sym typeface="Arial"/>
              </a:rPr>
              <a:t>Spesa sanitaria corrente per il finanziamento dei LEA, ivi compresa la mobilità passiva programmata per l'esercizio e il pay back;</a:t>
            </a:r>
            <a:endParaRPr/>
          </a:p>
          <a:p>
            <a:pPr indent="-101600" lvl="0" marL="0" marR="0" rtl="0" algn="just">
              <a:lnSpc>
                <a:spcPct val="100000"/>
              </a:lnSpc>
              <a:spcBef>
                <a:spcPts val="0"/>
              </a:spcBef>
              <a:spcAft>
                <a:spcPts val="0"/>
              </a:spcAft>
              <a:buClr>
                <a:srgbClr val="385723"/>
              </a:buClr>
              <a:buSzPts val="1600"/>
              <a:buFont typeface="Arial"/>
              <a:buChar char="-"/>
            </a:pPr>
            <a:r>
              <a:rPr b="0" i="0" lang="en-US" sz="1600" u="none">
                <a:solidFill>
                  <a:srgbClr val="385723"/>
                </a:solidFill>
                <a:latin typeface="Arial"/>
                <a:ea typeface="Arial"/>
                <a:cs typeface="Arial"/>
                <a:sym typeface="Arial"/>
              </a:rPr>
              <a:t>Spesa sanitaria aggiuntiva per il finanziamento di livelli di assistenza sanitaria superiori ai LEA</a:t>
            </a:r>
            <a:endParaRPr/>
          </a:p>
          <a:p>
            <a:pPr indent="-101600" lvl="0" marL="0" marR="0" rtl="0" algn="just">
              <a:lnSpc>
                <a:spcPct val="100000"/>
              </a:lnSpc>
              <a:spcBef>
                <a:spcPts val="0"/>
              </a:spcBef>
              <a:spcAft>
                <a:spcPts val="0"/>
              </a:spcAft>
              <a:buClr>
                <a:srgbClr val="385723"/>
              </a:buClr>
              <a:buSzPts val="1600"/>
              <a:buFont typeface="Arial"/>
              <a:buChar char="-"/>
            </a:pPr>
            <a:r>
              <a:rPr b="0" i="0" lang="en-US" sz="1600" u="none">
                <a:solidFill>
                  <a:srgbClr val="385723"/>
                </a:solidFill>
                <a:latin typeface="Arial"/>
                <a:ea typeface="Arial"/>
                <a:cs typeface="Arial"/>
                <a:sym typeface="Arial"/>
              </a:rPr>
              <a:t>spesa per investimenti in ambito sanitario</a:t>
            </a:r>
            <a:endParaRPr/>
          </a:p>
          <a:p>
            <a:pPr indent="0" lvl="0" marL="0" marR="0" rtl="0" algn="just">
              <a:lnSpc>
                <a:spcPct val="100000"/>
              </a:lnSpc>
              <a:spcBef>
                <a:spcPts val="0"/>
              </a:spcBef>
              <a:spcAft>
                <a:spcPts val="0"/>
              </a:spcAft>
              <a:buClr>
                <a:srgbClr val="FFFF00"/>
              </a:buClr>
              <a:buSzPts val="1600"/>
              <a:buFont typeface="Times New Roman"/>
              <a:buNone/>
            </a:pPr>
            <a:r>
              <a:t/>
            </a:r>
            <a:endParaRPr b="0" i="0" sz="1600" u="non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FFFF00"/>
              </a:buClr>
              <a:buSzPts val="1600"/>
              <a:buFont typeface="Times New Roman"/>
              <a:buNone/>
            </a:pPr>
            <a:r>
              <a:t/>
            </a:r>
            <a:endParaRPr b="0" i="0" sz="1600" u="non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FFFF00"/>
              </a:buClr>
              <a:buSzPts val="1600"/>
              <a:buFont typeface="Times New Roman"/>
              <a:buNone/>
            </a:pPr>
            <a:r>
              <a:t/>
            </a:r>
            <a:endParaRPr b="0" i="0" sz="1600" u="non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FFFF00"/>
              </a:buClr>
              <a:buSzPts val="1600"/>
              <a:buFont typeface="Times New Roman"/>
              <a:buNone/>
            </a:pPr>
            <a:r>
              <a:t/>
            </a:r>
            <a:endParaRPr b="0" i="0" sz="1600" u="non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FFFF00"/>
              </a:buClr>
              <a:buSzPts val="1600"/>
              <a:buFont typeface="Times New Roman"/>
              <a:buNone/>
            </a:pPr>
            <a:r>
              <a:t/>
            </a:r>
            <a:endParaRPr b="0" i="0" sz="1600" u="non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FFFF00"/>
              </a:buClr>
              <a:buSzPts val="1600"/>
              <a:buFont typeface="Times New Roman"/>
              <a:buNone/>
            </a:pPr>
            <a:r>
              <a:t/>
            </a:r>
            <a:endParaRPr b="0" i="0" sz="1600" u="none">
              <a:solidFill>
                <a:srgbClr val="385723"/>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a:solidFill>
                <a:srgbClr val="385723"/>
              </a:solidFill>
              <a:latin typeface="Arial"/>
              <a:ea typeface="Arial"/>
              <a:cs typeface="Arial"/>
              <a:sym typeface="Arial"/>
            </a:endParaRPr>
          </a:p>
        </p:txBody>
      </p:sp>
      <p:sp>
        <p:nvSpPr>
          <p:cNvPr id="328" name="Google Shape;328;p28"/>
          <p:cNvSpPr txBox="1"/>
          <p:nvPr/>
        </p:nvSpPr>
        <p:spPr>
          <a:xfrm>
            <a:off x="6175375" y="3365500"/>
            <a:ext cx="4902300" cy="3538500"/>
          </a:xfrm>
          <a:prstGeom prst="rect">
            <a:avLst/>
          </a:prstGeom>
          <a:solidFill>
            <a:srgbClr val="385723"/>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lt1"/>
              </a:buClr>
              <a:buSzPts val="1400"/>
              <a:buFont typeface="Arial"/>
              <a:buNone/>
            </a:pPr>
            <a:r>
              <a:rPr b="1" i="0" lang="en-US" sz="1400" u="none">
                <a:solidFill>
                  <a:schemeClr val="lt1"/>
                </a:solidFill>
                <a:latin typeface="Arial"/>
                <a:ea typeface="Arial"/>
                <a:cs typeface="Arial"/>
                <a:sym typeface="Arial"/>
              </a:rPr>
              <a:t>Art. 20 D. Lgs. 118/2011 </a:t>
            </a:r>
            <a:endParaRPr/>
          </a:p>
          <a:p>
            <a:pPr indent="0" lvl="0" marL="0" marR="0" rtl="0" algn="just">
              <a:lnSpc>
                <a:spcPct val="100000"/>
              </a:lnSpc>
              <a:spcBef>
                <a:spcPts val="0"/>
              </a:spcBef>
              <a:spcAft>
                <a:spcPts val="0"/>
              </a:spcAft>
              <a:buClr>
                <a:schemeClr val="lt1"/>
              </a:buClr>
              <a:buSzPts val="1400"/>
              <a:buFont typeface="Arial"/>
              <a:buNone/>
            </a:pPr>
            <a:r>
              <a:rPr b="0" i="0" lang="en-US" sz="1400" u="none">
                <a:solidFill>
                  <a:schemeClr val="lt1"/>
                </a:solidFill>
                <a:latin typeface="Arial"/>
                <a:ea typeface="Arial"/>
                <a:cs typeface="Arial"/>
                <a:sym typeface="Arial"/>
              </a:rPr>
              <a:t>1. Nell'ambito del bilancio regionale le regioni garantiscono un'esatta perimetrazione delle entrate e delle uscite relative al finanziamento del proprio servizio sanitario regionale, al fine di consentire la confrontabilità immediata fra le entrate e le spese sanitarie iscritte nel bilancio regionale e le risorse indicate negli atti di determinazione del fabbisogno sanitario regionale standard e di individuazione delle correlate fonti di finanziamento, nonché un'agevole verifica delle ulteriori risorse rese disponibili dalle regioni per il finanziamento del medesimo servizio sanitario regionale per l'esercizio in corso. A tal fine le regioni adottano un'articolazione in capitoli tale da garantire, sia nella sezione dell'entrata che nella sezione della spesa, ivi compresa l'eventuale movimentazione di partite di giro, separata evidenza delle seguenti grandezze:…</a:t>
            </a:r>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29"/>
          <p:cNvSpPr/>
          <p:nvPr/>
        </p:nvSpPr>
        <p:spPr>
          <a:xfrm rot="5400000">
            <a:off x="67399" y="-35787"/>
            <a:ext cx="1676400" cy="17829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335" name="Google Shape;335;p29"/>
          <p:cNvSpPr/>
          <p:nvPr/>
        </p:nvSpPr>
        <p:spPr>
          <a:xfrm rot="-5400000">
            <a:off x="11802387" y="5892012"/>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336" name="Google Shape;336;p29"/>
          <p:cNvSpPr txBox="1"/>
          <p:nvPr/>
        </p:nvSpPr>
        <p:spPr>
          <a:xfrm>
            <a:off x="4195762" y="468312"/>
            <a:ext cx="5473800" cy="58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48235"/>
              </a:buClr>
              <a:buSzPts val="3200"/>
              <a:buFont typeface="Arial"/>
              <a:buNone/>
            </a:pPr>
            <a:r>
              <a:rPr b="0" i="0" lang="en-US" sz="3200" u="none">
                <a:solidFill>
                  <a:srgbClr val="548235"/>
                </a:solidFill>
                <a:latin typeface="Arial"/>
                <a:ea typeface="Arial"/>
                <a:cs typeface="Arial"/>
                <a:sym typeface="Arial"/>
              </a:rPr>
              <a:t>IL  PERIMETRO SANITARIO</a:t>
            </a:r>
            <a:endParaRPr/>
          </a:p>
        </p:txBody>
      </p:sp>
      <p:cxnSp>
        <p:nvCxnSpPr>
          <p:cNvPr id="337" name="Google Shape;337;p29"/>
          <p:cNvCxnSpPr/>
          <p:nvPr/>
        </p:nvCxnSpPr>
        <p:spPr>
          <a:xfrm>
            <a:off x="2425700" y="1135062"/>
            <a:ext cx="9309000" cy="12600"/>
          </a:xfrm>
          <a:prstGeom prst="straightConnector1">
            <a:avLst/>
          </a:prstGeom>
          <a:noFill/>
          <a:ln cap="flat" cmpd="sng" w="9525">
            <a:solidFill>
              <a:srgbClr val="70AD47"/>
            </a:solidFill>
            <a:prstDash val="solid"/>
            <a:miter lim="800000"/>
            <a:headEnd len="med" w="med" type="none"/>
            <a:tailEnd len="med" w="med" type="none"/>
          </a:ln>
        </p:spPr>
      </p:cxnSp>
      <p:graphicFrame>
        <p:nvGraphicFramePr>
          <p:cNvPr id="338" name="Google Shape;338;p29"/>
          <p:cNvGraphicFramePr/>
          <p:nvPr/>
        </p:nvGraphicFramePr>
        <p:xfrm>
          <a:off x="684212" y="1338262"/>
          <a:ext cx="3000000" cy="3000000"/>
        </p:xfrm>
        <a:graphic>
          <a:graphicData uri="http://schemas.openxmlformats.org/drawingml/2006/table">
            <a:tbl>
              <a:tblPr>
                <a:noFill/>
                <a:tableStyleId>{F9771354-B72D-45F2-953A-88EDEF028337}</a:tableStyleId>
              </a:tblPr>
              <a:tblGrid>
                <a:gridCol w="3668700"/>
                <a:gridCol w="1728775"/>
                <a:gridCol w="4608500"/>
                <a:gridCol w="1874825"/>
              </a:tblGrid>
              <a:tr h="254000">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ENTRATE</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2020</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SPESE</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2020</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r h="741350">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Fondo ordinario di parte corrente</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2.310.217.052,38</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Spesa sanitaria corrente per il finanziamento dei LEA, ivi compresa la mobilità passiva programmata per l'esercizio e il pay back</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2.310.217.052,38</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r>
              <a:tr h="252400">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Fondo ordinario di parte corrente II</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51.335.240,00</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Fondo ordinario di parte corrente II</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63.835.240,00</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r>
              <a:tr h="496875">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Finanziamento sanitario aggiuntivo corrente ( compresa quota regionale)</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15.458.668,81</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Spesa sanitaria aggiuntiva per il finanziamento di livelli di assistenza sanitaria superiori ai LEA</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3.568.668,81</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r>
              <a:tr h="254000">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Mobilità</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207.955.466,23</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Mobilità</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207.955.466,23</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r>
              <a:tr h="254000">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Entrate finali sanità</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2.584.966.427,42</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Spese Finali sanità</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2.585.576.427,42</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r>
              <a:tr h="252400">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Partite di giro</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AEFF7"/>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1.070.000.000,00</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AEFF7"/>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Partite di giro</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AEFF7"/>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1.070.000.000,00</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AEFF7"/>
                    </a:solidFill>
                  </a:tcPr>
                </a:tc>
              </a:tr>
              <a:tr h="254000">
                <a:tc>
                  <a:txBody>
                    <a:bodyPr/>
                    <a:lstStyle/>
                    <a:p>
                      <a:pPr indent="0" lvl="0" marL="0" marR="0" rtl="0" algn="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TOTALE</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1"/>
                    </a:solidFill>
                  </a:tcPr>
                </a:tc>
                <a:tc>
                  <a:txBody>
                    <a:bodyPr/>
                    <a:lstStyle/>
                    <a:p>
                      <a:pPr indent="0" lvl="0" marL="0" marR="0" rtl="0" algn="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3.654.966.427,42</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1"/>
                    </a:solidFill>
                  </a:tcPr>
                </a:tc>
                <a:tc>
                  <a:txBody>
                    <a:bodyPr/>
                    <a:lstStyle/>
                    <a:p>
                      <a:pPr indent="0" lvl="0" marL="0" marR="0" rtl="0" algn="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TOTALE</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1"/>
                    </a:solidFill>
                  </a:tcPr>
                </a:tc>
                <a:tc>
                  <a:txBody>
                    <a:bodyPr/>
                    <a:lstStyle/>
                    <a:p>
                      <a:pPr indent="0" lvl="0" marL="0" marR="0" rtl="0" algn="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3.655.576.427,42</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1"/>
                    </a:solidFill>
                  </a:tcPr>
                </a:tc>
              </a:tr>
            </a:tbl>
          </a:graphicData>
        </a:graphic>
      </p:graphicFrame>
      <p:graphicFrame>
        <p:nvGraphicFramePr>
          <p:cNvPr id="339" name="Google Shape;339;p29"/>
          <p:cNvGraphicFramePr/>
          <p:nvPr/>
        </p:nvGraphicFramePr>
        <p:xfrm>
          <a:off x="-25400" y="4046537"/>
          <a:ext cx="6416676" cy="3467101"/>
        </p:xfrm>
        <a:graphic>
          <a:graphicData uri="http://schemas.openxmlformats.org/presentationml/2006/ole">
            <mc:AlternateContent>
              <mc:Choice Requires="v">
                <p:oleObj r:id="rId4" imgH="3467101" imgW="6416676" progId="Excel.Chart.8" spid="_x0000_s1">
                  <p:embed/>
                </p:oleObj>
              </mc:Choice>
              <mc:Fallback>
                <p:oleObj r:id="rId5" imgH="3467101" imgW="6416676" progId="Excel.Chart.8">
                  <p:embed/>
                  <p:pic>
                    <p:nvPicPr>
                      <p:cNvPr id="339" name="Google Shape;339;p29"/>
                      <p:cNvPicPr preferRelativeResize="0"/>
                      <p:nvPr/>
                    </p:nvPicPr>
                    <p:blipFill rotWithShape="1">
                      <a:blip r:embed="rId6">
                        <a:alphaModFix/>
                      </a:blip>
                      <a:srcRect b="0" l="0" r="0" t="0"/>
                      <a:stretch/>
                    </p:blipFill>
                    <p:spPr>
                      <a:xfrm>
                        <a:off x="-25400" y="4046537"/>
                        <a:ext cx="6416676" cy="3467101"/>
                      </a:xfrm>
                      <a:prstGeom prst="rect">
                        <a:avLst/>
                      </a:prstGeom>
                      <a:noFill/>
                      <a:ln>
                        <a:noFill/>
                      </a:ln>
                    </p:spPr>
                  </p:pic>
                </p:oleObj>
              </mc:Fallback>
            </mc:AlternateContent>
          </a:graphicData>
        </a:graphic>
      </p:graphicFrame>
      <p:graphicFrame>
        <p:nvGraphicFramePr>
          <p:cNvPr id="340" name="Google Shape;340;p29"/>
          <p:cNvGraphicFramePr/>
          <p:nvPr/>
        </p:nvGraphicFramePr>
        <p:xfrm>
          <a:off x="6002337" y="4046537"/>
          <a:ext cx="6726237" cy="3624263"/>
        </p:xfrm>
        <a:graphic>
          <a:graphicData uri="http://schemas.openxmlformats.org/presentationml/2006/ole">
            <mc:AlternateContent>
              <mc:Choice Requires="v">
                <p:oleObj r:id="rId7" imgH="3624263" imgW="6726237" progId="Excel.Chart.8" spid="_x0000_s2">
                  <p:embed/>
                </p:oleObj>
              </mc:Choice>
              <mc:Fallback>
                <p:oleObj r:id="rId8" imgH="3624263" imgW="6726237" progId="Excel.Chart.8">
                  <p:embed/>
                  <p:pic>
                    <p:nvPicPr>
                      <p:cNvPr id="340" name="Google Shape;340;p29"/>
                      <p:cNvPicPr preferRelativeResize="0"/>
                      <p:nvPr/>
                    </p:nvPicPr>
                    <p:blipFill rotWithShape="1">
                      <a:blip r:embed="rId9">
                        <a:alphaModFix/>
                      </a:blip>
                      <a:srcRect b="0" l="0" r="0" t="0"/>
                      <a:stretch/>
                    </p:blipFill>
                    <p:spPr>
                      <a:xfrm>
                        <a:off x="6002337" y="4046537"/>
                        <a:ext cx="6726237" cy="3624263"/>
                      </a:xfrm>
                      <a:prstGeom prst="rect">
                        <a:avLst/>
                      </a:prstGeom>
                      <a:noFill/>
                      <a:ln>
                        <a:noFill/>
                      </a:ln>
                    </p:spPr>
                  </p:pic>
                </p:oleObj>
              </mc:Fallback>
            </mc:AlternateContent>
          </a:graphicData>
        </a:graphic>
      </p:graphicFrame>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pic>
        <p:nvPicPr>
          <p:cNvPr id="346" name="Google Shape;346;p30"/>
          <p:cNvPicPr preferRelativeResize="0"/>
          <p:nvPr/>
        </p:nvPicPr>
        <p:blipFill rotWithShape="1">
          <a:blip r:embed="rId3">
            <a:alphaModFix/>
          </a:blip>
          <a:srcRect b="0" l="0" r="0" t="0"/>
          <a:stretch/>
        </p:blipFill>
        <p:spPr>
          <a:xfrm>
            <a:off x="1841500" y="3200400"/>
            <a:ext cx="869950" cy="1228725"/>
          </a:xfrm>
          <a:prstGeom prst="rect">
            <a:avLst/>
          </a:prstGeom>
          <a:noFill/>
          <a:ln>
            <a:noFill/>
          </a:ln>
        </p:spPr>
      </p:pic>
      <p:sp>
        <p:nvSpPr>
          <p:cNvPr id="347" name="Google Shape;347;p30"/>
          <p:cNvSpPr/>
          <p:nvPr/>
        </p:nvSpPr>
        <p:spPr>
          <a:xfrm rot="5400000">
            <a:off x="65062" y="-54000"/>
            <a:ext cx="1676400" cy="17844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348" name="Google Shape;348;p30"/>
          <p:cNvSpPr/>
          <p:nvPr/>
        </p:nvSpPr>
        <p:spPr>
          <a:xfrm rot="-5400000">
            <a:off x="11792862" y="5899949"/>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349" name="Google Shape;349;p30"/>
          <p:cNvSpPr txBox="1"/>
          <p:nvPr/>
        </p:nvSpPr>
        <p:spPr>
          <a:xfrm>
            <a:off x="1874837" y="488950"/>
            <a:ext cx="9290100" cy="58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48235"/>
              </a:buClr>
              <a:buSzPts val="3200"/>
              <a:buFont typeface="Arial"/>
              <a:buNone/>
            </a:pPr>
            <a:r>
              <a:rPr b="0" i="0" lang="en-US" sz="3200" u="none">
                <a:solidFill>
                  <a:srgbClr val="548235"/>
                </a:solidFill>
                <a:latin typeface="Arial"/>
                <a:ea typeface="Arial"/>
                <a:cs typeface="Arial"/>
                <a:sym typeface="Arial"/>
              </a:rPr>
              <a:t>Il Bilancio al netto del perimetro sanitario</a:t>
            </a:r>
            <a:endParaRPr/>
          </a:p>
        </p:txBody>
      </p:sp>
      <p:cxnSp>
        <p:nvCxnSpPr>
          <p:cNvPr id="350" name="Google Shape;350;p30"/>
          <p:cNvCxnSpPr/>
          <p:nvPr/>
        </p:nvCxnSpPr>
        <p:spPr>
          <a:xfrm>
            <a:off x="2276475" y="1187450"/>
            <a:ext cx="9309000" cy="12600"/>
          </a:xfrm>
          <a:prstGeom prst="straightConnector1">
            <a:avLst/>
          </a:prstGeom>
          <a:noFill/>
          <a:ln cap="flat" cmpd="sng" w="9525">
            <a:solidFill>
              <a:srgbClr val="70AD47"/>
            </a:solidFill>
            <a:prstDash val="solid"/>
            <a:miter lim="800000"/>
            <a:headEnd len="med" w="med" type="none"/>
            <a:tailEnd len="med" w="med" type="none"/>
          </a:ln>
        </p:spPr>
      </p:cxnSp>
      <p:pic>
        <p:nvPicPr>
          <p:cNvPr descr="focus magnifying glass" id="351" name="Google Shape;351;p30"/>
          <p:cNvPicPr preferRelativeResize="0"/>
          <p:nvPr/>
        </p:nvPicPr>
        <p:blipFill rotWithShape="1">
          <a:blip r:embed="rId4">
            <a:alphaModFix/>
          </a:blip>
          <a:srcRect b="0" l="0" r="0" t="0"/>
          <a:stretch/>
        </p:blipFill>
        <p:spPr>
          <a:xfrm>
            <a:off x="1868487" y="4338637"/>
            <a:ext cx="4092575" cy="2994025"/>
          </a:xfrm>
          <a:prstGeom prst="rect">
            <a:avLst/>
          </a:prstGeom>
          <a:noFill/>
          <a:ln>
            <a:noFill/>
          </a:ln>
        </p:spPr>
      </p:pic>
      <p:sp>
        <p:nvSpPr>
          <p:cNvPr id="352" name="Google Shape;352;p30"/>
          <p:cNvSpPr txBox="1"/>
          <p:nvPr/>
        </p:nvSpPr>
        <p:spPr>
          <a:xfrm>
            <a:off x="2020887" y="1435100"/>
            <a:ext cx="9714000" cy="23082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Il bilancio al netto della componente sanitaria riporta le previsioni di spesa finalizzate a tutte le altre attività programmate dall’ente regionale e non ricomprese nel cosiddetto Perimetro Sanitario.</a:t>
            </a:r>
            <a:endParaRPr/>
          </a:p>
          <a:p>
            <a:pPr indent="0" lvl="0" marL="0" marR="0" rtl="0" algn="just">
              <a:lnSpc>
                <a:spcPct val="100000"/>
              </a:lnSpc>
              <a:spcBef>
                <a:spcPts val="0"/>
              </a:spcBef>
              <a:spcAft>
                <a:spcPts val="0"/>
              </a:spcAft>
              <a:buClr>
                <a:srgbClr val="FFFF00"/>
              </a:buClr>
              <a:buSzPts val="1600"/>
              <a:buFont typeface="Times New Roman"/>
              <a:buNone/>
            </a:pPr>
            <a:r>
              <a:t/>
            </a:r>
            <a:endParaRPr b="0" i="0" sz="1600" u="none">
              <a:solidFill>
                <a:srgbClr val="002060"/>
              </a:solidFill>
              <a:latin typeface="Arial"/>
              <a:ea typeface="Arial"/>
              <a:cs typeface="Arial"/>
              <a:sym typeface="Arial"/>
            </a:endParaRPr>
          </a:p>
          <a:p>
            <a:pPr indent="0" lvl="0" marL="0" marR="0" rtl="0" algn="just">
              <a:lnSpc>
                <a:spcPct val="100000"/>
              </a:lnSpc>
              <a:spcBef>
                <a:spcPts val="0"/>
              </a:spcBef>
              <a:spcAft>
                <a:spcPts val="0"/>
              </a:spcAft>
              <a:buClr>
                <a:srgbClr val="FFFF00"/>
              </a:buClr>
              <a:buSzPts val="1600"/>
              <a:buFont typeface="Times New Roman"/>
              <a:buNone/>
            </a:pPr>
            <a:r>
              <a:t/>
            </a:r>
            <a:endParaRPr b="0" i="0" sz="1600" u="none">
              <a:solidFill>
                <a:srgbClr val="002060"/>
              </a:solidFill>
              <a:latin typeface="Arial"/>
              <a:ea typeface="Arial"/>
              <a:cs typeface="Arial"/>
              <a:sym typeface="Arial"/>
            </a:endParaRPr>
          </a:p>
          <a:p>
            <a:pPr indent="0" lvl="0" marL="0" marR="0" rtl="0" algn="just">
              <a:lnSpc>
                <a:spcPct val="100000"/>
              </a:lnSpc>
              <a:spcBef>
                <a:spcPts val="0"/>
              </a:spcBef>
              <a:spcAft>
                <a:spcPts val="0"/>
              </a:spcAft>
              <a:buClr>
                <a:srgbClr val="FFFF00"/>
              </a:buClr>
              <a:buSzPts val="1600"/>
              <a:buFont typeface="Times New Roman"/>
              <a:buNone/>
            </a:pPr>
            <a:r>
              <a:t/>
            </a:r>
            <a:endParaRPr b="0" i="0" sz="1600" u="none">
              <a:solidFill>
                <a:srgbClr val="002060"/>
              </a:solidFill>
              <a:latin typeface="Arial"/>
              <a:ea typeface="Arial"/>
              <a:cs typeface="Arial"/>
              <a:sym typeface="Arial"/>
            </a:endParaRPr>
          </a:p>
          <a:p>
            <a:pPr indent="0" lvl="0" marL="0" marR="0" rtl="0" algn="just">
              <a:lnSpc>
                <a:spcPct val="100000"/>
              </a:lnSpc>
              <a:spcBef>
                <a:spcPts val="0"/>
              </a:spcBef>
              <a:spcAft>
                <a:spcPts val="0"/>
              </a:spcAft>
              <a:buClr>
                <a:srgbClr val="FFFF00"/>
              </a:buClr>
              <a:buSzPts val="1600"/>
              <a:buFont typeface="Times New Roman"/>
              <a:buNone/>
            </a:pPr>
            <a:r>
              <a:t/>
            </a:r>
            <a:endParaRPr b="0" i="0" sz="1600" u="none">
              <a:solidFill>
                <a:srgbClr val="002060"/>
              </a:solidFill>
              <a:latin typeface="Arial"/>
              <a:ea typeface="Arial"/>
              <a:cs typeface="Arial"/>
              <a:sym typeface="Arial"/>
            </a:endParaRPr>
          </a:p>
          <a:p>
            <a:pPr indent="0" lvl="0" marL="0" marR="0" rtl="0" algn="just">
              <a:lnSpc>
                <a:spcPct val="100000"/>
              </a:lnSpc>
              <a:spcBef>
                <a:spcPts val="0"/>
              </a:spcBef>
              <a:spcAft>
                <a:spcPts val="0"/>
              </a:spcAft>
              <a:buClr>
                <a:srgbClr val="FFFF00"/>
              </a:buClr>
              <a:buSzPts val="1600"/>
              <a:buFont typeface="Times New Roman"/>
              <a:buNone/>
            </a:pPr>
            <a:r>
              <a:t/>
            </a:r>
            <a:endParaRPr b="0" i="0" sz="1600" u="none">
              <a:solidFill>
                <a:srgbClr val="002060"/>
              </a:solidFill>
              <a:latin typeface="Arial"/>
              <a:ea typeface="Arial"/>
              <a:cs typeface="Arial"/>
              <a:sym typeface="Arial"/>
            </a:endParaRPr>
          </a:p>
          <a:p>
            <a:pPr indent="0" lvl="0" marL="0" marR="0" rtl="0" algn="just">
              <a:lnSpc>
                <a:spcPct val="100000"/>
              </a:lnSpc>
              <a:spcBef>
                <a:spcPts val="0"/>
              </a:spcBef>
              <a:spcAft>
                <a:spcPts val="0"/>
              </a:spcAft>
              <a:buClr>
                <a:srgbClr val="FFFF00"/>
              </a:buClr>
              <a:buSzPts val="1600"/>
              <a:buFont typeface="Times New Roman"/>
              <a:buNone/>
            </a:pPr>
            <a:r>
              <a:t/>
            </a:r>
            <a:endParaRPr b="0" i="0" sz="1600" u="none">
              <a:solidFill>
                <a:srgbClr val="00206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a:solidFill>
                <a:srgbClr val="002060"/>
              </a:solidFill>
              <a:latin typeface="Arial"/>
              <a:ea typeface="Arial"/>
              <a:cs typeface="Arial"/>
              <a:sym typeface="Arial"/>
            </a:endParaRPr>
          </a:p>
        </p:txBody>
      </p:sp>
      <p:sp>
        <p:nvSpPr>
          <p:cNvPr id="353" name="Google Shape;353;p30"/>
          <p:cNvSpPr txBox="1"/>
          <p:nvPr/>
        </p:nvSpPr>
        <p:spPr>
          <a:xfrm>
            <a:off x="6773862" y="3665537"/>
            <a:ext cx="4960800" cy="2062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200"/>
              <a:buFont typeface="Arial"/>
              <a:buNone/>
            </a:pPr>
            <a:r>
              <a:rPr b="0" i="0" lang="en-US" sz="3200" u="none">
                <a:solidFill>
                  <a:srgbClr val="002060"/>
                </a:solidFill>
                <a:latin typeface="Arial"/>
                <a:ea typeface="Arial"/>
                <a:cs typeface="Arial"/>
                <a:sym typeface="Arial"/>
              </a:rPr>
              <a:t>Come è articolata questa parte della spesa regionale?</a:t>
            </a:r>
            <a:endParaRPr/>
          </a:p>
          <a:p>
            <a:pPr indent="0" lvl="0" marL="0" marR="0" rtl="0" algn="l">
              <a:lnSpc>
                <a:spcPct val="100000"/>
              </a:lnSpc>
              <a:spcBef>
                <a:spcPts val="0"/>
              </a:spcBef>
              <a:spcAft>
                <a:spcPts val="0"/>
              </a:spcAft>
              <a:buNone/>
            </a:pPr>
            <a:r>
              <a:t/>
            </a:r>
            <a:endParaRPr b="0" i="0" sz="3200" u="none">
              <a:solidFill>
                <a:srgbClr val="002060"/>
              </a:solidFill>
              <a:latin typeface="Arial"/>
              <a:ea typeface="Arial"/>
              <a:cs typeface="Arial"/>
              <a:sym typeface="Arial"/>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31"/>
          <p:cNvSpPr txBox="1"/>
          <p:nvPr/>
        </p:nvSpPr>
        <p:spPr>
          <a:xfrm>
            <a:off x="3473450" y="442912"/>
            <a:ext cx="8020200" cy="846000"/>
          </a:xfrm>
          <a:prstGeom prst="rect">
            <a:avLst/>
          </a:prstGeom>
          <a:noFill/>
          <a:ln cap="flat" cmpd="sng" w="9525">
            <a:solidFill>
              <a:schemeClr val="lt1"/>
            </a:solidFill>
            <a:prstDash val="solid"/>
            <a:miter lim="800000"/>
            <a:headEnd len="sm" w="sm" type="none"/>
            <a:tailEnd len="sm" w="sm" type="none"/>
          </a:ln>
        </p:spPr>
        <p:txBody>
          <a:bodyPr anchorCtr="0" anchor="ctr" bIns="46025" lIns="92075" spcFirstLastPara="1" rIns="92075" wrap="square" tIns="46025">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360" name="Google Shape;360;p31"/>
          <p:cNvSpPr txBox="1"/>
          <p:nvPr/>
        </p:nvSpPr>
        <p:spPr>
          <a:xfrm>
            <a:off x="2133600" y="1366837"/>
            <a:ext cx="9464700" cy="708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70AD47"/>
              </a:buClr>
              <a:buSzPts val="1600"/>
              <a:buFont typeface="Arial"/>
              <a:buNone/>
            </a:pPr>
            <a:r>
              <a:rPr b="0" i="0" lang="en-US" sz="1600" u="none">
                <a:solidFill>
                  <a:srgbClr val="70AD47"/>
                </a:solidFill>
                <a:latin typeface="Arial"/>
                <a:ea typeface="Arial"/>
                <a:cs typeface="Arial"/>
                <a:sym typeface="Arial"/>
              </a:rPr>
              <a:t>Il bilancio regionale al netto del Perimetro sanitario  pari a  </a:t>
            </a:r>
            <a:r>
              <a:rPr b="1" i="0" lang="en-US" sz="1600" u="none">
                <a:solidFill>
                  <a:srgbClr val="70AD47"/>
                </a:solidFill>
                <a:latin typeface="Arial"/>
                <a:ea typeface="Arial"/>
                <a:cs typeface="Arial"/>
                <a:sym typeface="Arial"/>
              </a:rPr>
              <a:t>€ </a:t>
            </a:r>
            <a:r>
              <a:rPr b="1" i="0" lang="en-US" sz="1600" u="none">
                <a:solidFill>
                  <a:srgbClr val="002060"/>
                </a:solidFill>
                <a:latin typeface="Arial"/>
                <a:ea typeface="Arial"/>
                <a:cs typeface="Arial"/>
                <a:sym typeface="Arial"/>
              </a:rPr>
              <a:t>2.397.154.873,65 </a:t>
            </a:r>
            <a:r>
              <a:rPr b="1" i="0" lang="en-US" sz="1600" u="none">
                <a:solidFill>
                  <a:srgbClr val="70AD47"/>
                </a:solidFill>
                <a:latin typeface="Arial"/>
                <a:ea typeface="Arial"/>
                <a:cs typeface="Arial"/>
                <a:sym typeface="Arial"/>
              </a:rPr>
              <a:t> </a:t>
            </a:r>
            <a:r>
              <a:rPr b="0" i="0" lang="en-US" sz="1600" u="none">
                <a:solidFill>
                  <a:srgbClr val="70AD47"/>
                </a:solidFill>
                <a:latin typeface="Arial"/>
                <a:ea typeface="Arial"/>
                <a:cs typeface="Arial"/>
                <a:sym typeface="Arial"/>
              </a:rPr>
              <a:t>è così finalizzata</a:t>
            </a:r>
            <a:endParaRPr/>
          </a:p>
          <a:p>
            <a:pPr indent="0" lvl="0" marL="0" marR="0" rtl="0" algn="l">
              <a:lnSpc>
                <a:spcPct val="100000"/>
              </a:lnSpc>
              <a:spcBef>
                <a:spcPts val="0"/>
              </a:spcBef>
              <a:spcAft>
                <a:spcPts val="0"/>
              </a:spcAft>
              <a:buNone/>
            </a:pPr>
            <a:r>
              <a:t/>
            </a:r>
            <a:endParaRPr b="0" i="0" sz="1600" u="none">
              <a:solidFill>
                <a:srgbClr val="70AD47"/>
              </a:solidFill>
              <a:latin typeface="Arial"/>
              <a:ea typeface="Arial"/>
              <a:cs typeface="Arial"/>
              <a:sym typeface="Arial"/>
            </a:endParaRPr>
          </a:p>
        </p:txBody>
      </p:sp>
      <p:sp>
        <p:nvSpPr>
          <p:cNvPr id="361" name="Google Shape;361;p31"/>
          <p:cNvSpPr txBox="1"/>
          <p:nvPr/>
        </p:nvSpPr>
        <p:spPr>
          <a:xfrm>
            <a:off x="4613275" y="508000"/>
            <a:ext cx="4397400" cy="58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48235"/>
              </a:buClr>
              <a:buSzPts val="3200"/>
              <a:buFont typeface="Arial"/>
              <a:buNone/>
            </a:pPr>
            <a:r>
              <a:rPr b="0" i="0" lang="en-US" sz="3200" u="none">
                <a:solidFill>
                  <a:srgbClr val="548235"/>
                </a:solidFill>
                <a:latin typeface="Arial"/>
                <a:ea typeface="Arial"/>
                <a:cs typeface="Arial"/>
                <a:sym typeface="Arial"/>
              </a:rPr>
              <a:t>La  manovra di bilancio</a:t>
            </a:r>
            <a:endParaRPr/>
          </a:p>
        </p:txBody>
      </p:sp>
      <p:pic>
        <p:nvPicPr>
          <p:cNvPr id="362" name="Google Shape;362;p31"/>
          <p:cNvPicPr preferRelativeResize="0"/>
          <p:nvPr/>
        </p:nvPicPr>
        <p:blipFill rotWithShape="1">
          <a:blip r:embed="rId4">
            <a:alphaModFix/>
          </a:blip>
          <a:srcRect b="0" l="0" r="0" t="0"/>
          <a:stretch/>
        </p:blipFill>
        <p:spPr>
          <a:xfrm>
            <a:off x="-4762" y="6592887"/>
            <a:ext cx="727075" cy="1027112"/>
          </a:xfrm>
          <a:prstGeom prst="rect">
            <a:avLst/>
          </a:prstGeom>
          <a:noFill/>
          <a:ln>
            <a:noFill/>
          </a:ln>
        </p:spPr>
      </p:pic>
      <p:cxnSp>
        <p:nvCxnSpPr>
          <p:cNvPr id="363" name="Google Shape;363;p31"/>
          <p:cNvCxnSpPr/>
          <p:nvPr/>
        </p:nvCxnSpPr>
        <p:spPr>
          <a:xfrm>
            <a:off x="2425700" y="1135062"/>
            <a:ext cx="9309000" cy="12600"/>
          </a:xfrm>
          <a:prstGeom prst="straightConnector1">
            <a:avLst/>
          </a:prstGeom>
          <a:noFill/>
          <a:ln cap="flat" cmpd="sng" w="9525">
            <a:solidFill>
              <a:srgbClr val="70AD47"/>
            </a:solidFill>
            <a:prstDash val="solid"/>
            <a:miter lim="800000"/>
            <a:headEnd len="med" w="med" type="none"/>
            <a:tailEnd len="med" w="med" type="none"/>
          </a:ln>
        </p:spPr>
      </p:cxnSp>
      <p:sp>
        <p:nvSpPr>
          <p:cNvPr id="364" name="Google Shape;364;p31"/>
          <p:cNvSpPr/>
          <p:nvPr/>
        </p:nvSpPr>
        <p:spPr>
          <a:xfrm rot="5400000">
            <a:off x="43587" y="-67537"/>
            <a:ext cx="1676400" cy="17829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365" name="Google Shape;365;p31"/>
          <p:cNvSpPr/>
          <p:nvPr/>
        </p:nvSpPr>
        <p:spPr>
          <a:xfrm rot="-5400000">
            <a:off x="11826200" y="5869787"/>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366" name="Google Shape;366;p31"/>
          <p:cNvSpPr txBox="1"/>
          <p:nvPr/>
        </p:nvSpPr>
        <p:spPr>
          <a:xfrm>
            <a:off x="8891587" y="5033962"/>
            <a:ext cx="2995500" cy="954000"/>
          </a:xfrm>
          <a:prstGeom prst="rect">
            <a:avLst/>
          </a:prstGeom>
          <a:solidFill>
            <a:srgbClr val="548235"/>
          </a:solidFill>
          <a:ln cap="flat" cmpd="sng" w="12700">
            <a:solidFill>
              <a:srgbClr val="AE5A2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FFFFFF"/>
              </a:buClr>
              <a:buSzPts val="1400"/>
              <a:buFont typeface="Arial"/>
              <a:buNone/>
            </a:pPr>
            <a:r>
              <a:rPr b="0" i="0" lang="en-US" sz="1400" u="none">
                <a:solidFill>
                  <a:srgbClr val="FFFFFF"/>
                </a:solidFill>
                <a:latin typeface="Arial"/>
                <a:ea typeface="Arial"/>
                <a:cs typeface="Arial"/>
                <a:sym typeface="Arial"/>
              </a:rPr>
              <a:t>La spesa regionale residua è finalizzata al pagamento delle spese di funzionamento e delle politiche regionali</a:t>
            </a:r>
            <a:endParaRPr/>
          </a:p>
        </p:txBody>
      </p:sp>
      <p:graphicFrame>
        <p:nvGraphicFramePr>
          <p:cNvPr id="367" name="Google Shape;367;p31"/>
          <p:cNvGraphicFramePr/>
          <p:nvPr/>
        </p:nvGraphicFramePr>
        <p:xfrm>
          <a:off x="2425700" y="1839912"/>
          <a:ext cx="3000000" cy="3000000"/>
        </p:xfrm>
        <a:graphic>
          <a:graphicData uri="http://schemas.openxmlformats.org/drawingml/2006/table">
            <a:tbl>
              <a:tblPr>
                <a:noFill/>
                <a:tableStyleId>{F9771354-B72D-45F2-953A-88EDEF028337}</a:tableStyleId>
              </a:tblPr>
              <a:tblGrid>
                <a:gridCol w="5072050"/>
                <a:gridCol w="593725"/>
                <a:gridCol w="2498725"/>
              </a:tblGrid>
              <a:tr h="590550">
                <a:tc>
                  <a:txBody>
                    <a:bodyPr/>
                    <a:lstStyle/>
                    <a:p>
                      <a:pPr indent="0" lvl="0" marL="0" marR="0" rtl="0" algn="l">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Spesa ( al netto di quella del perimetro sanitario) </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70AD47"/>
                    </a:solidFill>
                  </a:tcPr>
                </a:tc>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70AD47"/>
                    </a:solidFill>
                  </a:tcPr>
                </a:tc>
                <a:tc>
                  <a:txBody>
                    <a:bodyPr/>
                    <a:lstStyle/>
                    <a:p>
                      <a:pPr indent="0" lvl="0" marL="0" marR="0" rtl="0" algn="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2.397.154.873,65</a:t>
                      </a:r>
                      <a:endParaRPr b="0" i="0" sz="1600" u="non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70AD47"/>
                    </a:solidFill>
                  </a:tcPr>
                </a:tc>
              </a:tr>
              <a:tr h="254000">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Partite di giro (al netto di quelle del Perimetro Sanitario)</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5E3C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5E3CF"/>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1.048.353.000,00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5E3CF"/>
                    </a:solidFill>
                  </a:tcPr>
                </a:tc>
              </a:tr>
              <a:tr h="252400">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Anticipazioni di cassa</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100.000.000,00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r>
              <a:tr h="254000">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Accantonamenti di esercizio </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5E3CF"/>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5E3CF"/>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177.471.250,71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5E3CF"/>
                    </a:solidFill>
                  </a:tcPr>
                </a:tc>
              </a:tr>
              <a:tr h="252400">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Disavanzo anni precedenti</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BF1E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29.948.247,68</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BF1E9"/>
                    </a:solidFill>
                  </a:tcPr>
                </a:tc>
              </a:tr>
              <a:tr h="254000">
                <a:tc>
                  <a:txBody>
                    <a:bodyPr/>
                    <a:lstStyle/>
                    <a:p>
                      <a:pPr indent="0" lvl="0" marL="0" marR="0" rtl="0" algn="l">
                        <a:lnSpc>
                          <a:spcPct val="100000"/>
                        </a:lnSpc>
                        <a:spcBef>
                          <a:spcPts val="0"/>
                        </a:spcBef>
                        <a:spcAft>
                          <a:spcPts val="0"/>
                        </a:spcAft>
                        <a:buClr>
                          <a:schemeClr val="dk1"/>
                        </a:buClr>
                        <a:buSzPts val="1600"/>
                        <a:buFont typeface="Arial"/>
                        <a:buNone/>
                      </a:pPr>
                      <a:r>
                        <a:rPr b="1" i="0" lang="en-US" sz="1600" u="none">
                          <a:solidFill>
                            <a:schemeClr val="dk1"/>
                          </a:solidFill>
                          <a:latin typeface="Arial"/>
                          <a:ea typeface="Arial"/>
                          <a:cs typeface="Arial"/>
                          <a:sym typeface="Arial"/>
                        </a:rPr>
                        <a:t> Spesa regionale effettiva</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600"/>
                        <a:buFont typeface="Arial"/>
                        <a:buNone/>
                      </a:pPr>
                      <a:r>
                        <a:rPr b="1" i="0" lang="en-US" sz="1600" u="none">
                          <a:solidFill>
                            <a:schemeClr val="dk1"/>
                          </a:solidFill>
                          <a:latin typeface="Arial"/>
                          <a:ea typeface="Arial"/>
                          <a:cs typeface="Arial"/>
                          <a:sym typeface="Arial"/>
                        </a:rPr>
                        <a:t>(=)</a:t>
                      </a:r>
                      <a:endParaRPr/>
                    </a:p>
                  </a:txBody>
                  <a:tcPr marT="9525" marB="0" marR="9525" marL="95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Clr>
                          <a:schemeClr val="dk1"/>
                        </a:buClr>
                        <a:buSzPts val="1600"/>
                        <a:buFont typeface="Arial"/>
                        <a:buNone/>
                      </a:pPr>
                      <a:r>
                        <a:rPr b="1" i="0" lang="en-US" sz="1600" u="none">
                          <a:solidFill>
                            <a:schemeClr val="dk1"/>
                          </a:solidFill>
                          <a:latin typeface="Arial"/>
                          <a:ea typeface="Arial"/>
                          <a:cs typeface="Arial"/>
                          <a:sym typeface="Arial"/>
                        </a:rPr>
                        <a:t>1.041.382.375,26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FFFFFF"/>
                    </a:solidFill>
                  </a:tcPr>
                </a:tc>
              </a:tr>
            </a:tbl>
          </a:graphicData>
        </a:graphic>
      </p:graphicFrame>
      <p:graphicFrame>
        <p:nvGraphicFramePr>
          <p:cNvPr id="368" name="Google Shape;368;p31"/>
          <p:cNvGraphicFramePr/>
          <p:nvPr/>
        </p:nvGraphicFramePr>
        <p:xfrm>
          <a:off x="830262" y="3759200"/>
          <a:ext cx="7577136" cy="3651251"/>
        </p:xfrm>
        <a:graphic>
          <a:graphicData uri="http://schemas.openxmlformats.org/presentationml/2006/ole">
            <mc:AlternateContent>
              <mc:Choice Requires="v">
                <p:oleObj r:id="rId5" imgH="3651251" imgW="7577136" progId="Excel.Chart.8" spid="_x0000_s1">
                  <p:embed/>
                </p:oleObj>
              </mc:Choice>
              <mc:Fallback>
                <p:oleObj r:id="rId6" imgH="3651251" imgW="7577136" progId="Excel.Chart.8">
                  <p:embed/>
                  <p:pic>
                    <p:nvPicPr>
                      <p:cNvPr id="368" name="Google Shape;368;p31"/>
                      <p:cNvPicPr preferRelativeResize="0"/>
                      <p:nvPr/>
                    </p:nvPicPr>
                    <p:blipFill rotWithShape="1">
                      <a:blip r:embed="rId7">
                        <a:alphaModFix/>
                      </a:blip>
                      <a:srcRect b="0" l="0" r="0" t="0"/>
                      <a:stretch/>
                    </p:blipFill>
                    <p:spPr>
                      <a:xfrm>
                        <a:off x="830262" y="3759200"/>
                        <a:ext cx="7577136" cy="3651251"/>
                      </a:xfrm>
                      <a:prstGeom prst="rect">
                        <a:avLst/>
                      </a:prstGeom>
                      <a:noFill/>
                      <a:ln>
                        <a:noFill/>
                      </a:ln>
                    </p:spPr>
                  </p:pic>
                </p:oleObj>
              </mc:Fallback>
            </mc:AlternateContent>
          </a:graphicData>
        </a:graphic>
      </p:graphicFrame>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4"/>
          <p:cNvSpPr/>
          <p:nvPr/>
        </p:nvSpPr>
        <p:spPr>
          <a:xfrm rot="5400000">
            <a:off x="53112" y="-53250"/>
            <a:ext cx="1676400" cy="17829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100" name="Google Shape;100;p14"/>
          <p:cNvSpPr/>
          <p:nvPr/>
        </p:nvSpPr>
        <p:spPr>
          <a:xfrm rot="-5400000">
            <a:off x="11797625" y="5866612"/>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101" name="Google Shape;101;p14"/>
          <p:cNvSpPr txBox="1"/>
          <p:nvPr/>
        </p:nvSpPr>
        <p:spPr>
          <a:xfrm>
            <a:off x="3781425" y="508000"/>
            <a:ext cx="6061200" cy="58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48235"/>
              </a:buClr>
              <a:buSzPts val="3200"/>
              <a:buFont typeface="Arial"/>
              <a:buNone/>
            </a:pPr>
            <a:r>
              <a:rPr b="0" i="0" lang="en-US" sz="3200" u="none">
                <a:solidFill>
                  <a:srgbClr val="548235"/>
                </a:solidFill>
                <a:latin typeface="Arial"/>
                <a:ea typeface="Arial"/>
                <a:cs typeface="Arial"/>
                <a:sym typeface="Arial"/>
              </a:rPr>
              <a:t>Una possibile lettura del bilancio</a:t>
            </a:r>
            <a:endParaRPr/>
          </a:p>
        </p:txBody>
      </p:sp>
      <p:cxnSp>
        <p:nvCxnSpPr>
          <p:cNvPr id="102" name="Google Shape;102;p14"/>
          <p:cNvCxnSpPr/>
          <p:nvPr/>
        </p:nvCxnSpPr>
        <p:spPr>
          <a:xfrm>
            <a:off x="2425700" y="1135062"/>
            <a:ext cx="9309000" cy="12600"/>
          </a:xfrm>
          <a:prstGeom prst="straightConnector1">
            <a:avLst/>
          </a:prstGeom>
          <a:noFill/>
          <a:ln cap="flat" cmpd="sng" w="9525">
            <a:solidFill>
              <a:srgbClr val="70AD47"/>
            </a:solidFill>
            <a:prstDash val="solid"/>
            <a:miter lim="800000"/>
            <a:headEnd len="med" w="med" type="none"/>
            <a:tailEnd len="med" w="med" type="none"/>
          </a:ln>
        </p:spPr>
      </p:cxnSp>
      <p:sp>
        <p:nvSpPr>
          <p:cNvPr id="103" name="Google Shape;103;p14"/>
          <p:cNvSpPr txBox="1"/>
          <p:nvPr/>
        </p:nvSpPr>
        <p:spPr>
          <a:xfrm>
            <a:off x="1228725" y="1385887"/>
            <a:ext cx="10872900" cy="3692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16165D"/>
              </a:buClr>
              <a:buSzPts val="1800"/>
              <a:buFont typeface="Arial"/>
              <a:buNone/>
            </a:pPr>
            <a:r>
              <a:rPr b="0" i="0" lang="en-US" sz="1800" u="none">
                <a:solidFill>
                  <a:srgbClr val="16165D"/>
                </a:solidFill>
                <a:latin typeface="Arial"/>
                <a:ea typeface="Arial"/>
                <a:cs typeface="Arial"/>
                <a:sym typeface="Arial"/>
              </a:rPr>
              <a:t>Il Bilancio di previsione  rappresenta lo strumento operativo nel quale sono riassunti e sintetizzati in termini  finanziari gli obiettivi ed i programmi che la Giunta ed il Consiglio si propongono di porre  in essere nell'esercizio. La sua  lettura però non risulta agevole per i non addetti ai lavori.</a:t>
            </a:r>
            <a:endParaRPr/>
          </a:p>
          <a:p>
            <a:pPr indent="0" lvl="0" marL="0" marR="0" rtl="0" algn="just">
              <a:lnSpc>
                <a:spcPct val="100000"/>
              </a:lnSpc>
              <a:spcBef>
                <a:spcPts val="0"/>
              </a:spcBef>
              <a:spcAft>
                <a:spcPts val="0"/>
              </a:spcAft>
              <a:buClr>
                <a:srgbClr val="FFFF00"/>
              </a:buClr>
              <a:buSzPts val="1800"/>
              <a:buFont typeface="Times New Roman"/>
              <a:buNone/>
            </a:pPr>
            <a:r>
              <a:t/>
            </a:r>
            <a:endParaRPr b="0" i="0" sz="1800" u="none">
              <a:solidFill>
                <a:srgbClr val="16165D"/>
              </a:solidFill>
              <a:latin typeface="Arial"/>
              <a:ea typeface="Arial"/>
              <a:cs typeface="Arial"/>
              <a:sym typeface="Arial"/>
            </a:endParaRPr>
          </a:p>
          <a:p>
            <a:pPr indent="0" lvl="0" marL="0" marR="0" rtl="0" algn="just">
              <a:lnSpc>
                <a:spcPct val="100000"/>
              </a:lnSpc>
              <a:spcBef>
                <a:spcPts val="0"/>
              </a:spcBef>
              <a:spcAft>
                <a:spcPts val="0"/>
              </a:spcAft>
              <a:buClr>
                <a:srgbClr val="16165D"/>
              </a:buClr>
              <a:buSzPts val="1800"/>
              <a:buFont typeface="Arial"/>
              <a:buNone/>
            </a:pPr>
            <a:r>
              <a:rPr b="0" i="0" lang="en-US" sz="1800" u="none">
                <a:solidFill>
                  <a:srgbClr val="16165D"/>
                </a:solidFill>
                <a:latin typeface="Arial"/>
                <a:ea typeface="Arial"/>
                <a:cs typeface="Arial"/>
                <a:sym typeface="Arial"/>
              </a:rPr>
              <a:t>Per tale ragione  con  questo opuscolo l'Amministrazione Regionale si propone di diffonderne i contenuti attraverso un modo semplice e comprensibile  con lo scopo di mettere i cittadini nelle condizioni di acquisire tutti gli elementi di giudizio necessari per valutarne l'operato.</a:t>
            </a:r>
            <a:endParaRPr/>
          </a:p>
          <a:p>
            <a:pPr indent="0" lvl="0" marL="0" marR="0" rtl="0" algn="just">
              <a:lnSpc>
                <a:spcPct val="100000"/>
              </a:lnSpc>
              <a:spcBef>
                <a:spcPts val="0"/>
              </a:spcBef>
              <a:spcAft>
                <a:spcPts val="0"/>
              </a:spcAft>
              <a:buClr>
                <a:srgbClr val="FFFF00"/>
              </a:buClr>
              <a:buSzPts val="1800"/>
              <a:buFont typeface="Times New Roman"/>
              <a:buNone/>
            </a:pPr>
            <a:r>
              <a:t/>
            </a:r>
            <a:endParaRPr b="0" i="0" sz="1800" u="none">
              <a:solidFill>
                <a:srgbClr val="16165D"/>
              </a:solidFill>
              <a:latin typeface="Arial"/>
              <a:ea typeface="Arial"/>
              <a:cs typeface="Arial"/>
              <a:sym typeface="Arial"/>
            </a:endParaRPr>
          </a:p>
          <a:p>
            <a:pPr indent="0" lvl="0" marL="0" marR="0" rtl="0" algn="just">
              <a:lnSpc>
                <a:spcPct val="100000"/>
              </a:lnSpc>
              <a:spcBef>
                <a:spcPts val="0"/>
              </a:spcBef>
              <a:spcAft>
                <a:spcPts val="0"/>
              </a:spcAft>
              <a:buClr>
                <a:srgbClr val="16165D"/>
              </a:buClr>
              <a:buSzPts val="1800"/>
              <a:buFont typeface="Arial"/>
              <a:buNone/>
            </a:pPr>
            <a:r>
              <a:rPr b="0" i="0" lang="en-US" sz="1800" u="none">
                <a:solidFill>
                  <a:srgbClr val="16165D"/>
                </a:solidFill>
                <a:latin typeface="Arial"/>
                <a:ea typeface="Arial"/>
                <a:cs typeface="Arial"/>
                <a:sym typeface="Arial"/>
              </a:rPr>
              <a:t>Pertanto esso è stato pensato non come una  sintesi di dati finanziari ma come una breve pubblicazione che con grafici e tabelle sia in grado, in modo schematico e con un linguaggio facilmente accessibile a tutti,  di fornire indicazioni sulle principali entrate dell'Ente, sulle spese necessarie per l'erogazione di servizi alla collettività e sulle opere pubbliche che si prevedono di realizzare.</a:t>
            </a:r>
            <a:endParaRPr/>
          </a:p>
          <a:p>
            <a:pPr indent="0" lvl="0" marL="0" marR="0" rtl="0" algn="l">
              <a:lnSpc>
                <a:spcPct val="100000"/>
              </a:lnSpc>
              <a:spcBef>
                <a:spcPts val="0"/>
              </a:spcBef>
              <a:spcAft>
                <a:spcPts val="0"/>
              </a:spcAft>
              <a:buNone/>
            </a:pPr>
            <a:r>
              <a:t/>
            </a:r>
            <a:endParaRPr b="0" i="0" sz="1800" u="none">
              <a:solidFill>
                <a:srgbClr val="16165D"/>
              </a:solidFill>
              <a:latin typeface="Arial"/>
              <a:ea typeface="Arial"/>
              <a:cs typeface="Arial"/>
              <a:sym typeface="Arial"/>
            </a:endParaRPr>
          </a:p>
        </p:txBody>
      </p:sp>
      <p:sp>
        <p:nvSpPr>
          <p:cNvPr descr="Risultati immagini per guido liris" id="104" name="Google Shape;104;p14"/>
          <p:cNvSpPr txBox="1"/>
          <p:nvPr/>
        </p:nvSpPr>
        <p:spPr>
          <a:xfrm>
            <a:off x="1684337" y="-1444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pic>
        <p:nvPicPr>
          <p:cNvPr id="105" name="Google Shape;105;p14"/>
          <p:cNvPicPr preferRelativeResize="0"/>
          <p:nvPr/>
        </p:nvPicPr>
        <p:blipFill rotWithShape="1">
          <a:blip r:embed="rId3">
            <a:alphaModFix/>
          </a:blip>
          <a:srcRect b="0" l="0" r="0" t="0"/>
          <a:stretch/>
        </p:blipFill>
        <p:spPr>
          <a:xfrm>
            <a:off x="9242425" y="5545137"/>
            <a:ext cx="1911350" cy="1517650"/>
          </a:xfrm>
          <a:prstGeom prst="rect">
            <a:avLst/>
          </a:prstGeom>
          <a:noFill/>
          <a:ln>
            <a:noFill/>
          </a:ln>
        </p:spPr>
      </p:pic>
      <p:sp>
        <p:nvSpPr>
          <p:cNvPr id="106" name="Google Shape;106;p14"/>
          <p:cNvSpPr txBox="1"/>
          <p:nvPr/>
        </p:nvSpPr>
        <p:spPr>
          <a:xfrm>
            <a:off x="8932862" y="7062787"/>
            <a:ext cx="2665500" cy="523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1400"/>
              <a:buFont typeface="Arial"/>
              <a:buNone/>
            </a:pPr>
            <a:r>
              <a:rPr b="0" i="0" lang="en-US" sz="1400" u="none">
                <a:solidFill>
                  <a:srgbClr val="002060"/>
                </a:solidFill>
                <a:latin typeface="Arial"/>
                <a:ea typeface="Arial"/>
                <a:cs typeface="Arial"/>
                <a:sym typeface="Arial"/>
              </a:rPr>
              <a:t>L’assessore al Bilancio</a:t>
            </a:r>
            <a:endParaRPr/>
          </a:p>
          <a:p>
            <a:pPr indent="0" lvl="0" marL="0" marR="0" rtl="0" algn="ctr">
              <a:lnSpc>
                <a:spcPct val="100000"/>
              </a:lnSpc>
              <a:spcBef>
                <a:spcPts val="0"/>
              </a:spcBef>
              <a:spcAft>
                <a:spcPts val="0"/>
              </a:spcAft>
              <a:buClr>
                <a:srgbClr val="002060"/>
              </a:buClr>
              <a:buSzPts val="1400"/>
              <a:buFont typeface="Arial"/>
              <a:buNone/>
            </a:pPr>
            <a:r>
              <a:rPr b="0" i="0" lang="en-US" sz="1400" u="none">
                <a:solidFill>
                  <a:srgbClr val="002060"/>
                </a:solidFill>
                <a:latin typeface="Arial"/>
                <a:ea typeface="Arial"/>
                <a:cs typeface="Arial"/>
                <a:sym typeface="Arial"/>
              </a:rPr>
              <a:t>Guido Liris </a:t>
            </a:r>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32"/>
          <p:cNvSpPr txBox="1"/>
          <p:nvPr/>
        </p:nvSpPr>
        <p:spPr>
          <a:xfrm>
            <a:off x="3473450" y="442912"/>
            <a:ext cx="8020200" cy="846000"/>
          </a:xfrm>
          <a:prstGeom prst="rect">
            <a:avLst/>
          </a:prstGeom>
          <a:noFill/>
          <a:ln cap="flat" cmpd="sng" w="9525">
            <a:solidFill>
              <a:schemeClr val="lt1"/>
            </a:solidFill>
            <a:prstDash val="solid"/>
            <a:miter lim="800000"/>
            <a:headEnd len="sm" w="sm" type="none"/>
            <a:tailEnd len="sm" w="sm" type="none"/>
          </a:ln>
        </p:spPr>
        <p:txBody>
          <a:bodyPr anchorCtr="0" anchor="ctr" bIns="46025" lIns="92075" spcFirstLastPara="1" rIns="92075" wrap="square" tIns="46025">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375" name="Google Shape;375;p32"/>
          <p:cNvSpPr txBox="1"/>
          <p:nvPr/>
        </p:nvSpPr>
        <p:spPr>
          <a:xfrm>
            <a:off x="2133600" y="1366837"/>
            <a:ext cx="9464700" cy="708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70AD47"/>
              </a:buClr>
              <a:buSzPts val="1600"/>
              <a:buFont typeface="Arial"/>
              <a:buNone/>
            </a:pPr>
            <a:r>
              <a:rPr b="0" i="0" lang="en-US" sz="1600" u="none">
                <a:solidFill>
                  <a:srgbClr val="70AD47"/>
                </a:solidFill>
                <a:latin typeface="Arial"/>
                <a:ea typeface="Arial"/>
                <a:cs typeface="Arial"/>
                <a:sym typeface="Arial"/>
              </a:rPr>
              <a:t>La spesa regionale effettiva </a:t>
            </a:r>
            <a:r>
              <a:rPr b="1" i="0" lang="en-US" sz="1600" u="none">
                <a:solidFill>
                  <a:srgbClr val="70AD47"/>
                </a:solidFill>
                <a:latin typeface="Arial"/>
                <a:ea typeface="Arial"/>
                <a:cs typeface="Arial"/>
                <a:sym typeface="Arial"/>
              </a:rPr>
              <a:t>€ </a:t>
            </a:r>
            <a:r>
              <a:rPr b="0" i="0" lang="en-US" sz="1600" u="none">
                <a:solidFill>
                  <a:schemeClr val="dk1"/>
                </a:solidFill>
                <a:latin typeface="Arial"/>
                <a:ea typeface="Arial"/>
                <a:cs typeface="Arial"/>
                <a:sym typeface="Arial"/>
              </a:rPr>
              <a:t>1.041.382.375,26</a:t>
            </a:r>
            <a:r>
              <a:rPr b="1" i="0" lang="en-US" sz="1600" u="none">
                <a:solidFill>
                  <a:srgbClr val="002060"/>
                </a:solidFill>
                <a:latin typeface="Arial"/>
                <a:ea typeface="Arial"/>
                <a:cs typeface="Arial"/>
                <a:sym typeface="Arial"/>
              </a:rPr>
              <a:t>   </a:t>
            </a:r>
            <a:r>
              <a:rPr b="0" i="0" lang="en-US" sz="1600" u="none">
                <a:solidFill>
                  <a:srgbClr val="70AD47"/>
                </a:solidFill>
                <a:latin typeface="Arial"/>
                <a:ea typeface="Arial"/>
                <a:cs typeface="Arial"/>
                <a:sym typeface="Arial"/>
              </a:rPr>
              <a:t>è così finalizzata</a:t>
            </a:r>
            <a:endParaRPr/>
          </a:p>
          <a:p>
            <a:pPr indent="0" lvl="0" marL="0" marR="0" rtl="0" algn="l">
              <a:lnSpc>
                <a:spcPct val="100000"/>
              </a:lnSpc>
              <a:spcBef>
                <a:spcPts val="0"/>
              </a:spcBef>
              <a:spcAft>
                <a:spcPts val="0"/>
              </a:spcAft>
              <a:buNone/>
            </a:pPr>
            <a:r>
              <a:t/>
            </a:r>
            <a:endParaRPr b="0" i="0" sz="1600" u="none">
              <a:solidFill>
                <a:srgbClr val="70AD47"/>
              </a:solidFill>
              <a:latin typeface="Arial"/>
              <a:ea typeface="Arial"/>
              <a:cs typeface="Arial"/>
              <a:sym typeface="Arial"/>
            </a:endParaRPr>
          </a:p>
        </p:txBody>
      </p:sp>
      <p:sp>
        <p:nvSpPr>
          <p:cNvPr id="376" name="Google Shape;376;p32"/>
          <p:cNvSpPr txBox="1"/>
          <p:nvPr/>
        </p:nvSpPr>
        <p:spPr>
          <a:xfrm>
            <a:off x="4613275" y="508000"/>
            <a:ext cx="4397400" cy="58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48235"/>
              </a:buClr>
              <a:buSzPts val="3200"/>
              <a:buFont typeface="Arial"/>
              <a:buNone/>
            </a:pPr>
            <a:r>
              <a:rPr b="0" i="0" lang="en-US" sz="3200" u="none">
                <a:solidFill>
                  <a:srgbClr val="548235"/>
                </a:solidFill>
                <a:latin typeface="Arial"/>
                <a:ea typeface="Arial"/>
                <a:cs typeface="Arial"/>
                <a:sym typeface="Arial"/>
              </a:rPr>
              <a:t>La  manovra di bilancio</a:t>
            </a:r>
            <a:endParaRPr/>
          </a:p>
        </p:txBody>
      </p:sp>
      <p:pic>
        <p:nvPicPr>
          <p:cNvPr id="377" name="Google Shape;377;p32"/>
          <p:cNvPicPr preferRelativeResize="0"/>
          <p:nvPr/>
        </p:nvPicPr>
        <p:blipFill rotWithShape="1">
          <a:blip r:embed="rId4">
            <a:alphaModFix/>
          </a:blip>
          <a:srcRect b="0" l="0" r="0" t="0"/>
          <a:stretch/>
        </p:blipFill>
        <p:spPr>
          <a:xfrm>
            <a:off x="1698625" y="6562725"/>
            <a:ext cx="727075" cy="1027112"/>
          </a:xfrm>
          <a:prstGeom prst="rect">
            <a:avLst/>
          </a:prstGeom>
          <a:noFill/>
          <a:ln>
            <a:noFill/>
          </a:ln>
        </p:spPr>
      </p:pic>
      <p:cxnSp>
        <p:nvCxnSpPr>
          <p:cNvPr id="378" name="Google Shape;378;p32"/>
          <p:cNvCxnSpPr/>
          <p:nvPr/>
        </p:nvCxnSpPr>
        <p:spPr>
          <a:xfrm>
            <a:off x="2425700" y="1135062"/>
            <a:ext cx="9309000" cy="12600"/>
          </a:xfrm>
          <a:prstGeom prst="straightConnector1">
            <a:avLst/>
          </a:prstGeom>
          <a:noFill/>
          <a:ln cap="flat" cmpd="sng" w="9525">
            <a:solidFill>
              <a:srgbClr val="70AD47"/>
            </a:solidFill>
            <a:prstDash val="solid"/>
            <a:miter lim="800000"/>
            <a:headEnd len="med" w="med" type="none"/>
            <a:tailEnd len="med" w="med" type="none"/>
          </a:ln>
        </p:spPr>
      </p:cxnSp>
      <p:sp>
        <p:nvSpPr>
          <p:cNvPr id="379" name="Google Shape;379;p32"/>
          <p:cNvSpPr/>
          <p:nvPr/>
        </p:nvSpPr>
        <p:spPr>
          <a:xfrm rot="5400000">
            <a:off x="53112" y="-53250"/>
            <a:ext cx="1676400" cy="17829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380" name="Google Shape;380;p32"/>
          <p:cNvSpPr/>
          <p:nvPr/>
        </p:nvSpPr>
        <p:spPr>
          <a:xfrm rot="-5400000">
            <a:off x="11800800" y="5920587"/>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graphicFrame>
        <p:nvGraphicFramePr>
          <p:cNvPr id="381" name="Google Shape;381;p32"/>
          <p:cNvGraphicFramePr/>
          <p:nvPr/>
        </p:nvGraphicFramePr>
        <p:xfrm>
          <a:off x="2670175" y="1920875"/>
          <a:ext cx="3000000" cy="3000000"/>
        </p:xfrm>
        <a:graphic>
          <a:graphicData uri="http://schemas.openxmlformats.org/drawingml/2006/table">
            <a:tbl>
              <a:tblPr>
                <a:noFill/>
                <a:tableStyleId>{F9771354-B72D-45F2-953A-88EDEF028337}</a:tableStyleId>
              </a:tblPr>
              <a:tblGrid>
                <a:gridCol w="4770425"/>
                <a:gridCol w="557200"/>
                <a:gridCol w="2351075"/>
              </a:tblGrid>
              <a:tr h="314325">
                <a:tc>
                  <a:txBody>
                    <a:bodyPr/>
                    <a:lstStyle/>
                    <a:p>
                      <a:pPr indent="0" lvl="0" marL="0" marR="0" rtl="0" algn="l">
                        <a:lnSpc>
                          <a:spcPct val="100000"/>
                        </a:lnSpc>
                        <a:spcBef>
                          <a:spcPts val="0"/>
                        </a:spcBef>
                        <a:spcAft>
                          <a:spcPts val="0"/>
                        </a:spcAft>
                        <a:buClr>
                          <a:srgbClr val="FFFFFF"/>
                        </a:buClr>
                        <a:buSzPts val="1800"/>
                        <a:buFont typeface="Arial"/>
                        <a:buNone/>
                      </a:pPr>
                      <a:r>
                        <a:rPr b="1" i="0" lang="en-US" sz="1800" u="none">
                          <a:solidFill>
                            <a:srgbClr val="FFFFFF"/>
                          </a:solidFill>
                          <a:latin typeface="Arial"/>
                          <a:ea typeface="Arial"/>
                          <a:cs typeface="Arial"/>
                          <a:sym typeface="Arial"/>
                        </a:rPr>
                        <a:t>SPESA REGIONALE EFFETTIVA</a:t>
                      </a:r>
                      <a:endParaRPr/>
                    </a:p>
                  </a:txBody>
                  <a:tcPr marT="9525" marB="0" marR="9525" marL="95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3333CC"/>
                    </a:solidFill>
                  </a:tcPr>
                </a:tc>
                <a:tc>
                  <a:txBody>
                    <a:bodyPr/>
                    <a:lstStyle/>
                    <a:p>
                      <a:pPr indent="0" lvl="0" marL="0" marR="0" rtl="0" algn="ctr">
                        <a:lnSpc>
                          <a:spcPct val="100000"/>
                        </a:lnSpc>
                        <a:spcBef>
                          <a:spcPts val="0"/>
                        </a:spcBef>
                        <a:spcAft>
                          <a:spcPts val="0"/>
                        </a:spcAft>
                        <a:buClr>
                          <a:srgbClr val="FFFFFF"/>
                        </a:buClr>
                        <a:buSzPts val="2000"/>
                        <a:buFont typeface="Arial"/>
                        <a:buNone/>
                      </a:pPr>
                      <a:r>
                        <a:rPr b="0" i="0" lang="en-US" sz="2000" u="none">
                          <a:solidFill>
                            <a:srgbClr val="FFFFFF"/>
                          </a:solidFill>
                          <a:latin typeface="Arial"/>
                          <a:ea typeface="Arial"/>
                          <a:cs typeface="Arial"/>
                          <a:sym typeface="Arial"/>
                        </a:rPr>
                        <a:t>(=)</a:t>
                      </a:r>
                      <a:endParaRPr/>
                    </a:p>
                  </a:txBody>
                  <a:tcPr marT="9525" marB="0" marR="9525" marL="9525"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3333CC"/>
                      </a:solidFill>
                      <a:prstDash val="solid"/>
                      <a:round/>
                      <a:headEnd len="sm" w="sm" type="none"/>
                      <a:tailEnd len="sm" w="sm" type="none"/>
                    </a:lnB>
                    <a:solidFill>
                      <a:srgbClr val="3333CC"/>
                    </a:solidFill>
                  </a:tcPr>
                </a:tc>
                <a:tc>
                  <a:txBody>
                    <a:bodyPr/>
                    <a:lstStyle/>
                    <a:p>
                      <a:pPr indent="0" lvl="0" marL="0" marR="0" rtl="0" algn="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1.041.382.375,26</a:t>
                      </a:r>
                      <a:endParaRPr/>
                    </a:p>
                  </a:txBody>
                  <a:tcPr marT="9525" marB="0" marR="9525" marL="9525"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3333CC"/>
                    </a:solidFill>
                  </a:tcPr>
                </a:tc>
              </a:tr>
              <a:tr h="28415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 spese obbligatorie </a:t>
                      </a:r>
                      <a:endParaRPr/>
                    </a:p>
                  </a:txBody>
                  <a:tcPr marT="9525" marB="0" marR="9525" marL="9525"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DCDEC"/>
                    </a:solidFill>
                  </a:tcPr>
                </a:tc>
                <a:tc>
                  <a:txBody>
                    <a:bodyPr/>
                    <a:lstStyle/>
                    <a:p>
                      <a:pPr indent="0" lvl="0" marL="0" marR="0" rtl="0" algn="ctr">
                        <a:lnSpc>
                          <a:spcPct val="100000"/>
                        </a:lnSpc>
                        <a:spcBef>
                          <a:spcPts val="0"/>
                        </a:spcBef>
                        <a:spcAft>
                          <a:spcPts val="0"/>
                        </a:spcAft>
                        <a:buClr>
                          <a:srgbClr val="16165D"/>
                        </a:buClr>
                        <a:buSzPts val="1600"/>
                        <a:buFont typeface="Arial"/>
                        <a:buNone/>
                      </a:pPr>
                      <a:r>
                        <a:rPr b="0" i="0" lang="en-US" sz="1600" u="none">
                          <a:solidFill>
                            <a:srgbClr val="16165D"/>
                          </a:solidFill>
                          <a:latin typeface="Arial"/>
                          <a:ea typeface="Arial"/>
                          <a:cs typeface="Arial"/>
                          <a:sym typeface="Arial"/>
                        </a:rPr>
                        <a:t>(-)</a:t>
                      </a:r>
                      <a:endParaRPr/>
                    </a:p>
                  </a:txBody>
                  <a:tcPr marT="9525" marB="0" marR="9525" marL="95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3333CC"/>
                      </a:solidFill>
                      <a:prstDash val="solid"/>
                      <a:round/>
                      <a:headEnd len="sm" w="sm" type="none"/>
                      <a:tailEnd len="sm" w="sm" type="none"/>
                    </a:lnT>
                    <a:lnB cap="flat" cmpd="sng" w="12700">
                      <a:solidFill>
                        <a:srgbClr val="3333CC"/>
                      </a:solidFill>
                      <a:prstDash val="solid"/>
                      <a:round/>
                      <a:headEnd len="sm" w="sm" type="none"/>
                      <a:tailEnd len="sm" w="sm" type="none"/>
                    </a:lnB>
                    <a:solidFill>
                      <a:srgbClr val="E8E8F6"/>
                    </a:solidFill>
                  </a:tcPr>
                </a:tc>
                <a:tc>
                  <a:txBody>
                    <a:bodyPr/>
                    <a:lstStyle/>
                    <a:p>
                      <a:pPr indent="0" lvl="0" marL="0" marR="0" rtl="0" algn="r">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306.759.793,89</a:t>
                      </a:r>
                      <a:endParaRPr/>
                    </a:p>
                  </a:txBody>
                  <a:tcPr marT="9525" marB="0" marR="9525" marL="9525"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DCDEC"/>
                    </a:solidFill>
                  </a:tcPr>
                </a:tc>
              </a:tr>
              <a:tr h="28415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 spese vincolate</a:t>
                      </a:r>
                      <a:endParaRPr/>
                    </a:p>
                  </a:txBody>
                  <a:tcPr marT="9525" marB="0" marR="9525" marL="95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E8F6"/>
                    </a:solidFill>
                  </a:tcPr>
                </a:tc>
                <a:tc>
                  <a:txBody>
                    <a:bodyPr/>
                    <a:lstStyle/>
                    <a:p>
                      <a:pPr indent="0" lvl="0" marL="0" marR="0" rtl="0" algn="ctr">
                        <a:lnSpc>
                          <a:spcPct val="100000"/>
                        </a:lnSpc>
                        <a:spcBef>
                          <a:spcPts val="0"/>
                        </a:spcBef>
                        <a:spcAft>
                          <a:spcPts val="0"/>
                        </a:spcAft>
                        <a:buClr>
                          <a:srgbClr val="16165D"/>
                        </a:buClr>
                        <a:buSzPts val="1600"/>
                        <a:buFont typeface="Arial"/>
                        <a:buNone/>
                      </a:pPr>
                      <a:r>
                        <a:rPr b="0" i="0" lang="en-US" sz="1600" u="none">
                          <a:solidFill>
                            <a:srgbClr val="16165D"/>
                          </a:solidFill>
                          <a:latin typeface="Arial"/>
                          <a:ea typeface="Arial"/>
                          <a:cs typeface="Arial"/>
                          <a:sym typeface="Arial"/>
                        </a:rPr>
                        <a:t>(-)</a:t>
                      </a:r>
                      <a:endParaRPr/>
                    </a:p>
                  </a:txBody>
                  <a:tcPr marT="9525" marB="0" marR="9525" marL="95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3333CC"/>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8F6"/>
                    </a:solidFill>
                  </a:tcPr>
                </a:tc>
                <a:tc>
                  <a:txBody>
                    <a:bodyPr/>
                    <a:lstStyle/>
                    <a:p>
                      <a:pPr indent="0" lvl="0" marL="0" marR="0" rtl="0" algn="r">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646.271.372,31</a:t>
                      </a:r>
                      <a:endParaRPr/>
                    </a:p>
                  </a:txBody>
                  <a:tcPr marT="9525" marB="0" marR="9525" marL="9525"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8E8F6"/>
                    </a:solidFill>
                  </a:tcPr>
                </a:tc>
              </a:tr>
              <a:tr h="314325">
                <a:tc>
                  <a:txBody>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altre spese </a:t>
                      </a:r>
                      <a:endParaRPr/>
                    </a:p>
                  </a:txBody>
                  <a:tcPr marT="9525" marB="0" marR="9525" marL="95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a:t>
                      </a:r>
                      <a:endParaRPr/>
                    </a:p>
                  </a:txBody>
                  <a:tcPr marT="9525" marB="0" marR="9525" marL="9525"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FFFFF"/>
                    </a:solidFill>
                  </a:tcPr>
                </a:tc>
                <a:tc>
                  <a:txBody>
                    <a:bodyPr/>
                    <a:lstStyle/>
                    <a:p>
                      <a:pPr indent="0" lvl="0" marL="0" marR="0" rtl="0" algn="r">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88.351.209,06</a:t>
                      </a:r>
                      <a:endParaRPr/>
                    </a:p>
                  </a:txBody>
                  <a:tcPr marT="9525" marB="0" marR="9525" marL="9525" anchor="b">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FFFF"/>
                    </a:solidFill>
                  </a:tcPr>
                </a:tc>
              </a:tr>
            </a:tbl>
          </a:graphicData>
        </a:graphic>
      </p:graphicFrame>
      <p:graphicFrame>
        <p:nvGraphicFramePr>
          <p:cNvPr id="382" name="Google Shape;382;p32"/>
          <p:cNvGraphicFramePr/>
          <p:nvPr/>
        </p:nvGraphicFramePr>
        <p:xfrm>
          <a:off x="3422650" y="3327400"/>
          <a:ext cx="7361238" cy="4070350"/>
        </p:xfrm>
        <a:graphic>
          <a:graphicData uri="http://schemas.openxmlformats.org/presentationml/2006/ole">
            <mc:AlternateContent>
              <mc:Choice Requires="v">
                <p:oleObj r:id="rId5" imgH="4070350" imgW="7361238" progId="Excel.Chart.8" spid="_x0000_s1">
                  <p:embed/>
                </p:oleObj>
              </mc:Choice>
              <mc:Fallback>
                <p:oleObj r:id="rId6" imgH="4070350" imgW="7361238" progId="Excel.Chart.8">
                  <p:embed/>
                  <p:pic>
                    <p:nvPicPr>
                      <p:cNvPr id="382" name="Google Shape;382;p32"/>
                      <p:cNvPicPr preferRelativeResize="0"/>
                      <p:nvPr/>
                    </p:nvPicPr>
                    <p:blipFill rotWithShape="1">
                      <a:blip r:embed="rId7">
                        <a:alphaModFix/>
                      </a:blip>
                      <a:srcRect b="0" l="0" r="0" t="0"/>
                      <a:stretch/>
                    </p:blipFill>
                    <p:spPr>
                      <a:xfrm>
                        <a:off x="3422650" y="3327400"/>
                        <a:ext cx="7361238" cy="4070350"/>
                      </a:xfrm>
                      <a:prstGeom prst="rect">
                        <a:avLst/>
                      </a:prstGeom>
                      <a:noFill/>
                      <a:ln>
                        <a:noFill/>
                      </a:ln>
                    </p:spPr>
                  </p:pic>
                </p:oleObj>
              </mc:Fallback>
            </mc:AlternateContent>
          </a:graphicData>
        </a:graphic>
      </p:graphicFrame>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pic>
        <p:nvPicPr>
          <p:cNvPr id="388" name="Google Shape;388;p33"/>
          <p:cNvPicPr preferRelativeResize="0"/>
          <p:nvPr/>
        </p:nvPicPr>
        <p:blipFill rotWithShape="1">
          <a:blip r:embed="rId3">
            <a:alphaModFix/>
          </a:blip>
          <a:srcRect b="0" l="0" r="0" t="0"/>
          <a:stretch/>
        </p:blipFill>
        <p:spPr>
          <a:xfrm>
            <a:off x="6197600" y="2801937"/>
            <a:ext cx="869950" cy="1228725"/>
          </a:xfrm>
          <a:prstGeom prst="rect">
            <a:avLst/>
          </a:prstGeom>
          <a:noFill/>
          <a:ln>
            <a:noFill/>
          </a:ln>
        </p:spPr>
      </p:pic>
      <p:sp>
        <p:nvSpPr>
          <p:cNvPr id="389" name="Google Shape;389;p33"/>
          <p:cNvSpPr/>
          <p:nvPr/>
        </p:nvSpPr>
        <p:spPr>
          <a:xfrm rot="5400000">
            <a:off x="53112" y="-35787"/>
            <a:ext cx="1676400" cy="1782900"/>
          </a:xfrm>
          <a:prstGeom prst="rtTriangle">
            <a:avLst/>
          </a:prstGeom>
          <a:solidFill>
            <a:srgbClr val="54823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390" name="Google Shape;390;p33"/>
          <p:cNvSpPr/>
          <p:nvPr/>
        </p:nvSpPr>
        <p:spPr>
          <a:xfrm rot="-5400000">
            <a:off x="11826200" y="5892012"/>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391" name="Google Shape;391;p33"/>
          <p:cNvSpPr txBox="1"/>
          <p:nvPr/>
        </p:nvSpPr>
        <p:spPr>
          <a:xfrm>
            <a:off x="4197350" y="4056062"/>
            <a:ext cx="4870500" cy="338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70AD47"/>
              </a:buClr>
              <a:buSzPts val="1600"/>
              <a:buFont typeface="Arial"/>
              <a:buNone/>
            </a:pPr>
            <a:r>
              <a:rPr b="0" i="0" lang="en-US" sz="1600" u="none">
                <a:solidFill>
                  <a:srgbClr val="70AD47"/>
                </a:solidFill>
                <a:latin typeface="Arial"/>
                <a:ea typeface="Arial"/>
                <a:cs typeface="Arial"/>
                <a:sym typeface="Arial"/>
              </a:rPr>
              <a:t>A cura del servizio Bilancio della Regione Abruzzo</a:t>
            </a:r>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15"/>
          <p:cNvSpPr txBox="1"/>
          <p:nvPr/>
        </p:nvSpPr>
        <p:spPr>
          <a:xfrm>
            <a:off x="3473450" y="442912"/>
            <a:ext cx="8020200" cy="846000"/>
          </a:xfrm>
          <a:prstGeom prst="rect">
            <a:avLst/>
          </a:prstGeom>
          <a:noFill/>
          <a:ln cap="flat" cmpd="sng" w="9525">
            <a:solidFill>
              <a:schemeClr val="lt1"/>
            </a:solidFill>
            <a:prstDash val="solid"/>
            <a:miter lim="800000"/>
            <a:headEnd len="sm" w="sm" type="none"/>
            <a:tailEnd len="sm" w="sm" type="none"/>
          </a:ln>
        </p:spPr>
        <p:txBody>
          <a:bodyPr anchorCtr="0" anchor="ctr" bIns="46025" lIns="92075" spcFirstLastPara="1" rIns="92075" wrap="square" tIns="46025">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113" name="Google Shape;113;p15"/>
          <p:cNvSpPr txBox="1"/>
          <p:nvPr/>
        </p:nvSpPr>
        <p:spPr>
          <a:xfrm>
            <a:off x="2143125" y="1211262"/>
            <a:ext cx="9464700" cy="338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548235"/>
              </a:buClr>
              <a:buSzPts val="1600"/>
              <a:buFont typeface="Arial"/>
              <a:buNone/>
            </a:pPr>
            <a:r>
              <a:rPr b="0" i="0" lang="en-US" sz="1600" u="none">
                <a:solidFill>
                  <a:srgbClr val="548235"/>
                </a:solidFill>
                <a:latin typeface="Arial"/>
                <a:ea typeface="Arial"/>
                <a:cs typeface="Arial"/>
                <a:sym typeface="Arial"/>
              </a:rPr>
              <a:t>La manovra complessiva per l’esercizio 2020 è pari a </a:t>
            </a:r>
            <a:r>
              <a:rPr b="1" i="0" lang="en-US" sz="1600" u="none">
                <a:solidFill>
                  <a:srgbClr val="548235"/>
                </a:solidFill>
                <a:latin typeface="Arial"/>
                <a:ea typeface="Arial"/>
                <a:cs typeface="Arial"/>
                <a:sym typeface="Arial"/>
              </a:rPr>
              <a:t>6.052.121.301,07</a:t>
            </a:r>
            <a:r>
              <a:rPr b="0" i="0" lang="en-US" sz="1600" u="none">
                <a:solidFill>
                  <a:srgbClr val="548235"/>
                </a:solidFill>
                <a:latin typeface="Arial"/>
                <a:ea typeface="Arial"/>
                <a:cs typeface="Arial"/>
                <a:sym typeface="Arial"/>
              </a:rPr>
              <a:t> euro articolata come segue: </a:t>
            </a:r>
            <a:endParaRPr/>
          </a:p>
        </p:txBody>
      </p:sp>
      <p:sp>
        <p:nvSpPr>
          <p:cNvPr id="114" name="Google Shape;114;p15"/>
          <p:cNvSpPr txBox="1"/>
          <p:nvPr/>
        </p:nvSpPr>
        <p:spPr>
          <a:xfrm>
            <a:off x="4613275" y="508000"/>
            <a:ext cx="4397400" cy="58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48235"/>
              </a:buClr>
              <a:buSzPts val="3200"/>
              <a:buFont typeface="Arial"/>
              <a:buNone/>
            </a:pPr>
            <a:r>
              <a:rPr b="0" i="0" lang="en-US" sz="3200" u="none">
                <a:solidFill>
                  <a:srgbClr val="548235"/>
                </a:solidFill>
                <a:latin typeface="Arial"/>
                <a:ea typeface="Arial"/>
                <a:cs typeface="Arial"/>
                <a:sym typeface="Arial"/>
              </a:rPr>
              <a:t>La  manovra di bilancio</a:t>
            </a:r>
            <a:endParaRPr/>
          </a:p>
        </p:txBody>
      </p:sp>
      <p:graphicFrame>
        <p:nvGraphicFramePr>
          <p:cNvPr id="115" name="Google Shape;115;p15"/>
          <p:cNvGraphicFramePr/>
          <p:nvPr/>
        </p:nvGraphicFramePr>
        <p:xfrm>
          <a:off x="1300162" y="1547812"/>
          <a:ext cx="3000000" cy="3000000"/>
        </p:xfrm>
        <a:graphic>
          <a:graphicData uri="http://schemas.openxmlformats.org/drawingml/2006/table">
            <a:tbl>
              <a:tblPr>
                <a:noFill/>
                <a:tableStyleId>{F9771354-B72D-45F2-953A-88EDEF028337}</a:tableStyleId>
              </a:tblPr>
              <a:tblGrid>
                <a:gridCol w="3070225"/>
                <a:gridCol w="2163750"/>
                <a:gridCol w="3733800"/>
                <a:gridCol w="2265350"/>
              </a:tblGrid>
              <a:tr h="254000">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ENTRATE</a:t>
                      </a:r>
                      <a:endParaRPr/>
                    </a:p>
                  </a:txBody>
                  <a:tcPr marT="9525" marB="0" marR="9525" marL="9525" anchor="b">
                    <a:lnT cap="flat" cmpd="sng" w="25400">
                      <a:solidFill>
                        <a:schemeClr val="dk1"/>
                      </a:solidFill>
                      <a:prstDash val="solid"/>
                      <a:round/>
                      <a:headEnd len="sm" w="sm" type="none"/>
                      <a:tailEnd len="sm" w="sm" type="none"/>
                    </a:lnT>
                    <a:lnB cap="flat" cmpd="sng" w="25400">
                      <a:solidFill>
                        <a:schemeClr val="dk1"/>
                      </a:solidFill>
                      <a:prstDash val="solid"/>
                      <a:round/>
                      <a:headEnd len="sm" w="sm" type="none"/>
                      <a:tailEnd len="sm" w="sm" type="none"/>
                    </a:lnB>
                    <a:solidFill>
                      <a:srgbClr val="002060"/>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2020</a:t>
                      </a:r>
                      <a:endParaRPr/>
                    </a:p>
                  </a:txBody>
                  <a:tcPr marT="9525" marB="0" marR="9525" marL="9525" anchor="b">
                    <a:lnT cap="flat" cmpd="sng" w="25400">
                      <a:solidFill>
                        <a:schemeClr val="dk1"/>
                      </a:solidFill>
                      <a:prstDash val="solid"/>
                      <a:round/>
                      <a:headEnd len="sm" w="sm" type="none"/>
                      <a:tailEnd len="sm" w="sm" type="none"/>
                    </a:lnT>
                    <a:lnB cap="flat" cmpd="sng" w="25400">
                      <a:solidFill>
                        <a:schemeClr val="dk1"/>
                      </a:solidFill>
                      <a:prstDash val="solid"/>
                      <a:round/>
                      <a:headEnd len="sm" w="sm" type="none"/>
                      <a:tailEnd len="sm" w="sm" type="none"/>
                    </a:lnB>
                    <a:solidFill>
                      <a:srgbClr val="002060"/>
                    </a:solidFill>
                  </a:tcPr>
                </a:tc>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SPESE</a:t>
                      </a:r>
                      <a:endParaRPr/>
                    </a:p>
                  </a:txBody>
                  <a:tcPr marT="9525" marB="0" marR="9525" marL="9525" anchor="b">
                    <a:lnT cap="flat" cmpd="sng" w="25400">
                      <a:solidFill>
                        <a:schemeClr val="dk1"/>
                      </a:solidFill>
                      <a:prstDash val="solid"/>
                      <a:round/>
                      <a:headEnd len="sm" w="sm" type="none"/>
                      <a:tailEnd len="sm" w="sm" type="none"/>
                    </a:lnT>
                    <a:lnB cap="flat" cmpd="sng" w="25400">
                      <a:solidFill>
                        <a:schemeClr val="dk1"/>
                      </a:solidFill>
                      <a:prstDash val="solid"/>
                      <a:round/>
                      <a:headEnd len="sm" w="sm" type="none"/>
                      <a:tailEnd len="sm" w="sm" type="none"/>
                    </a:lnB>
                    <a:solidFill>
                      <a:srgbClr val="002060"/>
                    </a:solidFill>
                  </a:tcPr>
                </a:tc>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2020</a:t>
                      </a:r>
                      <a:endParaRPr/>
                    </a:p>
                  </a:txBody>
                  <a:tcPr marT="9525" marB="0" marR="9525" marL="9525" anchor="b">
                    <a:lnT cap="flat" cmpd="sng" w="25400">
                      <a:solidFill>
                        <a:schemeClr val="dk1"/>
                      </a:solidFill>
                      <a:prstDash val="solid"/>
                      <a:round/>
                      <a:headEnd len="sm" w="sm" type="none"/>
                      <a:tailEnd len="sm" w="sm" type="none"/>
                    </a:lnT>
                    <a:lnB cap="flat" cmpd="sng" w="25400">
                      <a:solidFill>
                        <a:schemeClr val="dk1"/>
                      </a:solidFill>
                      <a:prstDash val="solid"/>
                      <a:round/>
                      <a:headEnd len="sm" w="sm" type="none"/>
                      <a:tailEnd len="sm" w="sm" type="none"/>
                    </a:lnB>
                    <a:solidFill>
                      <a:srgbClr val="002060"/>
                    </a:solidFill>
                  </a:tcPr>
                </a:tc>
              </a:tr>
              <a:tr h="487350">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AVANZO APPLICATO + FPV</a:t>
                      </a:r>
                      <a:endParaRPr/>
                    </a:p>
                  </a:txBody>
                  <a:tcPr marT="9525" marB="0" marR="9525" marL="9525" anchor="b">
                    <a:lnT cap="flat" cmpd="sng" w="25400">
                      <a:solidFill>
                        <a:schemeClr val="dk1"/>
                      </a:solidFill>
                      <a:prstDash val="solid"/>
                      <a:round/>
                      <a:headEnd len="sm" w="sm" type="none"/>
                      <a:tailEnd len="sm" w="sm" type="none"/>
                    </a:lnT>
                    <a:solidFill>
                      <a:srgbClr val="E7E7E7"/>
                    </a:solidFill>
                  </a:tcPr>
                </a:tc>
                <a:tc>
                  <a:txBody>
                    <a:bodyPr/>
                    <a:lstStyle/>
                    <a:p>
                      <a:pPr indent="0" lvl="0" marL="0" marR="0" rtl="0" algn="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190.968.625,39</a:t>
                      </a:r>
                      <a:endParaRPr/>
                    </a:p>
                  </a:txBody>
                  <a:tcPr marT="0" marB="0" marR="68575" marL="68575">
                    <a:lnT cap="flat" cmpd="sng" w="25400">
                      <a:solidFill>
                        <a:schemeClr val="dk1"/>
                      </a:solidFill>
                      <a:prstDash val="solid"/>
                      <a:round/>
                      <a:headEnd len="sm" w="sm" type="none"/>
                      <a:tailEnd len="sm" w="sm" type="none"/>
                    </a:lnT>
                    <a:solidFill>
                      <a:srgbClr val="E7E7E7"/>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DISAVANZO PARTE CORRENTE</a:t>
                      </a:r>
                      <a:endParaRPr/>
                    </a:p>
                  </a:txBody>
                  <a:tcPr marT="9525" marB="0" marR="9525" marL="9525" anchor="b">
                    <a:lnT cap="flat" cmpd="sng" w="25400">
                      <a:solidFill>
                        <a:schemeClr val="dk1"/>
                      </a:solidFill>
                      <a:prstDash val="solid"/>
                      <a:round/>
                      <a:headEnd len="sm" w="sm" type="none"/>
                      <a:tailEnd len="sm" w="sm" type="none"/>
                    </a:lnT>
                    <a:solidFill>
                      <a:srgbClr val="E7E7E7"/>
                    </a:solidFill>
                  </a:tcPr>
                </a:tc>
                <a:tc>
                  <a:txBody>
                    <a:bodyPr/>
                    <a:lstStyle/>
                    <a:p>
                      <a:pPr indent="0" lvl="0" marL="0" marR="0" rtl="0" algn="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29.948.247,68</a:t>
                      </a:r>
                      <a:endParaRPr/>
                    </a:p>
                  </a:txBody>
                  <a:tcPr marT="0" marB="0" marR="68575" marL="68575" anchor="ctr">
                    <a:lnT cap="flat" cmpd="sng" w="25400">
                      <a:solidFill>
                        <a:schemeClr val="dk1"/>
                      </a:solidFill>
                      <a:prstDash val="solid"/>
                      <a:round/>
                      <a:headEnd len="sm" w="sm" type="none"/>
                      <a:tailEnd len="sm" w="sm" type="none"/>
                    </a:lnT>
                    <a:solidFill>
                      <a:srgbClr val="E7E7E7"/>
                    </a:solidFill>
                  </a:tcPr>
                </a:tc>
              </a:tr>
              <a:tr h="487350">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TRIBUTARIE</a:t>
                      </a:r>
                      <a:endParaRPr/>
                    </a:p>
                  </a:txBody>
                  <a:tcPr marT="9525" marB="0" marR="9525" marL="9525" anchor="b">
                    <a:solidFill>
                      <a:schemeClr val="lt1"/>
                    </a:solidFill>
                  </a:tcPr>
                </a:tc>
                <a:tc>
                  <a:txBody>
                    <a:bodyPr/>
                    <a:lstStyle/>
                    <a:p>
                      <a:pPr indent="0" lvl="0" marL="0" marR="0" rtl="0" algn="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2.831.913.625,78</a:t>
                      </a:r>
                      <a:endParaRPr/>
                    </a:p>
                  </a:txBody>
                  <a:tcPr marT="0" marB="0" marR="68575" marL="68575">
                    <a:solidFill>
                      <a:schemeClr val="lt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SPESE CORRENTI</a:t>
                      </a:r>
                      <a:endParaRPr/>
                    </a:p>
                  </a:txBody>
                  <a:tcPr marT="9525" marB="0" marR="9525" marL="9525" anchor="b">
                    <a:solidFill>
                      <a:schemeClr val="lt1"/>
                    </a:solidFill>
                  </a:tcPr>
                </a:tc>
                <a:tc>
                  <a:txBody>
                    <a:bodyPr/>
                    <a:lstStyle/>
                    <a:p>
                      <a:pPr indent="0" lvl="0" marL="0" marR="0" rtl="0" algn="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3.127.693.616,09</a:t>
                      </a:r>
                      <a:endParaRPr/>
                    </a:p>
                  </a:txBody>
                  <a:tcPr marT="0" marB="0" marR="68575" marL="68575" anchor="ctr">
                    <a:solidFill>
                      <a:schemeClr val="lt1"/>
                    </a:solidFill>
                  </a:tcPr>
                </a:tc>
              </a:tr>
              <a:tr h="487350">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TRASFERIMENTI CORRENTI</a:t>
                      </a:r>
                      <a:endParaRPr/>
                    </a:p>
                  </a:txBody>
                  <a:tcPr marT="9525" marB="0" marR="9525" marL="9525" anchor="b">
                    <a:solidFill>
                      <a:srgbClr val="E7E7E7"/>
                    </a:solidFill>
                  </a:tcPr>
                </a:tc>
                <a:tc>
                  <a:txBody>
                    <a:bodyPr/>
                    <a:lstStyle/>
                    <a:p>
                      <a:pPr indent="0" lvl="0" marL="0" marR="0" rtl="0" algn="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396.251.836,62</a:t>
                      </a:r>
                      <a:endParaRPr/>
                    </a:p>
                  </a:txBody>
                  <a:tcPr marT="0" marB="0" marR="68575" marL="68575">
                    <a:solidFill>
                      <a:srgbClr val="E7E7E7"/>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SPESE IN C/CAPITALE</a:t>
                      </a:r>
                      <a:endParaRPr/>
                    </a:p>
                  </a:txBody>
                  <a:tcPr marT="9525" marB="0" marR="9525" marL="9525" anchor="b">
                    <a:solidFill>
                      <a:srgbClr val="E7E7E7"/>
                    </a:solidFill>
                  </a:tcPr>
                </a:tc>
                <a:tc>
                  <a:txBody>
                    <a:bodyPr/>
                    <a:lstStyle/>
                    <a:p>
                      <a:pPr indent="0" lvl="0" marL="0" marR="0" rtl="0" algn="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434.676.242,50</a:t>
                      </a:r>
                      <a:endParaRPr/>
                    </a:p>
                  </a:txBody>
                  <a:tcPr marT="0" marB="0" marR="68575" marL="68575" anchor="ctr">
                    <a:solidFill>
                      <a:srgbClr val="E7E7E7"/>
                    </a:solidFill>
                  </a:tcPr>
                </a:tc>
              </a:tr>
              <a:tr h="496875">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EXTRA TRIBUTARIE</a:t>
                      </a:r>
                      <a:endParaRPr/>
                    </a:p>
                  </a:txBody>
                  <a:tcPr marT="9525" marB="0" marR="9525" marL="9525" anchor="b">
                    <a:solidFill>
                      <a:schemeClr val="lt1"/>
                    </a:solidFill>
                  </a:tcPr>
                </a:tc>
                <a:tc>
                  <a:txBody>
                    <a:bodyPr/>
                    <a:lstStyle/>
                    <a:p>
                      <a:pPr indent="0" lvl="0" marL="0" marR="0" rtl="0" algn="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30.633.979,59</a:t>
                      </a:r>
                      <a:endParaRPr/>
                    </a:p>
                  </a:txBody>
                  <a:tcPr marT="0" marB="0" marR="68575" marL="68575">
                    <a:solidFill>
                      <a:schemeClr val="lt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SPESE PER INCREMENTO ATTIVITÀ FINANZIARIE</a:t>
                      </a:r>
                      <a:endParaRPr/>
                    </a:p>
                  </a:txBody>
                  <a:tcPr marT="9525" marB="0" marR="9525" marL="9525" anchor="b">
                    <a:solidFill>
                      <a:schemeClr val="lt1"/>
                    </a:solidFill>
                  </a:tcPr>
                </a:tc>
                <a:tc>
                  <a:txBody>
                    <a:bodyPr/>
                    <a:lstStyle/>
                    <a:p>
                      <a:pPr indent="0" lvl="0" marL="0" marR="0" rtl="0" algn="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440.000,00</a:t>
                      </a:r>
                      <a:endParaRPr/>
                    </a:p>
                  </a:txBody>
                  <a:tcPr marT="0" marB="0" marR="68575" marL="68575" anchor="ctr">
                    <a:solidFill>
                      <a:schemeClr val="lt1"/>
                    </a:solidFill>
                  </a:tcPr>
                </a:tc>
              </a:tr>
              <a:tr h="488950">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E. IN C/CAPITALE</a:t>
                      </a:r>
                      <a:endParaRPr/>
                    </a:p>
                  </a:txBody>
                  <a:tcPr marT="9525" marB="0" marR="9525" marL="9525" anchor="b">
                    <a:solidFill>
                      <a:srgbClr val="E7E7E7"/>
                    </a:solidFill>
                  </a:tcPr>
                </a:tc>
                <a:tc>
                  <a:txBody>
                    <a:bodyPr/>
                    <a:lstStyle/>
                    <a:p>
                      <a:pPr indent="0" lvl="0" marL="0" marR="0" rtl="0" algn="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384.000.233,69</a:t>
                      </a:r>
                      <a:endParaRPr/>
                    </a:p>
                  </a:txBody>
                  <a:tcPr marT="0" marB="0" marR="68575" marL="68575">
                    <a:solidFill>
                      <a:srgbClr val="E7E7E7"/>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RIMBORSO PRESTITI</a:t>
                      </a:r>
                      <a:endParaRPr/>
                    </a:p>
                  </a:txBody>
                  <a:tcPr marT="9525" marB="0" marR="9525" marL="9525" anchor="b">
                    <a:solidFill>
                      <a:srgbClr val="E7E7E7"/>
                    </a:solidFill>
                  </a:tcPr>
                </a:tc>
                <a:tc>
                  <a:txBody>
                    <a:bodyPr/>
                    <a:lstStyle/>
                    <a:p>
                      <a:pPr indent="0" lvl="0" marL="0" marR="0" rtl="0" algn="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241.010.194,80</a:t>
                      </a:r>
                      <a:endParaRPr/>
                    </a:p>
                  </a:txBody>
                  <a:tcPr marT="0" marB="0" marR="68575" marL="68575" anchor="ctr">
                    <a:solidFill>
                      <a:srgbClr val="E7E7E7"/>
                    </a:solidFill>
                  </a:tcPr>
                </a:tc>
              </a:tr>
              <a:tr h="496875">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DA RIDUZIONE ATTIVITÀ FINANZIARIE</a:t>
                      </a:r>
                      <a:endParaRPr/>
                    </a:p>
                  </a:txBody>
                  <a:tcPr marT="9525" marB="0" marR="9525" marL="9525" anchor="b">
                    <a:solidFill>
                      <a:schemeClr val="lt1"/>
                    </a:solidFill>
                  </a:tcPr>
                </a:tc>
                <a:tc>
                  <a:txBody>
                    <a:bodyPr/>
                    <a:lstStyle/>
                    <a:p>
                      <a:pPr indent="0" lvl="0" marL="0" marR="0" rtl="0" algn="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440.000,00</a:t>
                      </a:r>
                      <a:endParaRPr/>
                    </a:p>
                  </a:txBody>
                  <a:tcPr marT="0" marB="0" marR="68575" marL="68575">
                    <a:solidFill>
                      <a:schemeClr val="lt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a:t>
                      </a:r>
                      <a:endParaRPr/>
                    </a:p>
                  </a:txBody>
                  <a:tcPr marT="9525" marB="0" marR="9525" marL="9525" anchor="b">
                    <a:solidFill>
                      <a:schemeClr val="lt1"/>
                    </a:solidFill>
                  </a:tcPr>
                </a:tc>
                <a:tc>
                  <a:txBody>
                    <a:bodyPr/>
                    <a:lstStyle/>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txBody>
                  <a:tcPr marT="9525" marB="0" marR="9525" marL="9525" anchor="b">
                    <a:solidFill>
                      <a:schemeClr val="lt1"/>
                    </a:solidFill>
                  </a:tcPr>
                </a:tc>
              </a:tr>
              <a:tr h="276225">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a:solidFill>
                            <a:schemeClr val="lt1"/>
                          </a:solidFill>
                          <a:latin typeface="Arial"/>
                          <a:ea typeface="Arial"/>
                          <a:cs typeface="Arial"/>
                          <a:sym typeface="Arial"/>
                        </a:rPr>
                        <a:t>ENTRATE FINALI</a:t>
                      </a:r>
                      <a:endParaRPr/>
                    </a:p>
                  </a:txBody>
                  <a:tcPr marT="9525" marB="0" marR="9525" marL="9525" anchor="b">
                    <a:solidFill>
                      <a:srgbClr val="203864"/>
                    </a:solidFill>
                  </a:tcPr>
                </a:tc>
                <a:tc>
                  <a:txBody>
                    <a:bodyPr/>
                    <a:lstStyle/>
                    <a:p>
                      <a:pPr indent="0" lvl="0" marL="0" marR="0" rtl="0" algn="r">
                        <a:lnSpc>
                          <a:spcPct val="100000"/>
                        </a:lnSpc>
                        <a:spcBef>
                          <a:spcPts val="0"/>
                        </a:spcBef>
                        <a:spcAft>
                          <a:spcPts val="0"/>
                        </a:spcAft>
                        <a:buClr>
                          <a:schemeClr val="lt1"/>
                        </a:buClr>
                        <a:buSzPts val="1600"/>
                        <a:buFont typeface="Arial"/>
                        <a:buNone/>
                      </a:pPr>
                      <a:r>
                        <a:rPr b="1" i="0" lang="en-US" sz="1600" u="none">
                          <a:solidFill>
                            <a:schemeClr val="lt1"/>
                          </a:solidFill>
                          <a:latin typeface="Arial"/>
                          <a:ea typeface="Arial"/>
                          <a:cs typeface="Arial"/>
                          <a:sym typeface="Arial"/>
                        </a:rPr>
                        <a:t>3.833.768.301,07</a:t>
                      </a:r>
                      <a:endParaRPr/>
                    </a:p>
                  </a:txBody>
                  <a:tcPr marT="9525" marB="0" marR="9525" marL="9525" anchor="b">
                    <a:solidFill>
                      <a:srgbClr val="203864"/>
                    </a:solidFill>
                  </a:tcPr>
                </a:tc>
                <a:tc>
                  <a:txBody>
                    <a:bodyPr/>
                    <a:lstStyle/>
                    <a:p>
                      <a:pPr indent="0" lvl="0" marL="0" marR="0" rtl="0" algn="ctr">
                        <a:lnSpc>
                          <a:spcPct val="100000"/>
                        </a:lnSpc>
                        <a:spcBef>
                          <a:spcPts val="0"/>
                        </a:spcBef>
                        <a:spcAft>
                          <a:spcPts val="0"/>
                        </a:spcAft>
                        <a:buClr>
                          <a:schemeClr val="lt1"/>
                        </a:buClr>
                        <a:buSzPts val="1600"/>
                        <a:buFont typeface="Arial"/>
                        <a:buNone/>
                      </a:pPr>
                      <a:r>
                        <a:rPr b="1" i="0" lang="en-US" sz="1600" u="none">
                          <a:solidFill>
                            <a:schemeClr val="lt1"/>
                          </a:solidFill>
                          <a:latin typeface="Arial"/>
                          <a:ea typeface="Arial"/>
                          <a:cs typeface="Arial"/>
                          <a:sym typeface="Arial"/>
                        </a:rPr>
                        <a:t>SPESE FINALI</a:t>
                      </a:r>
                      <a:endParaRPr/>
                    </a:p>
                  </a:txBody>
                  <a:tcPr marT="9525" marB="0" marR="9525" marL="9525" anchor="b">
                    <a:solidFill>
                      <a:srgbClr val="203864"/>
                    </a:solidFill>
                  </a:tcPr>
                </a:tc>
                <a:tc>
                  <a:txBody>
                    <a:bodyPr/>
                    <a:lstStyle/>
                    <a:p>
                      <a:pPr indent="0" lvl="0" marL="0" marR="0" rtl="0" algn="r">
                        <a:lnSpc>
                          <a:spcPct val="100000"/>
                        </a:lnSpc>
                        <a:spcBef>
                          <a:spcPts val="0"/>
                        </a:spcBef>
                        <a:spcAft>
                          <a:spcPts val="0"/>
                        </a:spcAft>
                        <a:buClr>
                          <a:schemeClr val="lt1"/>
                        </a:buClr>
                        <a:buSzPts val="1600"/>
                        <a:buFont typeface="Arial"/>
                        <a:buNone/>
                      </a:pPr>
                      <a:r>
                        <a:rPr b="1" i="0" lang="en-US" sz="1600" u="none">
                          <a:solidFill>
                            <a:schemeClr val="lt1"/>
                          </a:solidFill>
                          <a:latin typeface="Arial"/>
                          <a:ea typeface="Arial"/>
                          <a:cs typeface="Arial"/>
                          <a:sym typeface="Arial"/>
                        </a:rPr>
                        <a:t>3.833.768.301,07</a:t>
                      </a:r>
                      <a:endParaRPr/>
                    </a:p>
                  </a:txBody>
                  <a:tcPr marT="9525" marB="0" marR="9525" marL="9525" anchor="b">
                    <a:solidFill>
                      <a:srgbClr val="203864"/>
                    </a:solidFill>
                  </a:tcPr>
                </a:tc>
              </a:tr>
              <a:tr h="252400">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ACCENSIONE PRESTITI</a:t>
                      </a:r>
                      <a:endParaRPr/>
                    </a:p>
                  </a:txBody>
                  <a:tcPr marT="9525" marB="0" marR="9525" marL="9525" anchor="b">
                    <a:solidFill>
                      <a:schemeClr val="lt1"/>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0,00</a:t>
                      </a:r>
                      <a:endParaRPr/>
                    </a:p>
                  </a:txBody>
                  <a:tcPr marT="9525" marB="0" marR="9525" marL="9525" anchor="b">
                    <a:solidFill>
                      <a:schemeClr val="lt1"/>
                    </a:solidFill>
                  </a:tcPr>
                </a:tc>
                <a:tc>
                  <a:txBody>
                    <a:bodyPr/>
                    <a:lstStyle/>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txBody>
                  <a:tcPr marT="9525" marB="0" marR="9525" marL="9525" anchor="b">
                    <a:solidFill>
                      <a:schemeClr val="lt1"/>
                    </a:solidFill>
                  </a:tcPr>
                </a:tc>
                <a:tc>
                  <a:txBody>
                    <a:bodyPr/>
                    <a:lstStyle/>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txBody>
                  <a:tcPr marT="9525" marB="0" marR="9525" marL="9525" anchor="b">
                    <a:solidFill>
                      <a:schemeClr val="lt1"/>
                    </a:solidFill>
                  </a:tcPr>
                </a:tc>
              </a:tr>
              <a:tr h="257175">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ANTICIPAZIONI DI CASSA</a:t>
                      </a:r>
                      <a:endParaRPr/>
                    </a:p>
                  </a:txBody>
                  <a:tcPr marT="9525" marB="0" marR="9525" marL="9525" anchor="b">
                    <a:solidFill>
                      <a:srgbClr val="E7E7E7"/>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100.000.000,00 </a:t>
                      </a:r>
                      <a:endParaRPr/>
                    </a:p>
                  </a:txBody>
                  <a:tcPr marT="9525" marB="0" marR="9525" marL="9525" anchor="b">
                    <a:solidFill>
                      <a:srgbClr val="E7E7E7"/>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RIMBORSO ANTICIPAZIONI DI CASSA</a:t>
                      </a:r>
                      <a:endParaRPr/>
                    </a:p>
                  </a:txBody>
                  <a:tcPr marT="9525" marB="0" marR="9525" marL="9525" anchor="b">
                    <a:solidFill>
                      <a:srgbClr val="E7E7E7"/>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100.000.000,00 </a:t>
                      </a:r>
                      <a:endParaRPr/>
                    </a:p>
                  </a:txBody>
                  <a:tcPr marT="9525" marB="0" marR="9525" marL="9525" anchor="b">
                    <a:solidFill>
                      <a:srgbClr val="E7E7E7"/>
                    </a:solidFill>
                  </a:tcPr>
                </a:tc>
              </a:tr>
              <a:tr h="365125">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PARTITE DI GIRO</a:t>
                      </a:r>
                      <a:endParaRPr/>
                    </a:p>
                  </a:txBody>
                  <a:tcPr marT="9525" marB="0" marR="9525" marL="9525" anchor="b">
                    <a:lnB cap="flat" cmpd="sng" w="50800">
                      <a:solidFill>
                        <a:schemeClr val="dk1"/>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2.118.353.000,00</a:t>
                      </a:r>
                      <a:endParaRPr/>
                    </a:p>
                  </a:txBody>
                  <a:tcPr marT="9525" marB="0" marR="9525" marL="9525" anchor="b">
                    <a:lnB cap="flat" cmpd="sng" w="508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PARTITE DI GIRO</a:t>
                      </a:r>
                      <a:endParaRPr/>
                    </a:p>
                  </a:txBody>
                  <a:tcPr marT="9525" marB="0" marR="9525" marL="9525" anchor="b">
                    <a:lnB cap="flat" cmpd="sng" w="50800">
                      <a:solidFill>
                        <a:schemeClr val="dk1"/>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2.118.353.000,00 </a:t>
                      </a:r>
                      <a:endParaRPr/>
                    </a:p>
                  </a:txBody>
                  <a:tcPr marT="9525" marB="0" marR="9525" marL="9525" anchor="b">
                    <a:lnB cap="flat" cmpd="sng" w="50800">
                      <a:solidFill>
                        <a:schemeClr val="dk1"/>
                      </a:solidFill>
                      <a:prstDash val="solid"/>
                      <a:round/>
                      <a:headEnd len="sm" w="sm" type="none"/>
                      <a:tailEnd len="sm" w="sm" type="none"/>
                    </a:lnB>
                    <a:solidFill>
                      <a:schemeClr val="lt1"/>
                    </a:solidFill>
                  </a:tcPr>
                </a:tc>
              </a:tr>
              <a:tr h="254000">
                <a:tc>
                  <a:txBody>
                    <a:bodyPr/>
                    <a:lstStyle/>
                    <a:p>
                      <a:pPr indent="0" lvl="0" marL="0" marR="0" rtl="0" algn="r">
                        <a:lnSpc>
                          <a:spcPct val="100000"/>
                        </a:lnSpc>
                        <a:spcBef>
                          <a:spcPts val="0"/>
                        </a:spcBef>
                        <a:spcAft>
                          <a:spcPts val="0"/>
                        </a:spcAft>
                        <a:buClr>
                          <a:schemeClr val="lt1"/>
                        </a:buClr>
                        <a:buSzPts val="1600"/>
                        <a:buFont typeface="Arial"/>
                        <a:buNone/>
                      </a:pPr>
                      <a:r>
                        <a:rPr b="1" i="0" lang="en-US" sz="1600" u="none">
                          <a:solidFill>
                            <a:schemeClr val="lt1"/>
                          </a:solidFill>
                          <a:latin typeface="Arial"/>
                          <a:ea typeface="Arial"/>
                          <a:cs typeface="Arial"/>
                          <a:sym typeface="Arial"/>
                        </a:rPr>
                        <a:t>TOTALE</a:t>
                      </a:r>
                      <a:endParaRPr/>
                    </a:p>
                  </a:txBody>
                  <a:tcPr marT="9525" marB="0" marR="9525" marL="9525" anchor="b">
                    <a:lnT cap="flat" cmpd="sng" w="50800">
                      <a:solidFill>
                        <a:schemeClr val="dk1"/>
                      </a:solidFill>
                      <a:prstDash val="solid"/>
                      <a:round/>
                      <a:headEnd len="sm" w="sm" type="none"/>
                      <a:tailEnd len="sm" w="sm" type="none"/>
                    </a:lnT>
                    <a:lnB cap="flat" cmpd="sng" w="25400">
                      <a:solidFill>
                        <a:schemeClr val="dk1"/>
                      </a:solidFill>
                      <a:prstDash val="solid"/>
                      <a:round/>
                      <a:headEnd len="sm" w="sm" type="none"/>
                      <a:tailEnd len="sm" w="sm" type="none"/>
                    </a:lnB>
                    <a:solidFill>
                      <a:srgbClr val="203864"/>
                    </a:solidFill>
                  </a:tcPr>
                </a:tc>
                <a:tc>
                  <a:txBody>
                    <a:bodyPr/>
                    <a:lstStyle/>
                    <a:p>
                      <a:pPr indent="0" lvl="0" marL="0" marR="0" rtl="0" algn="r">
                        <a:lnSpc>
                          <a:spcPct val="100000"/>
                        </a:lnSpc>
                        <a:spcBef>
                          <a:spcPts val="0"/>
                        </a:spcBef>
                        <a:spcAft>
                          <a:spcPts val="0"/>
                        </a:spcAft>
                        <a:buClr>
                          <a:schemeClr val="lt1"/>
                        </a:buClr>
                        <a:buSzPts val="1600"/>
                        <a:buFont typeface="Arial"/>
                        <a:buNone/>
                      </a:pPr>
                      <a:r>
                        <a:rPr b="1" i="0" lang="en-US" sz="1600" u="none">
                          <a:solidFill>
                            <a:schemeClr val="lt1"/>
                          </a:solidFill>
                          <a:latin typeface="Arial"/>
                          <a:ea typeface="Arial"/>
                          <a:cs typeface="Arial"/>
                          <a:sym typeface="Arial"/>
                        </a:rPr>
                        <a:t>6.052.121.301,07</a:t>
                      </a:r>
                      <a:endParaRPr/>
                    </a:p>
                  </a:txBody>
                  <a:tcPr marT="9525" marB="0" marR="9525" marL="9525" anchor="b">
                    <a:lnT cap="flat" cmpd="sng" w="50800">
                      <a:solidFill>
                        <a:schemeClr val="dk1"/>
                      </a:solidFill>
                      <a:prstDash val="solid"/>
                      <a:round/>
                      <a:headEnd len="sm" w="sm" type="none"/>
                      <a:tailEnd len="sm" w="sm" type="none"/>
                    </a:lnT>
                    <a:lnB cap="flat" cmpd="sng" w="25400">
                      <a:solidFill>
                        <a:schemeClr val="dk1"/>
                      </a:solidFill>
                      <a:prstDash val="solid"/>
                      <a:round/>
                      <a:headEnd len="sm" w="sm" type="none"/>
                      <a:tailEnd len="sm" w="sm" type="none"/>
                    </a:lnB>
                    <a:solidFill>
                      <a:srgbClr val="203864"/>
                    </a:solidFill>
                  </a:tcPr>
                </a:tc>
                <a:tc>
                  <a:txBody>
                    <a:bodyPr/>
                    <a:lstStyle/>
                    <a:p>
                      <a:pPr indent="0" lvl="0" marL="0" marR="0" rtl="0" algn="r">
                        <a:lnSpc>
                          <a:spcPct val="100000"/>
                        </a:lnSpc>
                        <a:spcBef>
                          <a:spcPts val="0"/>
                        </a:spcBef>
                        <a:spcAft>
                          <a:spcPts val="0"/>
                        </a:spcAft>
                        <a:buClr>
                          <a:schemeClr val="lt1"/>
                        </a:buClr>
                        <a:buSzPts val="1600"/>
                        <a:buFont typeface="Arial"/>
                        <a:buNone/>
                      </a:pPr>
                      <a:r>
                        <a:rPr b="1" i="0" lang="en-US" sz="1600" u="none">
                          <a:solidFill>
                            <a:schemeClr val="lt1"/>
                          </a:solidFill>
                          <a:latin typeface="Arial"/>
                          <a:ea typeface="Arial"/>
                          <a:cs typeface="Arial"/>
                          <a:sym typeface="Arial"/>
                        </a:rPr>
                        <a:t>TOTALE</a:t>
                      </a:r>
                      <a:endParaRPr/>
                    </a:p>
                  </a:txBody>
                  <a:tcPr marT="9525" marB="0" marR="9525" marL="9525" anchor="b">
                    <a:lnT cap="flat" cmpd="sng" w="50800">
                      <a:solidFill>
                        <a:schemeClr val="dk1"/>
                      </a:solidFill>
                      <a:prstDash val="solid"/>
                      <a:round/>
                      <a:headEnd len="sm" w="sm" type="none"/>
                      <a:tailEnd len="sm" w="sm" type="none"/>
                    </a:lnT>
                    <a:lnB cap="flat" cmpd="sng" w="25400">
                      <a:solidFill>
                        <a:schemeClr val="dk1"/>
                      </a:solidFill>
                      <a:prstDash val="solid"/>
                      <a:round/>
                      <a:headEnd len="sm" w="sm" type="none"/>
                      <a:tailEnd len="sm" w="sm" type="none"/>
                    </a:lnB>
                    <a:solidFill>
                      <a:srgbClr val="203864"/>
                    </a:solidFill>
                  </a:tcPr>
                </a:tc>
                <a:tc>
                  <a:txBody>
                    <a:bodyPr/>
                    <a:lstStyle/>
                    <a:p>
                      <a:pPr indent="0" lvl="0" marL="0" marR="0" rtl="0" algn="r">
                        <a:lnSpc>
                          <a:spcPct val="100000"/>
                        </a:lnSpc>
                        <a:spcBef>
                          <a:spcPts val="0"/>
                        </a:spcBef>
                        <a:spcAft>
                          <a:spcPts val="0"/>
                        </a:spcAft>
                        <a:buClr>
                          <a:schemeClr val="lt1"/>
                        </a:buClr>
                        <a:buSzPts val="1600"/>
                        <a:buFont typeface="Arial"/>
                        <a:buNone/>
                      </a:pPr>
                      <a:r>
                        <a:rPr b="1" i="0" lang="en-US" sz="1600" u="none">
                          <a:solidFill>
                            <a:schemeClr val="lt1"/>
                          </a:solidFill>
                          <a:latin typeface="Arial"/>
                          <a:ea typeface="Arial"/>
                          <a:cs typeface="Arial"/>
                          <a:sym typeface="Arial"/>
                        </a:rPr>
                        <a:t>6.052.121.301,07 </a:t>
                      </a:r>
                      <a:endParaRPr/>
                    </a:p>
                  </a:txBody>
                  <a:tcPr marT="9525" marB="0" marR="9525" marL="9525" anchor="b">
                    <a:lnT cap="flat" cmpd="sng" w="50800">
                      <a:solidFill>
                        <a:schemeClr val="dk1"/>
                      </a:solidFill>
                      <a:prstDash val="solid"/>
                      <a:round/>
                      <a:headEnd len="sm" w="sm" type="none"/>
                      <a:tailEnd len="sm" w="sm" type="none"/>
                    </a:lnT>
                    <a:lnB cap="flat" cmpd="sng" w="25400">
                      <a:solidFill>
                        <a:schemeClr val="dk1"/>
                      </a:solidFill>
                      <a:prstDash val="solid"/>
                      <a:round/>
                      <a:headEnd len="sm" w="sm" type="none"/>
                      <a:tailEnd len="sm" w="sm" type="none"/>
                    </a:lnB>
                    <a:solidFill>
                      <a:srgbClr val="203864"/>
                    </a:solidFill>
                  </a:tcPr>
                </a:tc>
              </a:tr>
            </a:tbl>
          </a:graphicData>
        </a:graphic>
      </p:graphicFrame>
      <p:pic>
        <p:nvPicPr>
          <p:cNvPr id="116" name="Google Shape;116;p15"/>
          <p:cNvPicPr preferRelativeResize="0"/>
          <p:nvPr/>
        </p:nvPicPr>
        <p:blipFill rotWithShape="1">
          <a:blip r:embed="rId3">
            <a:alphaModFix/>
          </a:blip>
          <a:srcRect b="0" l="0" r="0" t="0"/>
          <a:stretch/>
        </p:blipFill>
        <p:spPr>
          <a:xfrm>
            <a:off x="11061700" y="80962"/>
            <a:ext cx="727075" cy="1027112"/>
          </a:xfrm>
          <a:prstGeom prst="rect">
            <a:avLst/>
          </a:prstGeom>
          <a:noFill/>
          <a:ln>
            <a:noFill/>
          </a:ln>
        </p:spPr>
      </p:pic>
      <p:cxnSp>
        <p:nvCxnSpPr>
          <p:cNvPr id="117" name="Google Shape;117;p15"/>
          <p:cNvCxnSpPr/>
          <p:nvPr/>
        </p:nvCxnSpPr>
        <p:spPr>
          <a:xfrm>
            <a:off x="2425700" y="1135062"/>
            <a:ext cx="9309000" cy="12600"/>
          </a:xfrm>
          <a:prstGeom prst="straightConnector1">
            <a:avLst/>
          </a:prstGeom>
          <a:noFill/>
          <a:ln cap="flat" cmpd="sng" w="9525">
            <a:solidFill>
              <a:srgbClr val="70AD47"/>
            </a:solidFill>
            <a:prstDash val="solid"/>
            <a:miter lim="800000"/>
            <a:headEnd len="med" w="med" type="none"/>
            <a:tailEnd len="med" w="med" type="none"/>
          </a:ln>
        </p:spPr>
      </p:cxnSp>
      <p:sp>
        <p:nvSpPr>
          <p:cNvPr id="118" name="Google Shape;118;p15"/>
          <p:cNvSpPr/>
          <p:nvPr/>
        </p:nvSpPr>
        <p:spPr>
          <a:xfrm rot="5400000">
            <a:off x="53112" y="-70712"/>
            <a:ext cx="1676400" cy="17829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119" name="Google Shape;119;p15"/>
          <p:cNvSpPr/>
          <p:nvPr/>
        </p:nvSpPr>
        <p:spPr>
          <a:xfrm rot="-5400000">
            <a:off x="11807150" y="5872962"/>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120" name="Google Shape;120;p15"/>
          <p:cNvSpPr txBox="1"/>
          <p:nvPr/>
        </p:nvSpPr>
        <p:spPr>
          <a:xfrm>
            <a:off x="1133475" y="6354762"/>
            <a:ext cx="10655400" cy="1076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548235"/>
              </a:buClr>
              <a:buSzPts val="1600"/>
              <a:buFont typeface="Arial"/>
              <a:buNone/>
            </a:pPr>
            <a:r>
              <a:rPr b="0" i="0" lang="en-US" sz="1600" u="none">
                <a:solidFill>
                  <a:srgbClr val="548235"/>
                </a:solidFill>
                <a:latin typeface="Arial"/>
                <a:ea typeface="Arial"/>
                <a:cs typeface="Arial"/>
                <a:sym typeface="Arial"/>
              </a:rPr>
              <a:t>Come può facilmente essere evidenziato dalla tabella il bilancio regionale si compone </a:t>
            </a:r>
            <a:endParaRPr/>
          </a:p>
          <a:p>
            <a:pPr indent="-101600" lvl="0" marL="0" marR="0" rtl="0" algn="just">
              <a:lnSpc>
                <a:spcPct val="100000"/>
              </a:lnSpc>
              <a:spcBef>
                <a:spcPts val="800"/>
              </a:spcBef>
              <a:spcAft>
                <a:spcPts val="0"/>
              </a:spcAft>
              <a:buClr>
                <a:srgbClr val="548235"/>
              </a:buClr>
              <a:buSzPts val="1600"/>
              <a:buFont typeface="Arial"/>
              <a:buAutoNum type="alphaLcParenR"/>
            </a:pPr>
            <a:r>
              <a:rPr b="0" i="0" lang="en-US" sz="1600" u="none">
                <a:solidFill>
                  <a:srgbClr val="548235"/>
                </a:solidFill>
                <a:latin typeface="Arial"/>
                <a:ea typeface="Arial"/>
                <a:cs typeface="Arial"/>
                <a:sym typeface="Arial"/>
              </a:rPr>
              <a:t>di una prima  componente (entrate finali – spese finali) di euro </a:t>
            </a:r>
            <a:r>
              <a:rPr b="1" i="0" lang="en-US" sz="1600" u="none">
                <a:solidFill>
                  <a:srgbClr val="002060"/>
                </a:solidFill>
                <a:latin typeface="Arial"/>
                <a:ea typeface="Arial"/>
                <a:cs typeface="Arial"/>
                <a:sym typeface="Arial"/>
              </a:rPr>
              <a:t>3.833.768.301,07</a:t>
            </a:r>
            <a:r>
              <a:rPr b="0" i="0" lang="en-US" sz="1600" u="none">
                <a:solidFill>
                  <a:srgbClr val="FFFF00"/>
                </a:solidFill>
                <a:latin typeface="Times New Roman"/>
                <a:ea typeface="Times New Roman"/>
                <a:cs typeface="Times New Roman"/>
                <a:sym typeface="Times New Roman"/>
              </a:rPr>
              <a:t> </a:t>
            </a:r>
            <a:r>
              <a:rPr b="0" i="0" lang="en-US" sz="1600" u="none">
                <a:solidFill>
                  <a:srgbClr val="548235"/>
                </a:solidFill>
                <a:latin typeface="Arial"/>
                <a:ea typeface="Arial"/>
                <a:cs typeface="Arial"/>
                <a:sym typeface="Arial"/>
              </a:rPr>
              <a:t>che  misura la spesa effettiva </a:t>
            </a:r>
            <a:endParaRPr/>
          </a:p>
          <a:p>
            <a:pPr indent="-101600" lvl="0" marL="0" marR="0" rtl="0" algn="just">
              <a:lnSpc>
                <a:spcPct val="100000"/>
              </a:lnSpc>
              <a:spcBef>
                <a:spcPts val="800"/>
              </a:spcBef>
              <a:spcAft>
                <a:spcPts val="0"/>
              </a:spcAft>
              <a:buClr>
                <a:srgbClr val="548235"/>
              </a:buClr>
              <a:buSzPts val="1600"/>
              <a:buFont typeface="Arial"/>
              <a:buAutoNum type="alphaLcParenR"/>
            </a:pPr>
            <a:r>
              <a:rPr b="0" i="0" lang="en-US" sz="1600" u="none">
                <a:solidFill>
                  <a:srgbClr val="548235"/>
                </a:solidFill>
                <a:latin typeface="Arial"/>
                <a:ea typeface="Arial"/>
                <a:cs typeface="Arial"/>
                <a:sym typeface="Arial"/>
              </a:rPr>
              <a:t>di una seconda di  </a:t>
            </a:r>
            <a:r>
              <a:rPr b="1" i="0" lang="en-US" sz="1600" u="none">
                <a:solidFill>
                  <a:srgbClr val="548235"/>
                </a:solidFill>
                <a:latin typeface="Arial"/>
                <a:ea typeface="Arial"/>
                <a:cs typeface="Arial"/>
                <a:sym typeface="Arial"/>
              </a:rPr>
              <a:t>2.218.353.000,00</a:t>
            </a:r>
            <a:r>
              <a:rPr b="0" i="0" lang="en-US" sz="1600" u="none">
                <a:solidFill>
                  <a:srgbClr val="548235"/>
                </a:solidFill>
                <a:latin typeface="Arial"/>
                <a:ea typeface="Arial"/>
                <a:cs typeface="Arial"/>
                <a:sym typeface="Arial"/>
              </a:rPr>
              <a:t>  che evidenzia partite compensative.</a:t>
            </a:r>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16"/>
          <p:cNvSpPr txBox="1"/>
          <p:nvPr/>
        </p:nvSpPr>
        <p:spPr>
          <a:xfrm>
            <a:off x="1079500" y="1530350"/>
            <a:ext cx="9785400" cy="2202000"/>
          </a:xfrm>
          <a:prstGeom prst="rect">
            <a:avLst/>
          </a:prstGeom>
          <a:noFill/>
          <a:ln>
            <a:noFill/>
          </a:ln>
        </p:spPr>
        <p:txBody>
          <a:bodyPr anchorCtr="0" anchor="t" bIns="46025" lIns="92075" spcFirstLastPara="1" rIns="92075" wrap="square" tIns="46025">
            <a:noAutofit/>
          </a:bodyPr>
          <a:lstStyle/>
          <a:p>
            <a:pPr indent="0" lvl="0" marL="0" marR="0" rtl="0" algn="l">
              <a:lnSpc>
                <a:spcPct val="100000"/>
              </a:lnSpc>
              <a:spcBef>
                <a:spcPts val="0"/>
              </a:spcBef>
              <a:spcAft>
                <a:spcPts val="0"/>
              </a:spcAft>
              <a:buClr>
                <a:srgbClr val="548235"/>
              </a:buClr>
              <a:buSzPts val="2400"/>
              <a:buFont typeface="Arial"/>
              <a:buNone/>
            </a:pPr>
            <a:r>
              <a:rPr b="1" i="0" lang="en-US" sz="2400" u="sng">
                <a:solidFill>
                  <a:srgbClr val="548235"/>
                </a:solidFill>
                <a:latin typeface="Arial"/>
                <a:ea typeface="Arial"/>
                <a:cs typeface="Arial"/>
                <a:sym typeface="Arial"/>
              </a:rPr>
              <a:t>Bilancio corrente</a:t>
            </a:r>
            <a:endParaRPr/>
          </a:p>
          <a:p>
            <a:pPr indent="0" lvl="0" marL="0" marR="0" rtl="0" algn="just">
              <a:lnSpc>
                <a:spcPct val="90000"/>
              </a:lnSpc>
              <a:spcBef>
                <a:spcPts val="360"/>
              </a:spcBef>
              <a:spcAft>
                <a:spcPts val="0"/>
              </a:spcAft>
              <a:buClr>
                <a:srgbClr val="548235"/>
              </a:buClr>
              <a:buSzPts val="1800"/>
              <a:buFont typeface="Arial"/>
              <a:buNone/>
            </a:pPr>
            <a:r>
              <a:rPr b="0" i="0" lang="en-US" sz="1800" u="none">
                <a:solidFill>
                  <a:srgbClr val="548235"/>
                </a:solidFill>
                <a:latin typeface="Arial"/>
                <a:ea typeface="Arial"/>
                <a:cs typeface="Arial"/>
                <a:sym typeface="Arial"/>
              </a:rPr>
              <a:t>Il Bilancio corrente  è quella partizione del bilancio in cui sono riportate le spese e le correlative entrate necessarie per il funzionamento giornaliero dell’Ente quali </a:t>
            </a:r>
            <a:endParaRPr/>
          </a:p>
          <a:p>
            <a:pPr indent="0" lvl="0" marL="0" marR="0" rtl="0" algn="just">
              <a:lnSpc>
                <a:spcPct val="90000"/>
              </a:lnSpc>
              <a:spcBef>
                <a:spcPts val="360"/>
              </a:spcBef>
              <a:spcAft>
                <a:spcPts val="0"/>
              </a:spcAft>
              <a:buClr>
                <a:srgbClr val="548235"/>
              </a:buClr>
              <a:buSzPts val="1800"/>
              <a:buFont typeface="Arial"/>
              <a:buNone/>
            </a:pPr>
            <a:r>
              <a:rPr b="0" i="0" lang="en-US" sz="1800" u="none">
                <a:solidFill>
                  <a:srgbClr val="548235"/>
                </a:solidFill>
                <a:latin typeface="Arial"/>
                <a:ea typeface="Arial"/>
                <a:cs typeface="Arial"/>
                <a:sym typeface="Arial"/>
              </a:rPr>
              <a:t>-    Personale</a:t>
            </a:r>
            <a:endParaRPr/>
          </a:p>
          <a:p>
            <a:pPr indent="0" lvl="0" marL="0" marR="0" rtl="0" algn="just">
              <a:lnSpc>
                <a:spcPct val="90000"/>
              </a:lnSpc>
              <a:spcBef>
                <a:spcPts val="360"/>
              </a:spcBef>
              <a:spcAft>
                <a:spcPts val="0"/>
              </a:spcAft>
              <a:buClr>
                <a:srgbClr val="548235"/>
              </a:buClr>
              <a:buSzPts val="1800"/>
              <a:buFont typeface="Arial"/>
              <a:buNone/>
            </a:pPr>
            <a:r>
              <a:rPr b="0" i="0" lang="en-US" sz="1800" u="none">
                <a:solidFill>
                  <a:srgbClr val="548235"/>
                </a:solidFill>
                <a:latin typeface="Arial"/>
                <a:ea typeface="Arial"/>
                <a:cs typeface="Arial"/>
                <a:sym typeface="Arial"/>
              </a:rPr>
              <a:t>-    Acquisto di beni</a:t>
            </a:r>
            <a:endParaRPr/>
          </a:p>
          <a:p>
            <a:pPr indent="0" lvl="0" marL="0" marR="0" rtl="0" algn="just">
              <a:lnSpc>
                <a:spcPct val="90000"/>
              </a:lnSpc>
              <a:spcBef>
                <a:spcPts val="360"/>
              </a:spcBef>
              <a:spcAft>
                <a:spcPts val="0"/>
              </a:spcAft>
              <a:buClr>
                <a:srgbClr val="548235"/>
              </a:buClr>
              <a:buSzPts val="1800"/>
              <a:buFont typeface="Arial"/>
              <a:buNone/>
            </a:pPr>
            <a:r>
              <a:rPr b="0" i="0" lang="en-US" sz="1800" u="none">
                <a:solidFill>
                  <a:srgbClr val="548235"/>
                </a:solidFill>
                <a:latin typeface="Arial"/>
                <a:ea typeface="Arial"/>
                <a:cs typeface="Arial"/>
                <a:sym typeface="Arial"/>
              </a:rPr>
              <a:t>-    Prestazioni di servizio </a:t>
            </a:r>
            <a:endParaRPr/>
          </a:p>
          <a:p>
            <a:pPr indent="0" lvl="0" marL="0" marR="0" rtl="0" algn="just">
              <a:lnSpc>
                <a:spcPct val="90000"/>
              </a:lnSpc>
              <a:spcBef>
                <a:spcPts val="360"/>
              </a:spcBef>
              <a:spcAft>
                <a:spcPts val="0"/>
              </a:spcAft>
              <a:buClr>
                <a:srgbClr val="548235"/>
              </a:buClr>
              <a:buSzPts val="1800"/>
              <a:buFont typeface="Arial"/>
              <a:buNone/>
            </a:pPr>
            <a:r>
              <a:rPr b="0" i="0" lang="en-US" sz="1800" u="none">
                <a:solidFill>
                  <a:srgbClr val="548235"/>
                </a:solidFill>
                <a:latin typeface="Arial"/>
                <a:ea typeface="Arial"/>
                <a:cs typeface="Arial"/>
                <a:sym typeface="Arial"/>
              </a:rPr>
              <a:t>-    Spese di funzionamento varie</a:t>
            </a:r>
            <a:endParaRPr/>
          </a:p>
          <a:p>
            <a:pPr indent="-114300" lvl="0" marL="0" marR="0" rtl="0" algn="just">
              <a:lnSpc>
                <a:spcPct val="90000"/>
              </a:lnSpc>
              <a:spcBef>
                <a:spcPts val="360"/>
              </a:spcBef>
              <a:spcAft>
                <a:spcPts val="0"/>
              </a:spcAft>
              <a:buClr>
                <a:srgbClr val="548235"/>
              </a:buClr>
              <a:buSzPts val="1800"/>
              <a:buFont typeface="Arial"/>
              <a:buChar char="-"/>
            </a:pPr>
            <a:r>
              <a:rPr b="0" i="0" lang="en-US" sz="1800" u="none">
                <a:solidFill>
                  <a:srgbClr val="548235"/>
                </a:solidFill>
                <a:latin typeface="Arial"/>
                <a:ea typeface="Arial"/>
                <a:cs typeface="Arial"/>
                <a:sym typeface="Arial"/>
              </a:rPr>
              <a:t>Trasferimenti ad enti ed altri soggetti terzi per le attività di competenza</a:t>
            </a:r>
            <a:endParaRPr/>
          </a:p>
          <a:p>
            <a:pPr indent="-114300" lvl="0" marL="0" marR="0" rtl="0" algn="just">
              <a:lnSpc>
                <a:spcPct val="90000"/>
              </a:lnSpc>
              <a:spcBef>
                <a:spcPts val="360"/>
              </a:spcBef>
              <a:spcAft>
                <a:spcPts val="0"/>
              </a:spcAft>
              <a:buClr>
                <a:srgbClr val="548235"/>
              </a:buClr>
              <a:buSzPts val="1800"/>
              <a:buFont typeface="Arial"/>
              <a:buChar char="-"/>
            </a:pPr>
            <a:r>
              <a:rPr b="0" i="0" lang="en-US" sz="1800" u="none">
                <a:solidFill>
                  <a:srgbClr val="548235"/>
                </a:solidFill>
                <a:latin typeface="Arial"/>
                <a:ea typeface="Arial"/>
                <a:cs typeface="Arial"/>
                <a:sym typeface="Arial"/>
              </a:rPr>
              <a:t>Rimborso mutui e prestiti</a:t>
            </a:r>
            <a:endParaRPr/>
          </a:p>
          <a:p>
            <a:pPr indent="-114300" lvl="0" marL="0" marR="0" rtl="0" algn="just">
              <a:lnSpc>
                <a:spcPct val="90000"/>
              </a:lnSpc>
              <a:spcBef>
                <a:spcPts val="360"/>
              </a:spcBef>
              <a:spcAft>
                <a:spcPts val="0"/>
              </a:spcAft>
              <a:buClr>
                <a:srgbClr val="548235"/>
              </a:buClr>
              <a:buSzPts val="1800"/>
              <a:buFont typeface="Arial"/>
              <a:buChar char="-"/>
            </a:pPr>
            <a:r>
              <a:rPr b="0" i="0" lang="en-US" sz="1800" u="none">
                <a:solidFill>
                  <a:srgbClr val="548235"/>
                </a:solidFill>
                <a:latin typeface="Arial"/>
                <a:ea typeface="Arial"/>
                <a:cs typeface="Arial"/>
                <a:sym typeface="Arial"/>
              </a:rPr>
              <a:t>Accantonamenti vari</a:t>
            </a:r>
            <a:endParaRPr/>
          </a:p>
        </p:txBody>
      </p:sp>
      <p:pic>
        <p:nvPicPr>
          <p:cNvPr id="127" name="Google Shape;127;p16"/>
          <p:cNvPicPr preferRelativeResize="0"/>
          <p:nvPr/>
        </p:nvPicPr>
        <p:blipFill rotWithShape="1">
          <a:blip r:embed="rId3">
            <a:alphaModFix/>
          </a:blip>
          <a:srcRect b="0" l="0" r="0" t="0"/>
          <a:stretch/>
        </p:blipFill>
        <p:spPr>
          <a:xfrm>
            <a:off x="10864850" y="46037"/>
            <a:ext cx="869950" cy="1228725"/>
          </a:xfrm>
          <a:prstGeom prst="rect">
            <a:avLst/>
          </a:prstGeom>
          <a:noFill/>
          <a:ln>
            <a:noFill/>
          </a:ln>
        </p:spPr>
      </p:pic>
      <p:sp>
        <p:nvSpPr>
          <p:cNvPr id="128" name="Google Shape;128;p16"/>
          <p:cNvSpPr/>
          <p:nvPr/>
        </p:nvSpPr>
        <p:spPr>
          <a:xfrm rot="5400000">
            <a:off x="72162" y="-53250"/>
            <a:ext cx="1676400" cy="17829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129" name="Google Shape;129;p16"/>
          <p:cNvSpPr/>
          <p:nvPr/>
        </p:nvSpPr>
        <p:spPr>
          <a:xfrm rot="-5400000">
            <a:off x="11813500" y="5892012"/>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130" name="Google Shape;130;p16"/>
          <p:cNvSpPr txBox="1"/>
          <p:nvPr/>
        </p:nvSpPr>
        <p:spPr>
          <a:xfrm>
            <a:off x="4346575" y="468312"/>
            <a:ext cx="5170500" cy="58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48235"/>
              </a:buClr>
              <a:buSzPts val="3200"/>
              <a:buFont typeface="Arial"/>
              <a:buNone/>
            </a:pPr>
            <a:r>
              <a:rPr b="1" i="0" lang="en-US" sz="3200" u="none">
                <a:solidFill>
                  <a:srgbClr val="548235"/>
                </a:solidFill>
                <a:latin typeface="Arial"/>
                <a:ea typeface="Arial"/>
                <a:cs typeface="Arial"/>
                <a:sym typeface="Arial"/>
              </a:rPr>
              <a:t>IL  BILANCIO CORRENTE</a:t>
            </a:r>
            <a:endParaRPr/>
          </a:p>
        </p:txBody>
      </p:sp>
      <p:cxnSp>
        <p:nvCxnSpPr>
          <p:cNvPr id="131" name="Google Shape;131;p16"/>
          <p:cNvCxnSpPr/>
          <p:nvPr/>
        </p:nvCxnSpPr>
        <p:spPr>
          <a:xfrm>
            <a:off x="2425700" y="1135062"/>
            <a:ext cx="9309000" cy="12600"/>
          </a:xfrm>
          <a:prstGeom prst="straightConnector1">
            <a:avLst/>
          </a:prstGeom>
          <a:noFill/>
          <a:ln cap="flat" cmpd="sng" w="9525">
            <a:solidFill>
              <a:srgbClr val="70AD47"/>
            </a:solidFill>
            <a:prstDash val="solid"/>
            <a:miter lim="800000"/>
            <a:headEnd len="med" w="med" type="none"/>
            <a:tailEnd len="med" w="med" type="none"/>
          </a:ln>
        </p:spPr>
      </p:cxnSp>
      <p:pic>
        <p:nvPicPr>
          <p:cNvPr id="132" name="Google Shape;132;p16"/>
          <p:cNvPicPr preferRelativeResize="0"/>
          <p:nvPr/>
        </p:nvPicPr>
        <p:blipFill rotWithShape="1">
          <a:blip r:embed="rId4">
            <a:alphaModFix/>
          </a:blip>
          <a:srcRect b="0" l="0" r="0" t="0"/>
          <a:stretch/>
        </p:blipFill>
        <p:spPr>
          <a:xfrm>
            <a:off x="7080250" y="4170362"/>
            <a:ext cx="5000625" cy="2878137"/>
          </a:xfrm>
          <a:prstGeom prst="rect">
            <a:avLst/>
          </a:prstGeom>
          <a:noFill/>
          <a:ln>
            <a:noFill/>
          </a:ln>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pic>
        <p:nvPicPr>
          <p:cNvPr id="138" name="Google Shape;138;p17"/>
          <p:cNvPicPr preferRelativeResize="0"/>
          <p:nvPr/>
        </p:nvPicPr>
        <p:blipFill rotWithShape="1">
          <a:blip r:embed="rId3">
            <a:alphaModFix/>
          </a:blip>
          <a:srcRect b="0" l="0" r="0" t="0"/>
          <a:stretch/>
        </p:blipFill>
        <p:spPr>
          <a:xfrm>
            <a:off x="5503862" y="2668587"/>
            <a:ext cx="1252537" cy="1673225"/>
          </a:xfrm>
          <a:prstGeom prst="rect">
            <a:avLst/>
          </a:prstGeom>
          <a:noFill/>
          <a:ln>
            <a:noFill/>
          </a:ln>
        </p:spPr>
      </p:pic>
      <p:grpSp>
        <p:nvGrpSpPr>
          <p:cNvPr id="139" name="Google Shape;139;p17"/>
          <p:cNvGrpSpPr/>
          <p:nvPr/>
        </p:nvGrpSpPr>
        <p:grpSpPr>
          <a:xfrm>
            <a:off x="2665412" y="4154487"/>
            <a:ext cx="8257108" cy="633412"/>
            <a:chOff x="1304" y="3398"/>
            <a:chExt cx="4356" cy="317"/>
          </a:xfrm>
        </p:grpSpPr>
        <p:sp>
          <p:nvSpPr>
            <p:cNvPr id="140" name="Google Shape;140;p17"/>
            <p:cNvSpPr/>
            <p:nvPr/>
          </p:nvSpPr>
          <p:spPr>
            <a:xfrm>
              <a:off x="1304" y="3398"/>
              <a:ext cx="1842" cy="317"/>
            </a:xfrm>
            <a:custGeom>
              <a:rect b="b" l="l" r="r" t="t"/>
              <a:pathLst>
                <a:path extrusionOk="0" h="317" w="2087">
                  <a:moveTo>
                    <a:pt x="2087" y="0"/>
                  </a:moveTo>
                  <a:lnTo>
                    <a:pt x="2087" y="91"/>
                  </a:lnTo>
                  <a:lnTo>
                    <a:pt x="0" y="91"/>
                  </a:lnTo>
                  <a:lnTo>
                    <a:pt x="0" y="317"/>
                  </a:lnTo>
                </a:path>
              </a:pathLst>
            </a:custGeom>
            <a:noFill/>
            <a:ln cap="flat" cmpd="sng" w="38100">
              <a:solidFill>
                <a:srgbClr val="548235"/>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141" name="Google Shape;141;p17"/>
            <p:cNvSpPr/>
            <p:nvPr/>
          </p:nvSpPr>
          <p:spPr>
            <a:xfrm>
              <a:off x="3145" y="3489"/>
              <a:ext cx="2515" cy="180"/>
            </a:xfrm>
            <a:custGeom>
              <a:rect b="b" l="l" r="r" t="t"/>
              <a:pathLst>
                <a:path extrusionOk="0" h="181" w="1905">
                  <a:moveTo>
                    <a:pt x="0" y="0"/>
                  </a:moveTo>
                  <a:lnTo>
                    <a:pt x="1905" y="0"/>
                  </a:lnTo>
                  <a:lnTo>
                    <a:pt x="1905" y="181"/>
                  </a:lnTo>
                </a:path>
              </a:pathLst>
            </a:custGeom>
            <a:noFill/>
            <a:ln cap="flat" cmpd="sng" w="38100">
              <a:solidFill>
                <a:srgbClr val="548235"/>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grpSp>
      <p:sp>
        <p:nvSpPr>
          <p:cNvPr id="142" name="Google Shape;142;p17"/>
          <p:cNvSpPr txBox="1"/>
          <p:nvPr/>
        </p:nvSpPr>
        <p:spPr>
          <a:xfrm>
            <a:off x="2665412" y="919162"/>
            <a:ext cx="9064500" cy="369900"/>
          </a:xfrm>
          <a:prstGeom prst="rect">
            <a:avLst/>
          </a:prstGeom>
          <a:noFill/>
          <a:ln>
            <a:noFill/>
          </a:ln>
        </p:spPr>
        <p:txBody>
          <a:bodyPr anchorCtr="0" anchor="t" bIns="46025" lIns="92075" spcFirstLastPara="1" rIns="92075" wrap="square" tIns="46025">
            <a:spAutoFit/>
          </a:bodyPr>
          <a:lstStyle/>
          <a:p>
            <a:pPr indent="0" lvl="0" marL="0" marR="0" rtl="0" algn="ctr">
              <a:lnSpc>
                <a:spcPct val="100000"/>
              </a:lnSpc>
              <a:spcBef>
                <a:spcPts val="0"/>
              </a:spcBef>
              <a:spcAft>
                <a:spcPts val="0"/>
              </a:spcAft>
              <a:buClr>
                <a:srgbClr val="548235"/>
              </a:buClr>
              <a:buSzPts val="1800"/>
              <a:buFont typeface="Arial"/>
              <a:buNone/>
            </a:pPr>
            <a:r>
              <a:rPr b="0" i="0" lang="en-US" sz="1800" u="none">
                <a:solidFill>
                  <a:srgbClr val="548235"/>
                </a:solidFill>
                <a:latin typeface="Arial"/>
                <a:ea typeface="Arial"/>
                <a:cs typeface="Arial"/>
                <a:sym typeface="Arial"/>
              </a:rPr>
              <a:t>Per poter sostenere la spesa corrente la Regione prevede di acquisire risorse da :</a:t>
            </a:r>
            <a:endParaRPr/>
          </a:p>
        </p:txBody>
      </p:sp>
      <p:sp>
        <p:nvSpPr>
          <p:cNvPr id="143" name="Google Shape;143;p17"/>
          <p:cNvSpPr txBox="1"/>
          <p:nvPr/>
        </p:nvSpPr>
        <p:spPr>
          <a:xfrm>
            <a:off x="1265237" y="6602412"/>
            <a:ext cx="9221700" cy="831900"/>
          </a:xfrm>
          <a:prstGeom prst="rect">
            <a:avLst/>
          </a:prstGeom>
          <a:noFill/>
          <a:ln>
            <a:noFill/>
          </a:ln>
        </p:spPr>
        <p:txBody>
          <a:bodyPr anchorCtr="0" anchor="t" bIns="46025" lIns="92075" spcFirstLastPara="1" rIns="92075" wrap="square" tIns="46025">
            <a:spAutoFit/>
          </a:bodyPr>
          <a:lstStyle/>
          <a:p>
            <a:pPr indent="0" lvl="0" marL="0" marR="0" rtl="0" algn="ctr">
              <a:lnSpc>
                <a:spcPct val="100000"/>
              </a:lnSpc>
              <a:spcBef>
                <a:spcPts val="0"/>
              </a:spcBef>
              <a:spcAft>
                <a:spcPts val="0"/>
              </a:spcAft>
              <a:buClr>
                <a:srgbClr val="548235"/>
              </a:buClr>
              <a:buSzPts val="1600"/>
              <a:buFont typeface="Arial"/>
              <a:buNone/>
            </a:pPr>
            <a:r>
              <a:rPr b="0" i="0" lang="en-US" sz="1600" u="none">
                <a:solidFill>
                  <a:srgbClr val="548235"/>
                </a:solidFill>
                <a:latin typeface="Arial"/>
                <a:ea typeface="Arial"/>
                <a:cs typeface="Arial"/>
                <a:sym typeface="Arial"/>
              </a:rPr>
              <a:t>       In particolare l’importo </a:t>
            </a:r>
            <a:r>
              <a:rPr b="0" i="0" lang="en-US" sz="1600" u="none">
                <a:solidFill>
                  <a:srgbClr val="002060"/>
                </a:solidFill>
                <a:latin typeface="Arial"/>
                <a:ea typeface="Arial"/>
                <a:cs typeface="Arial"/>
                <a:sym typeface="Arial"/>
              </a:rPr>
              <a:t>di </a:t>
            </a:r>
            <a:r>
              <a:rPr b="1" i="0" lang="en-US" sz="1600" u="none">
                <a:solidFill>
                  <a:srgbClr val="002060"/>
                </a:solidFill>
                <a:latin typeface="Arial"/>
                <a:ea typeface="Arial"/>
                <a:cs typeface="Arial"/>
                <a:sym typeface="Arial"/>
              </a:rPr>
              <a:t>€</a:t>
            </a:r>
            <a:r>
              <a:rPr b="1" i="0" lang="en-US" sz="1600" u="none">
                <a:solidFill>
                  <a:srgbClr val="C55A11"/>
                </a:solidFill>
                <a:latin typeface="Arial"/>
                <a:ea typeface="Arial"/>
                <a:cs typeface="Arial"/>
                <a:sym typeface="Arial"/>
              </a:rPr>
              <a:t> </a:t>
            </a:r>
            <a:r>
              <a:rPr b="1" i="0" lang="en-US" sz="1600" u="none">
                <a:solidFill>
                  <a:srgbClr val="002060"/>
                </a:solidFill>
                <a:latin typeface="Arial"/>
                <a:ea typeface="Arial"/>
                <a:cs typeface="Arial"/>
                <a:sym typeface="Arial"/>
              </a:rPr>
              <a:t>2.862.547.605,37</a:t>
            </a:r>
            <a:r>
              <a:rPr b="1" i="0" lang="en-US" sz="1600" u="none">
                <a:solidFill>
                  <a:srgbClr val="C55A11"/>
                </a:solidFill>
                <a:latin typeface="Arial"/>
                <a:ea typeface="Arial"/>
                <a:cs typeface="Arial"/>
                <a:sym typeface="Arial"/>
              </a:rPr>
              <a:t> </a:t>
            </a:r>
            <a:r>
              <a:rPr b="0" i="0" lang="en-US" sz="1600" u="none">
                <a:solidFill>
                  <a:srgbClr val="C55A11"/>
                </a:solidFill>
                <a:latin typeface="Arial"/>
                <a:ea typeface="Arial"/>
                <a:cs typeface="Arial"/>
                <a:sym typeface="Arial"/>
              </a:rPr>
              <a:t> </a:t>
            </a:r>
            <a:r>
              <a:rPr b="0" i="0" lang="en-US" sz="1600" u="none">
                <a:solidFill>
                  <a:srgbClr val="548235"/>
                </a:solidFill>
                <a:latin typeface="Arial"/>
                <a:ea typeface="Arial"/>
                <a:cs typeface="Arial"/>
                <a:sym typeface="Arial"/>
              </a:rPr>
              <a:t>è così ripartito</a:t>
            </a:r>
            <a:endParaRPr/>
          </a:p>
          <a:p>
            <a:pPr indent="0" lvl="0" marL="0" marR="0" rtl="0" algn="l">
              <a:lnSpc>
                <a:spcPct val="100000"/>
              </a:lnSpc>
              <a:spcBef>
                <a:spcPts val="0"/>
              </a:spcBef>
              <a:spcAft>
                <a:spcPts val="0"/>
              </a:spcAft>
              <a:buClr>
                <a:srgbClr val="003300"/>
              </a:buClr>
              <a:buSzPts val="1600"/>
              <a:buFont typeface="Arial"/>
              <a:buNone/>
            </a:pPr>
            <a:r>
              <a:rPr b="0" i="0" lang="en-US" sz="1600" u="none">
                <a:solidFill>
                  <a:srgbClr val="003300"/>
                </a:solidFill>
                <a:latin typeface="Arial"/>
                <a:ea typeface="Arial"/>
                <a:cs typeface="Arial"/>
                <a:sym typeface="Arial"/>
              </a:rPr>
              <a:t>	</a:t>
            </a:r>
            <a:r>
              <a:rPr b="0" i="0" lang="en-US" sz="1400" u="none">
                <a:solidFill>
                  <a:srgbClr val="548235"/>
                </a:solidFill>
                <a:latin typeface="Arial"/>
                <a:ea typeface="Arial"/>
                <a:cs typeface="Arial"/>
                <a:sym typeface="Arial"/>
              </a:rPr>
              <a:t>Entrate tributarie		 €  </a:t>
            </a:r>
            <a:r>
              <a:rPr b="1" i="0" lang="en-US" sz="1400" u="none">
                <a:solidFill>
                  <a:srgbClr val="002060"/>
                </a:solidFill>
                <a:latin typeface="Arial"/>
                <a:ea typeface="Arial"/>
                <a:cs typeface="Arial"/>
                <a:sym typeface="Arial"/>
              </a:rPr>
              <a:t>2.831.913.625,78</a:t>
            </a:r>
            <a:r>
              <a:rPr b="0" i="0" lang="en-US" sz="1400" u="none">
                <a:solidFill>
                  <a:srgbClr val="548235"/>
                </a:solidFill>
                <a:latin typeface="Arial"/>
                <a:ea typeface="Arial"/>
                <a:cs typeface="Arial"/>
                <a:sym typeface="Arial"/>
              </a:rPr>
              <a:t> </a:t>
            </a:r>
            <a:endParaRPr/>
          </a:p>
          <a:p>
            <a:pPr indent="0" lvl="0" marL="0" marR="0" rtl="0" algn="l">
              <a:lnSpc>
                <a:spcPct val="100000"/>
              </a:lnSpc>
              <a:spcBef>
                <a:spcPts val="0"/>
              </a:spcBef>
              <a:spcAft>
                <a:spcPts val="0"/>
              </a:spcAft>
              <a:buClr>
                <a:srgbClr val="548235"/>
              </a:buClr>
              <a:buSzPts val="1400"/>
              <a:buFont typeface="Arial"/>
              <a:buNone/>
            </a:pPr>
            <a:r>
              <a:rPr b="0" i="0" lang="en-US" sz="1400" u="none">
                <a:solidFill>
                  <a:srgbClr val="548235"/>
                </a:solidFill>
                <a:latin typeface="Arial"/>
                <a:ea typeface="Arial"/>
                <a:cs typeface="Arial"/>
                <a:sym typeface="Arial"/>
              </a:rPr>
              <a:t>	Entrate extratributarie		 </a:t>
            </a:r>
            <a:r>
              <a:rPr b="0" i="0" lang="en-US" sz="1400" u="none">
                <a:solidFill>
                  <a:srgbClr val="002060"/>
                </a:solidFill>
                <a:latin typeface="Arial"/>
                <a:ea typeface="Arial"/>
                <a:cs typeface="Arial"/>
                <a:sym typeface="Arial"/>
              </a:rPr>
              <a:t>€       </a:t>
            </a:r>
            <a:r>
              <a:rPr b="1" i="0" lang="en-US" sz="1400" u="none">
                <a:solidFill>
                  <a:srgbClr val="002060"/>
                </a:solidFill>
                <a:latin typeface="Arial"/>
                <a:ea typeface="Arial"/>
                <a:cs typeface="Arial"/>
                <a:sym typeface="Arial"/>
              </a:rPr>
              <a:t>30.633.979,59 </a:t>
            </a:r>
            <a:endParaRPr/>
          </a:p>
        </p:txBody>
      </p:sp>
      <p:sp>
        <p:nvSpPr>
          <p:cNvPr id="144" name="Google Shape;144;p17"/>
          <p:cNvSpPr txBox="1"/>
          <p:nvPr/>
        </p:nvSpPr>
        <p:spPr>
          <a:xfrm>
            <a:off x="2665412" y="311150"/>
            <a:ext cx="8158200" cy="523800"/>
          </a:xfrm>
          <a:prstGeom prst="rect">
            <a:avLst/>
          </a:prstGeom>
          <a:noFill/>
          <a:ln>
            <a:noFill/>
          </a:ln>
        </p:spPr>
        <p:txBody>
          <a:bodyPr anchorCtr="0" anchor="t" bIns="46025" lIns="92075" spcFirstLastPara="1" rIns="92075" wrap="square" tIns="46025">
            <a:spAutoFit/>
          </a:bodyPr>
          <a:lstStyle/>
          <a:p>
            <a:pPr indent="0" lvl="0" marL="0" marR="0" rtl="0" algn="ctr">
              <a:lnSpc>
                <a:spcPct val="100000"/>
              </a:lnSpc>
              <a:spcBef>
                <a:spcPts val="0"/>
              </a:spcBef>
              <a:spcAft>
                <a:spcPts val="0"/>
              </a:spcAft>
              <a:buClr>
                <a:srgbClr val="548235"/>
              </a:buClr>
              <a:buSzPts val="2800"/>
              <a:buFont typeface="Arial"/>
              <a:buNone/>
            </a:pPr>
            <a:r>
              <a:rPr b="1" i="0" lang="en-US" sz="2800" u="none">
                <a:solidFill>
                  <a:srgbClr val="548235"/>
                </a:solidFill>
                <a:latin typeface="Arial"/>
                <a:ea typeface="Arial"/>
                <a:cs typeface="Arial"/>
                <a:sym typeface="Arial"/>
              </a:rPr>
              <a:t>Bilancio Corrente</a:t>
            </a:r>
            <a:endParaRPr/>
          </a:p>
        </p:txBody>
      </p:sp>
      <p:sp>
        <p:nvSpPr>
          <p:cNvPr id="145" name="Google Shape;145;p17"/>
          <p:cNvSpPr/>
          <p:nvPr/>
        </p:nvSpPr>
        <p:spPr>
          <a:xfrm>
            <a:off x="1190625" y="3465512"/>
            <a:ext cx="2065338" cy="3297236"/>
          </a:xfrm>
          <a:custGeom>
            <a:rect b="b" l="l" r="r" t="t"/>
            <a:pathLst>
              <a:path extrusionOk="0" h="1632" w="1584">
                <a:moveTo>
                  <a:pt x="576" y="0"/>
                </a:moveTo>
                <a:lnTo>
                  <a:pt x="576" y="576"/>
                </a:lnTo>
                <a:lnTo>
                  <a:pt x="0" y="576"/>
                </a:lnTo>
                <a:lnTo>
                  <a:pt x="0" y="1632"/>
                </a:lnTo>
                <a:lnTo>
                  <a:pt x="1584" y="1632"/>
                </a:lnTo>
              </a:path>
            </a:pathLst>
          </a:custGeom>
          <a:noFill/>
          <a:ln cap="flat" cmpd="sng" w="28575">
            <a:solidFill>
              <a:srgbClr val="003300"/>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146" name="Google Shape;146;p17"/>
          <p:cNvSpPr txBox="1"/>
          <p:nvPr/>
        </p:nvSpPr>
        <p:spPr>
          <a:xfrm>
            <a:off x="5229225" y="2282825"/>
            <a:ext cx="1771800" cy="308100"/>
          </a:xfrm>
          <a:prstGeom prst="rect">
            <a:avLst/>
          </a:prstGeom>
          <a:noFill/>
          <a:ln>
            <a:noFill/>
          </a:ln>
        </p:spPr>
        <p:txBody>
          <a:bodyPr anchorCtr="0" anchor="t" bIns="46025" lIns="92075" spcFirstLastPara="1" rIns="92075" wrap="square" tIns="46025">
            <a:spAutoFit/>
          </a:bodyPr>
          <a:lstStyle/>
          <a:p>
            <a:pPr indent="0" lvl="0" marL="0" marR="0" rtl="0" algn="l">
              <a:lnSpc>
                <a:spcPct val="100000"/>
              </a:lnSpc>
              <a:spcBef>
                <a:spcPts val="0"/>
              </a:spcBef>
              <a:spcAft>
                <a:spcPts val="0"/>
              </a:spcAft>
              <a:buClr>
                <a:srgbClr val="002060"/>
              </a:buClr>
              <a:buSzPts val="1400"/>
              <a:buFont typeface="Arial"/>
              <a:buNone/>
            </a:pPr>
            <a:r>
              <a:rPr b="1" i="0" lang="en-US" sz="1400" u="none">
                <a:solidFill>
                  <a:srgbClr val="002060"/>
                </a:solidFill>
                <a:latin typeface="Arial"/>
                <a:ea typeface="Arial"/>
                <a:cs typeface="Arial"/>
                <a:sym typeface="Arial"/>
              </a:rPr>
              <a:t>€   396.251.836,62</a:t>
            </a:r>
            <a:endParaRPr/>
          </a:p>
        </p:txBody>
      </p:sp>
      <p:pic>
        <p:nvPicPr>
          <p:cNvPr descr="CASZW6CQCAQ8FZMXCAN6UO52CA893FBMCA5Y8XA3CAANMJP1CAH35GPRCA4KN9V0CAC13ZJACAYM24EVCA283JSZCAN1691GCA8I10NFCAZETREGCA0I0EANCABCJIC8CAQKRGILCAMIOJNB" id="147" name="Google Shape;147;p17"/>
          <p:cNvPicPr preferRelativeResize="0"/>
          <p:nvPr/>
        </p:nvPicPr>
        <p:blipFill rotWithShape="1">
          <a:blip r:embed="rId4">
            <a:alphaModFix/>
          </a:blip>
          <a:srcRect b="0" l="0" r="0" t="0"/>
          <a:stretch/>
        </p:blipFill>
        <p:spPr>
          <a:xfrm>
            <a:off x="5743575" y="1249362"/>
            <a:ext cx="1054100" cy="1092200"/>
          </a:xfrm>
          <a:prstGeom prst="rect">
            <a:avLst/>
          </a:prstGeom>
          <a:noFill/>
          <a:ln>
            <a:noFill/>
          </a:ln>
        </p:spPr>
      </p:pic>
      <p:sp>
        <p:nvSpPr>
          <p:cNvPr id="148" name="Google Shape;148;p17"/>
          <p:cNvSpPr txBox="1"/>
          <p:nvPr/>
        </p:nvSpPr>
        <p:spPr>
          <a:xfrm>
            <a:off x="979487" y="2992437"/>
            <a:ext cx="1860600" cy="308100"/>
          </a:xfrm>
          <a:prstGeom prst="rect">
            <a:avLst/>
          </a:prstGeom>
          <a:noFill/>
          <a:ln>
            <a:noFill/>
          </a:ln>
        </p:spPr>
        <p:txBody>
          <a:bodyPr anchorCtr="0" anchor="t" bIns="46025" lIns="92075" spcFirstLastPara="1" rIns="92075" wrap="square" tIns="46025">
            <a:spAutoFit/>
          </a:bodyPr>
          <a:lstStyle/>
          <a:p>
            <a:pPr indent="0" lvl="0" marL="0" marR="0" rtl="0" algn="l">
              <a:lnSpc>
                <a:spcPct val="100000"/>
              </a:lnSpc>
              <a:spcBef>
                <a:spcPts val="0"/>
              </a:spcBef>
              <a:spcAft>
                <a:spcPts val="0"/>
              </a:spcAft>
              <a:buClr>
                <a:srgbClr val="548235"/>
              </a:buClr>
              <a:buSzPts val="1400"/>
              <a:buFont typeface="Times New Roman"/>
              <a:buNone/>
            </a:pPr>
            <a:r>
              <a:rPr b="1" i="0" lang="en-US" sz="1400" u="none">
                <a:solidFill>
                  <a:srgbClr val="548235"/>
                </a:solidFill>
                <a:latin typeface="Times New Roman"/>
                <a:ea typeface="Times New Roman"/>
                <a:cs typeface="Times New Roman"/>
                <a:sym typeface="Times New Roman"/>
              </a:rPr>
              <a:t>€ </a:t>
            </a:r>
            <a:r>
              <a:rPr b="1" i="0" lang="en-US" sz="1400" u="none">
                <a:solidFill>
                  <a:schemeClr val="dk1"/>
                </a:solidFill>
                <a:latin typeface="Times New Roman"/>
                <a:ea typeface="Times New Roman"/>
                <a:cs typeface="Times New Roman"/>
                <a:sym typeface="Times New Roman"/>
              </a:rPr>
              <a:t> </a:t>
            </a:r>
            <a:r>
              <a:rPr b="1" i="0" lang="en-US" sz="1400" u="none">
                <a:solidFill>
                  <a:srgbClr val="002060"/>
                </a:solidFill>
                <a:latin typeface="Arial"/>
                <a:ea typeface="Arial"/>
                <a:cs typeface="Arial"/>
                <a:sym typeface="Arial"/>
              </a:rPr>
              <a:t>2.862.547.605,37</a:t>
            </a:r>
            <a:r>
              <a:rPr b="1" i="0" lang="en-US" sz="1400" u="none">
                <a:solidFill>
                  <a:schemeClr val="dk1"/>
                </a:solidFill>
                <a:latin typeface="Times New Roman"/>
                <a:ea typeface="Times New Roman"/>
                <a:cs typeface="Times New Roman"/>
                <a:sym typeface="Times New Roman"/>
              </a:rPr>
              <a:t> </a:t>
            </a:r>
            <a:r>
              <a:rPr b="1" i="0" lang="en-US" sz="1400" u="none">
                <a:solidFill>
                  <a:srgbClr val="548235"/>
                </a:solidFill>
                <a:latin typeface="Arial"/>
                <a:ea typeface="Arial"/>
                <a:cs typeface="Arial"/>
                <a:sym typeface="Arial"/>
              </a:rPr>
              <a:t> </a:t>
            </a:r>
            <a:endParaRPr/>
          </a:p>
        </p:txBody>
      </p:sp>
      <p:grpSp>
        <p:nvGrpSpPr>
          <p:cNvPr id="149" name="Google Shape;149;p17"/>
          <p:cNvGrpSpPr/>
          <p:nvPr/>
        </p:nvGrpSpPr>
        <p:grpSpPr>
          <a:xfrm flipH="1">
            <a:off x="9332752" y="2322512"/>
            <a:ext cx="2171860" cy="968375"/>
            <a:chOff x="715" y="1353"/>
            <a:chExt cx="1200" cy="610"/>
          </a:xfrm>
        </p:grpSpPr>
        <p:grpSp>
          <p:nvGrpSpPr>
            <p:cNvPr id="150" name="Google Shape;150;p17"/>
            <p:cNvGrpSpPr/>
            <p:nvPr/>
          </p:nvGrpSpPr>
          <p:grpSpPr>
            <a:xfrm>
              <a:off x="822" y="1353"/>
              <a:ext cx="900" cy="610"/>
              <a:chOff x="822" y="1353"/>
              <a:chExt cx="900" cy="610"/>
            </a:xfrm>
          </p:grpSpPr>
          <p:sp>
            <p:nvSpPr>
              <p:cNvPr id="151" name="Google Shape;151;p17"/>
              <p:cNvSpPr txBox="1"/>
              <p:nvPr/>
            </p:nvSpPr>
            <p:spPr>
              <a:xfrm>
                <a:off x="874" y="1353"/>
                <a:ext cx="0" cy="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533CC"/>
                  </a:buClr>
                  <a:buSzPts val="1400"/>
                  <a:buFont typeface="Times New Roman"/>
                  <a:buNone/>
                </a:pPr>
                <a:r>
                  <a:rPr b="1" i="0" lang="en-US" sz="1400" u="none">
                    <a:solidFill>
                      <a:srgbClr val="0533CC"/>
                    </a:solidFill>
                    <a:latin typeface="Times New Roman"/>
                    <a:ea typeface="Times New Roman"/>
                    <a:cs typeface="Times New Roman"/>
                    <a:sym typeface="Times New Roman"/>
                  </a:rPr>
                  <a:t> </a:t>
                </a:r>
                <a:endParaRPr/>
              </a:p>
            </p:txBody>
          </p:sp>
          <p:sp>
            <p:nvSpPr>
              <p:cNvPr id="152" name="Google Shape;152;p17"/>
              <p:cNvSpPr txBox="1"/>
              <p:nvPr/>
            </p:nvSpPr>
            <p:spPr>
              <a:xfrm>
                <a:off x="822" y="1663"/>
                <a:ext cx="900" cy="300"/>
              </a:xfrm>
              <a:prstGeom prst="rect">
                <a:avLst/>
              </a:prstGeom>
              <a:noFill/>
              <a:ln>
                <a:noFill/>
              </a:ln>
            </p:spPr>
            <p:txBody>
              <a:bodyPr anchorCtr="0" anchor="t" bIns="46025" lIns="92075" spcFirstLastPara="1" rIns="92075" wrap="square" tIns="46025">
                <a:spAutoFit/>
              </a:bodyPr>
              <a:lstStyle/>
              <a:p>
                <a:pPr indent="0" lvl="0" marL="0" marR="0" rtl="0" algn="l">
                  <a:lnSpc>
                    <a:spcPct val="100000"/>
                  </a:lnSpc>
                  <a:spcBef>
                    <a:spcPts val="0"/>
                  </a:spcBef>
                  <a:spcAft>
                    <a:spcPts val="0"/>
                  </a:spcAft>
                  <a:buClr>
                    <a:srgbClr val="002060"/>
                  </a:buClr>
                  <a:buSzPts val="1400"/>
                  <a:buFont typeface="Arial"/>
                  <a:buNone/>
                </a:pPr>
                <a:r>
                  <a:rPr b="1" i="0" lang="en-US" sz="1400" u="none">
                    <a:solidFill>
                      <a:srgbClr val="002060"/>
                    </a:solidFill>
                    <a:latin typeface="Arial"/>
                    <a:ea typeface="Arial"/>
                    <a:cs typeface="Arial"/>
                    <a:sym typeface="Arial"/>
                  </a:rPr>
                  <a:t>€ 166.054.205,66</a:t>
                </a:r>
                <a:endParaRPr/>
              </a:p>
            </p:txBody>
          </p:sp>
        </p:grpSp>
        <p:sp>
          <p:nvSpPr>
            <p:cNvPr id="153" name="Google Shape;153;p17"/>
            <p:cNvSpPr txBox="1"/>
            <p:nvPr/>
          </p:nvSpPr>
          <p:spPr>
            <a:xfrm>
              <a:off x="715" y="1457"/>
              <a:ext cx="1200" cy="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85723"/>
                </a:buClr>
                <a:buSzPts val="1600"/>
                <a:buFont typeface="Arial"/>
                <a:buNone/>
              </a:pPr>
              <a:r>
                <a:rPr b="0" i="0" lang="en-US" sz="1600" u="none">
                  <a:solidFill>
                    <a:srgbClr val="385723"/>
                  </a:solidFill>
                  <a:latin typeface="Arial"/>
                  <a:ea typeface="Arial"/>
                  <a:cs typeface="Arial"/>
                  <a:sym typeface="Arial"/>
                </a:rPr>
                <a:t>Avanzo + FPV</a:t>
              </a:r>
              <a:endParaRPr/>
            </a:p>
          </p:txBody>
        </p:sp>
      </p:grpSp>
      <p:pic>
        <p:nvPicPr>
          <p:cNvPr id="154" name="Google Shape;154;p17"/>
          <p:cNvPicPr preferRelativeResize="0"/>
          <p:nvPr/>
        </p:nvPicPr>
        <p:blipFill rotWithShape="1">
          <a:blip r:embed="rId3">
            <a:alphaModFix/>
          </a:blip>
          <a:srcRect b="0" l="0" r="0" t="0"/>
          <a:stretch/>
        </p:blipFill>
        <p:spPr>
          <a:xfrm>
            <a:off x="82550" y="6326187"/>
            <a:ext cx="869950" cy="1228725"/>
          </a:xfrm>
          <a:prstGeom prst="rect">
            <a:avLst/>
          </a:prstGeom>
          <a:noFill/>
          <a:ln>
            <a:noFill/>
          </a:ln>
        </p:spPr>
      </p:pic>
      <p:cxnSp>
        <p:nvCxnSpPr>
          <p:cNvPr id="155" name="Google Shape;155;p17"/>
          <p:cNvCxnSpPr/>
          <p:nvPr/>
        </p:nvCxnSpPr>
        <p:spPr>
          <a:xfrm>
            <a:off x="2665412" y="2043112"/>
            <a:ext cx="2990700" cy="1341300"/>
          </a:xfrm>
          <a:prstGeom prst="bentConnector3">
            <a:avLst>
              <a:gd fmla="val 50000" name="adj1"/>
            </a:avLst>
          </a:prstGeom>
          <a:solidFill>
            <a:srgbClr val="FFFF00"/>
          </a:solidFill>
          <a:ln cap="flat" cmpd="sng" w="38100">
            <a:solidFill>
              <a:srgbClr val="385723"/>
            </a:solidFill>
            <a:prstDash val="solid"/>
            <a:round/>
            <a:headEnd len="med" w="med" type="none"/>
            <a:tailEnd len="med" w="med" type="triangle"/>
          </a:ln>
        </p:spPr>
      </p:cxnSp>
      <p:cxnSp>
        <p:nvCxnSpPr>
          <p:cNvPr id="156" name="Google Shape;156;p17"/>
          <p:cNvCxnSpPr/>
          <p:nvPr/>
        </p:nvCxnSpPr>
        <p:spPr>
          <a:xfrm flipH="1">
            <a:off x="6661037" y="1992312"/>
            <a:ext cx="3329100" cy="1419300"/>
          </a:xfrm>
          <a:prstGeom prst="bentConnector3">
            <a:avLst>
              <a:gd fmla="val 50000" name="adj1"/>
            </a:avLst>
          </a:prstGeom>
          <a:solidFill>
            <a:srgbClr val="FFFF00"/>
          </a:solidFill>
          <a:ln cap="flat" cmpd="sng" w="38100">
            <a:solidFill>
              <a:srgbClr val="385723"/>
            </a:solidFill>
            <a:prstDash val="solid"/>
            <a:round/>
            <a:headEnd len="med" w="med" type="none"/>
            <a:tailEnd len="med" w="med" type="triangle"/>
          </a:ln>
        </p:spPr>
      </p:cxnSp>
      <p:cxnSp>
        <p:nvCxnSpPr>
          <p:cNvPr id="157" name="Google Shape;157;p17"/>
          <p:cNvCxnSpPr/>
          <p:nvPr/>
        </p:nvCxnSpPr>
        <p:spPr>
          <a:xfrm>
            <a:off x="6153150" y="2511425"/>
            <a:ext cx="0" cy="238200"/>
          </a:xfrm>
          <a:prstGeom prst="straightConnector1">
            <a:avLst/>
          </a:prstGeom>
          <a:solidFill>
            <a:srgbClr val="FFFF00"/>
          </a:solidFill>
          <a:ln cap="flat" cmpd="sng" w="38100">
            <a:solidFill>
              <a:srgbClr val="385723"/>
            </a:solidFill>
            <a:prstDash val="solid"/>
            <a:miter lim="800000"/>
            <a:headEnd len="med" w="med" type="none"/>
            <a:tailEnd len="med" w="med" type="triangle"/>
          </a:ln>
        </p:spPr>
      </p:cxnSp>
      <p:sp>
        <p:nvSpPr>
          <p:cNvPr id="158" name="Google Shape;158;p17"/>
          <p:cNvSpPr txBox="1"/>
          <p:nvPr/>
        </p:nvSpPr>
        <p:spPr>
          <a:xfrm>
            <a:off x="8597900" y="5407025"/>
            <a:ext cx="1790700" cy="308100"/>
          </a:xfrm>
          <a:prstGeom prst="rect">
            <a:avLst/>
          </a:prstGeom>
          <a:noFill/>
          <a:ln>
            <a:noFill/>
          </a:ln>
        </p:spPr>
        <p:txBody>
          <a:bodyPr anchorCtr="0" anchor="t" bIns="46025" lIns="92075" spcFirstLastPara="1" rIns="92075" wrap="square" tIns="46025">
            <a:spAutoFit/>
          </a:bodyPr>
          <a:lstStyle/>
          <a:p>
            <a:pPr indent="0" lvl="0" marL="0" marR="0" rtl="0" algn="l">
              <a:lnSpc>
                <a:spcPct val="100000"/>
              </a:lnSpc>
              <a:spcBef>
                <a:spcPts val="0"/>
              </a:spcBef>
              <a:spcAft>
                <a:spcPts val="0"/>
              </a:spcAft>
              <a:buClr>
                <a:srgbClr val="002060"/>
              </a:buClr>
              <a:buSzPts val="1400"/>
              <a:buFont typeface="Arial"/>
              <a:buNone/>
            </a:pPr>
            <a:r>
              <a:rPr b="1" i="0" lang="en-US" sz="1400" u="none">
                <a:solidFill>
                  <a:srgbClr val="002060"/>
                </a:solidFill>
                <a:latin typeface="Arial"/>
                <a:ea typeface="Arial"/>
                <a:cs typeface="Arial"/>
                <a:sym typeface="Arial"/>
              </a:rPr>
              <a:t>€ 601.391.604,45</a:t>
            </a:r>
            <a:endParaRPr/>
          </a:p>
        </p:txBody>
      </p:sp>
      <p:sp>
        <p:nvSpPr>
          <p:cNvPr id="159" name="Google Shape;159;p17"/>
          <p:cNvSpPr/>
          <p:nvPr/>
        </p:nvSpPr>
        <p:spPr>
          <a:xfrm rot="5400000">
            <a:off x="68237" y="-36537"/>
            <a:ext cx="1676400" cy="1784400"/>
          </a:xfrm>
          <a:prstGeom prst="rtTriangle">
            <a:avLst/>
          </a:prstGeom>
          <a:solidFill>
            <a:srgbClr val="203864"/>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160" name="Google Shape;160;p17"/>
          <p:cNvSpPr/>
          <p:nvPr/>
        </p:nvSpPr>
        <p:spPr>
          <a:xfrm rot="-5400000">
            <a:off x="11824612" y="5874549"/>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cxnSp>
        <p:nvCxnSpPr>
          <p:cNvPr id="161" name="Google Shape;161;p17"/>
          <p:cNvCxnSpPr/>
          <p:nvPr/>
        </p:nvCxnSpPr>
        <p:spPr>
          <a:xfrm>
            <a:off x="2549525" y="804862"/>
            <a:ext cx="9309000" cy="12600"/>
          </a:xfrm>
          <a:prstGeom prst="straightConnector1">
            <a:avLst/>
          </a:prstGeom>
          <a:noFill/>
          <a:ln cap="flat" cmpd="sng" w="9525">
            <a:solidFill>
              <a:srgbClr val="70AD47"/>
            </a:solidFill>
            <a:prstDash val="solid"/>
            <a:miter lim="800000"/>
            <a:headEnd len="med" w="med" type="none"/>
            <a:tailEnd len="med" w="med" type="none"/>
          </a:ln>
        </p:spPr>
      </p:cxnSp>
      <p:sp>
        <p:nvSpPr>
          <p:cNvPr id="162" name="Google Shape;162;p17"/>
          <p:cNvSpPr txBox="1"/>
          <p:nvPr/>
        </p:nvSpPr>
        <p:spPr>
          <a:xfrm flipH="1">
            <a:off x="8829537" y="4637087"/>
            <a:ext cx="1325700" cy="83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85723"/>
              </a:buClr>
              <a:buSzPts val="1600"/>
              <a:buFont typeface="Arial"/>
              <a:buNone/>
            </a:pPr>
            <a:r>
              <a:rPr b="1" i="0" lang="en-US" sz="1600" u="none">
                <a:solidFill>
                  <a:srgbClr val="385723"/>
                </a:solidFill>
                <a:latin typeface="Arial"/>
                <a:ea typeface="Arial"/>
                <a:cs typeface="Arial"/>
                <a:sym typeface="Arial"/>
              </a:rPr>
              <a:t>Altra Spesa    corrente  </a:t>
            </a:r>
            <a:r>
              <a:rPr b="0" i="0" lang="en-US" sz="1600" u="none">
                <a:solidFill>
                  <a:srgbClr val="385723"/>
                </a:solidFill>
                <a:latin typeface="Arial"/>
                <a:ea typeface="Arial"/>
                <a:cs typeface="Arial"/>
                <a:sym typeface="Arial"/>
              </a:rPr>
              <a:t>regionale </a:t>
            </a:r>
            <a:endParaRPr/>
          </a:p>
        </p:txBody>
      </p:sp>
      <p:sp>
        <p:nvSpPr>
          <p:cNvPr id="163" name="Google Shape;163;p17"/>
          <p:cNvSpPr txBox="1"/>
          <p:nvPr/>
        </p:nvSpPr>
        <p:spPr>
          <a:xfrm flipH="1">
            <a:off x="1854275" y="4822825"/>
            <a:ext cx="2390700" cy="58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85723"/>
              </a:buClr>
              <a:buSzPts val="1600"/>
              <a:buFont typeface="Arial"/>
              <a:buNone/>
            </a:pPr>
            <a:r>
              <a:rPr b="1" i="0" lang="en-US" sz="1600" u="none">
                <a:solidFill>
                  <a:srgbClr val="385723"/>
                </a:solidFill>
                <a:latin typeface="Arial"/>
                <a:ea typeface="Arial"/>
                <a:cs typeface="Arial"/>
                <a:sym typeface="Arial"/>
              </a:rPr>
              <a:t>Copertura Disavanzo pregresso 2014 e 2015</a:t>
            </a:r>
            <a:endParaRPr/>
          </a:p>
        </p:txBody>
      </p:sp>
      <p:sp>
        <p:nvSpPr>
          <p:cNvPr id="164" name="Google Shape;164;p17"/>
          <p:cNvSpPr txBox="1"/>
          <p:nvPr/>
        </p:nvSpPr>
        <p:spPr>
          <a:xfrm>
            <a:off x="2103437" y="5359400"/>
            <a:ext cx="1790700" cy="308100"/>
          </a:xfrm>
          <a:prstGeom prst="rect">
            <a:avLst/>
          </a:prstGeom>
          <a:noFill/>
          <a:ln>
            <a:noFill/>
          </a:ln>
        </p:spPr>
        <p:txBody>
          <a:bodyPr anchorCtr="0" anchor="t" bIns="46025" lIns="92075" spcFirstLastPara="1" rIns="92075" wrap="square" tIns="46025">
            <a:spAutoFit/>
          </a:bodyPr>
          <a:lstStyle/>
          <a:p>
            <a:pPr indent="0" lvl="0" marL="0" marR="0" rtl="0" algn="r">
              <a:lnSpc>
                <a:spcPct val="100000"/>
              </a:lnSpc>
              <a:spcBef>
                <a:spcPts val="0"/>
              </a:spcBef>
              <a:spcAft>
                <a:spcPts val="0"/>
              </a:spcAft>
              <a:buClr>
                <a:srgbClr val="385723"/>
              </a:buClr>
              <a:buSzPts val="1400"/>
              <a:buFont typeface="Arial"/>
              <a:buNone/>
            </a:pPr>
            <a:r>
              <a:rPr b="1" i="0" lang="en-US" sz="1400" u="none">
                <a:solidFill>
                  <a:srgbClr val="385723"/>
                </a:solidFill>
                <a:latin typeface="Arial"/>
                <a:ea typeface="Arial"/>
                <a:cs typeface="Arial"/>
                <a:sym typeface="Arial"/>
              </a:rPr>
              <a:t>€ </a:t>
            </a:r>
            <a:r>
              <a:rPr b="1" i="0" lang="en-US" sz="1400" u="none">
                <a:solidFill>
                  <a:srgbClr val="002060"/>
                </a:solidFill>
                <a:latin typeface="Arial"/>
                <a:ea typeface="Arial"/>
                <a:cs typeface="Arial"/>
                <a:sym typeface="Arial"/>
              </a:rPr>
              <a:t>29.948.247,68</a:t>
            </a:r>
            <a:endParaRPr/>
          </a:p>
        </p:txBody>
      </p:sp>
      <p:sp>
        <p:nvSpPr>
          <p:cNvPr id="165" name="Google Shape;165;p17"/>
          <p:cNvSpPr txBox="1"/>
          <p:nvPr/>
        </p:nvSpPr>
        <p:spPr>
          <a:xfrm flipH="1">
            <a:off x="742925" y="3221037"/>
            <a:ext cx="2187600" cy="33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85723"/>
              </a:buClr>
              <a:buSzPts val="1600"/>
              <a:buFont typeface="Arial"/>
              <a:buNone/>
            </a:pPr>
            <a:r>
              <a:rPr b="0" i="0" lang="en-US" sz="1600" u="none">
                <a:solidFill>
                  <a:srgbClr val="385723"/>
                </a:solidFill>
                <a:latin typeface="Arial"/>
                <a:ea typeface="Arial"/>
                <a:cs typeface="Arial"/>
                <a:sym typeface="Arial"/>
              </a:rPr>
              <a:t>Cittadini e imprese</a:t>
            </a:r>
            <a:endParaRPr/>
          </a:p>
        </p:txBody>
      </p:sp>
      <p:pic>
        <p:nvPicPr>
          <p:cNvPr id="166" name="Google Shape;166;p17"/>
          <p:cNvPicPr preferRelativeResize="0"/>
          <p:nvPr/>
        </p:nvPicPr>
        <p:blipFill rotWithShape="1">
          <a:blip r:embed="rId5">
            <a:alphaModFix/>
          </a:blip>
          <a:srcRect b="0" l="0" r="0" t="0"/>
          <a:stretch/>
        </p:blipFill>
        <p:spPr>
          <a:xfrm>
            <a:off x="1125537" y="1508125"/>
            <a:ext cx="1344612" cy="1450975"/>
          </a:xfrm>
          <a:prstGeom prst="rect">
            <a:avLst/>
          </a:prstGeom>
          <a:noFill/>
          <a:ln>
            <a:noFill/>
          </a:ln>
        </p:spPr>
      </p:pic>
      <p:pic>
        <p:nvPicPr>
          <p:cNvPr id="167" name="Google Shape;167;p17"/>
          <p:cNvPicPr preferRelativeResize="0"/>
          <p:nvPr/>
        </p:nvPicPr>
        <p:blipFill rotWithShape="1">
          <a:blip r:embed="rId6">
            <a:alphaModFix/>
          </a:blip>
          <a:srcRect b="0" l="0" r="0" t="0"/>
          <a:stretch/>
        </p:blipFill>
        <p:spPr>
          <a:xfrm>
            <a:off x="10121900" y="1385887"/>
            <a:ext cx="804862" cy="1149350"/>
          </a:xfrm>
          <a:prstGeom prst="rect">
            <a:avLst/>
          </a:prstGeom>
          <a:noFill/>
          <a:ln>
            <a:noFill/>
          </a:ln>
        </p:spPr>
      </p:pic>
      <p:cxnSp>
        <p:nvCxnSpPr>
          <p:cNvPr id="168" name="Google Shape;168;p17"/>
          <p:cNvCxnSpPr/>
          <p:nvPr/>
        </p:nvCxnSpPr>
        <p:spPr>
          <a:xfrm flipH="1">
            <a:off x="5783324" y="4314825"/>
            <a:ext cx="17400" cy="346200"/>
          </a:xfrm>
          <a:prstGeom prst="straightConnector1">
            <a:avLst/>
          </a:prstGeom>
          <a:noFill/>
          <a:ln cap="flat" cmpd="sng" w="38100">
            <a:solidFill>
              <a:srgbClr val="385723"/>
            </a:solidFill>
            <a:prstDash val="solid"/>
            <a:miter lim="800000"/>
            <a:headEnd len="med" w="med" type="none"/>
            <a:tailEnd len="med" w="med" type="triangle"/>
          </a:ln>
        </p:spPr>
      </p:cxnSp>
      <p:sp>
        <p:nvSpPr>
          <p:cNvPr id="169" name="Google Shape;169;p17"/>
          <p:cNvSpPr txBox="1"/>
          <p:nvPr/>
        </p:nvSpPr>
        <p:spPr>
          <a:xfrm flipH="1">
            <a:off x="10096387" y="4608512"/>
            <a:ext cx="1843200" cy="90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85723"/>
              </a:buClr>
              <a:buSzPts val="1600"/>
              <a:buFont typeface="Arial"/>
              <a:buNone/>
            </a:pPr>
            <a:r>
              <a:rPr b="0" i="0" lang="en-US" sz="1600" u="none">
                <a:solidFill>
                  <a:srgbClr val="385723"/>
                </a:solidFill>
                <a:latin typeface="Arial"/>
                <a:ea typeface="Arial"/>
                <a:cs typeface="Arial"/>
                <a:sym typeface="Arial"/>
              </a:rPr>
              <a:t>Avanzo corrente per investimenti</a:t>
            </a:r>
            <a:endParaRPr/>
          </a:p>
          <a:p>
            <a:pPr indent="0" lvl="0" marL="0" marR="0" rtl="0" algn="ctr">
              <a:lnSpc>
                <a:spcPct val="100000"/>
              </a:lnSpc>
              <a:spcBef>
                <a:spcPts val="700"/>
              </a:spcBef>
              <a:spcAft>
                <a:spcPts val="0"/>
              </a:spcAft>
              <a:buClr>
                <a:srgbClr val="FF0066"/>
              </a:buClr>
              <a:buSzPts val="1400"/>
              <a:buFont typeface="Arial"/>
              <a:buNone/>
            </a:pPr>
            <a:r>
              <a:rPr b="1" i="0" lang="en-US" sz="1400" u="none">
                <a:solidFill>
                  <a:srgbClr val="FF0066"/>
                </a:solidFill>
                <a:latin typeface="Arial"/>
                <a:ea typeface="Arial"/>
                <a:cs typeface="Arial"/>
                <a:sym typeface="Arial"/>
              </a:rPr>
              <a:t> </a:t>
            </a:r>
            <a:r>
              <a:rPr b="1" i="0" lang="en-US" sz="1400" u="none">
                <a:solidFill>
                  <a:srgbClr val="002060"/>
                </a:solidFill>
                <a:latin typeface="Arial"/>
                <a:ea typeface="Arial"/>
                <a:cs typeface="Arial"/>
                <a:sym typeface="Arial"/>
              </a:rPr>
              <a:t>€ 26.201.589,08 </a:t>
            </a:r>
            <a:endParaRPr/>
          </a:p>
        </p:txBody>
      </p:sp>
      <p:sp>
        <p:nvSpPr>
          <p:cNvPr id="170" name="Google Shape;170;p17"/>
          <p:cNvSpPr txBox="1"/>
          <p:nvPr/>
        </p:nvSpPr>
        <p:spPr>
          <a:xfrm flipH="1">
            <a:off x="10272787" y="5208587"/>
            <a:ext cx="1666800" cy="308100"/>
          </a:xfrm>
          <a:prstGeom prst="rect">
            <a:avLst/>
          </a:prstGeom>
          <a:noFill/>
          <a:ln>
            <a:noFill/>
          </a:ln>
        </p:spPr>
        <p:txBody>
          <a:bodyPr anchorCtr="0" anchor="t" bIns="46025" lIns="92075" spcFirstLastPara="1" rIns="92075" wrap="square" tIns="46025">
            <a:spAutoFit/>
          </a:bodyPr>
          <a:lstStyle/>
          <a:p>
            <a:pPr indent="0" lvl="0" marL="0" marR="0" rtl="0" algn="l">
              <a:lnSpc>
                <a:spcPct val="100000"/>
              </a:lnSpc>
              <a:spcBef>
                <a:spcPts val="0"/>
              </a:spcBef>
              <a:spcAft>
                <a:spcPts val="0"/>
              </a:spcAft>
              <a:buClr>
                <a:srgbClr val="385723"/>
              </a:buClr>
              <a:buSzPts val="1400"/>
              <a:buFont typeface="Arial"/>
              <a:buNone/>
            </a:pPr>
            <a:r>
              <a:rPr b="1" i="0" lang="en-US" sz="1400" u="none">
                <a:solidFill>
                  <a:srgbClr val="385723"/>
                </a:solidFill>
                <a:latin typeface="Arial"/>
                <a:ea typeface="Arial"/>
                <a:cs typeface="Arial"/>
                <a:sym typeface="Arial"/>
              </a:rPr>
              <a:t>  </a:t>
            </a:r>
            <a:endParaRPr/>
          </a:p>
        </p:txBody>
      </p:sp>
      <p:cxnSp>
        <p:nvCxnSpPr>
          <p:cNvPr id="171" name="Google Shape;171;p17"/>
          <p:cNvCxnSpPr/>
          <p:nvPr/>
        </p:nvCxnSpPr>
        <p:spPr>
          <a:xfrm flipH="1">
            <a:off x="9388537" y="4333875"/>
            <a:ext cx="17400" cy="346200"/>
          </a:xfrm>
          <a:prstGeom prst="straightConnector1">
            <a:avLst/>
          </a:prstGeom>
          <a:noFill/>
          <a:ln cap="flat" cmpd="sng" w="38100">
            <a:solidFill>
              <a:srgbClr val="385723"/>
            </a:solidFill>
            <a:prstDash val="solid"/>
            <a:miter lim="800000"/>
            <a:headEnd len="med" w="med" type="none"/>
            <a:tailEnd len="med" w="med" type="triangle"/>
          </a:ln>
        </p:spPr>
      </p:cxnSp>
      <p:sp>
        <p:nvSpPr>
          <p:cNvPr id="172" name="Google Shape;172;p17"/>
          <p:cNvSpPr txBox="1"/>
          <p:nvPr/>
        </p:nvSpPr>
        <p:spPr>
          <a:xfrm flipH="1">
            <a:off x="4957649" y="4637087"/>
            <a:ext cx="1690800" cy="58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85723"/>
              </a:buClr>
              <a:buSzPts val="1600"/>
              <a:buFont typeface="Arial"/>
              <a:buNone/>
            </a:pPr>
            <a:r>
              <a:rPr b="1" i="0" lang="en-US" sz="1600" u="none">
                <a:solidFill>
                  <a:srgbClr val="385723"/>
                </a:solidFill>
                <a:latin typeface="Arial"/>
                <a:ea typeface="Arial"/>
                <a:cs typeface="Arial"/>
                <a:sym typeface="Arial"/>
              </a:rPr>
              <a:t>Accantonamenti fondi rischi</a:t>
            </a:r>
            <a:endParaRPr/>
          </a:p>
        </p:txBody>
      </p:sp>
      <p:sp>
        <p:nvSpPr>
          <p:cNvPr id="173" name="Google Shape;173;p17"/>
          <p:cNvSpPr txBox="1"/>
          <p:nvPr/>
        </p:nvSpPr>
        <p:spPr>
          <a:xfrm>
            <a:off x="5041900" y="5124450"/>
            <a:ext cx="1790700" cy="308100"/>
          </a:xfrm>
          <a:prstGeom prst="rect">
            <a:avLst/>
          </a:prstGeom>
          <a:noFill/>
          <a:ln>
            <a:noFill/>
          </a:ln>
        </p:spPr>
        <p:txBody>
          <a:bodyPr anchorCtr="0" anchor="t" bIns="46025" lIns="92075" spcFirstLastPara="1" rIns="92075" wrap="square" tIns="46025">
            <a:spAutoFit/>
          </a:bodyPr>
          <a:lstStyle/>
          <a:p>
            <a:pPr indent="0" lvl="0" marL="0" marR="0" rtl="0" algn="l">
              <a:lnSpc>
                <a:spcPct val="100000"/>
              </a:lnSpc>
              <a:spcBef>
                <a:spcPts val="0"/>
              </a:spcBef>
              <a:spcAft>
                <a:spcPts val="0"/>
              </a:spcAft>
              <a:buClr>
                <a:srgbClr val="002060"/>
              </a:buClr>
              <a:buSzPts val="1400"/>
              <a:buFont typeface="Arial"/>
              <a:buNone/>
            </a:pPr>
            <a:r>
              <a:rPr b="1" i="0" lang="en-US" sz="1400" u="none">
                <a:solidFill>
                  <a:srgbClr val="002060"/>
                </a:solidFill>
                <a:latin typeface="Arial"/>
                <a:ea typeface="Arial"/>
                <a:cs typeface="Arial"/>
                <a:sym typeface="Arial"/>
              </a:rPr>
              <a:t>€ 18.766.083,06 </a:t>
            </a:r>
            <a:endParaRPr/>
          </a:p>
        </p:txBody>
      </p:sp>
      <p:sp>
        <p:nvSpPr>
          <p:cNvPr id="174" name="Google Shape;174;p17"/>
          <p:cNvSpPr txBox="1"/>
          <p:nvPr/>
        </p:nvSpPr>
        <p:spPr>
          <a:xfrm flipH="1">
            <a:off x="4840274" y="5353050"/>
            <a:ext cx="1779600" cy="58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85723"/>
              </a:buClr>
              <a:buSzPts val="1600"/>
              <a:buFont typeface="Arial"/>
              <a:buNone/>
            </a:pPr>
            <a:r>
              <a:rPr b="1" i="0" lang="en-US" sz="1600" u="none">
                <a:solidFill>
                  <a:srgbClr val="385723"/>
                </a:solidFill>
                <a:latin typeface="Arial"/>
                <a:ea typeface="Arial"/>
                <a:cs typeface="Arial"/>
                <a:sym typeface="Arial"/>
              </a:rPr>
              <a:t>Accantonamenti D.L. 35/2013</a:t>
            </a:r>
            <a:endParaRPr/>
          </a:p>
        </p:txBody>
      </p:sp>
      <p:cxnSp>
        <p:nvCxnSpPr>
          <p:cNvPr id="175" name="Google Shape;175;p17"/>
          <p:cNvCxnSpPr/>
          <p:nvPr/>
        </p:nvCxnSpPr>
        <p:spPr>
          <a:xfrm flipH="1">
            <a:off x="7464487" y="4314825"/>
            <a:ext cx="17400" cy="346200"/>
          </a:xfrm>
          <a:prstGeom prst="straightConnector1">
            <a:avLst/>
          </a:prstGeom>
          <a:noFill/>
          <a:ln cap="flat" cmpd="sng" w="38100">
            <a:solidFill>
              <a:srgbClr val="385723"/>
            </a:solidFill>
            <a:prstDash val="solid"/>
            <a:miter lim="800000"/>
            <a:headEnd len="med" w="med" type="none"/>
            <a:tailEnd len="med" w="med" type="triangle"/>
          </a:ln>
        </p:spPr>
      </p:cxnSp>
      <p:sp>
        <p:nvSpPr>
          <p:cNvPr id="176" name="Google Shape;176;p17"/>
          <p:cNvSpPr txBox="1"/>
          <p:nvPr/>
        </p:nvSpPr>
        <p:spPr>
          <a:xfrm>
            <a:off x="4959350" y="5878512"/>
            <a:ext cx="1790700" cy="308100"/>
          </a:xfrm>
          <a:prstGeom prst="rect">
            <a:avLst/>
          </a:prstGeom>
          <a:noFill/>
          <a:ln>
            <a:noFill/>
          </a:ln>
        </p:spPr>
        <p:txBody>
          <a:bodyPr anchorCtr="0" anchor="t" bIns="46025" lIns="92075" spcFirstLastPara="1" rIns="92075" wrap="square" tIns="46025">
            <a:spAutoFit/>
          </a:bodyPr>
          <a:lstStyle/>
          <a:p>
            <a:pPr indent="0" lvl="0" marL="0" marR="0" rtl="0" algn="l">
              <a:lnSpc>
                <a:spcPct val="100000"/>
              </a:lnSpc>
              <a:spcBef>
                <a:spcPts val="0"/>
              </a:spcBef>
              <a:spcAft>
                <a:spcPts val="0"/>
              </a:spcAft>
              <a:buClr>
                <a:srgbClr val="385723"/>
              </a:buClr>
              <a:buSzPts val="1400"/>
              <a:buFont typeface="Arial"/>
              <a:buNone/>
            </a:pPr>
            <a:r>
              <a:rPr b="1" i="0" lang="en-US" sz="1400" u="none">
                <a:solidFill>
                  <a:srgbClr val="385723"/>
                </a:solidFill>
                <a:latin typeface="Arial"/>
                <a:ea typeface="Arial"/>
                <a:cs typeface="Arial"/>
                <a:sym typeface="Arial"/>
              </a:rPr>
              <a:t>€  </a:t>
            </a:r>
            <a:r>
              <a:rPr b="1" i="0" lang="en-US" sz="1400" u="none">
                <a:solidFill>
                  <a:srgbClr val="002060"/>
                </a:solidFill>
                <a:latin typeface="Arial"/>
                <a:ea typeface="Arial"/>
                <a:cs typeface="Arial"/>
                <a:sym typeface="Arial"/>
              </a:rPr>
              <a:t>162.969.695,96</a:t>
            </a:r>
            <a:endParaRPr/>
          </a:p>
        </p:txBody>
      </p:sp>
      <p:sp>
        <p:nvSpPr>
          <p:cNvPr id="177" name="Google Shape;177;p17"/>
          <p:cNvSpPr txBox="1"/>
          <p:nvPr/>
        </p:nvSpPr>
        <p:spPr>
          <a:xfrm flipH="1">
            <a:off x="6803887" y="4662487"/>
            <a:ext cx="1325700" cy="1076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85723"/>
              </a:buClr>
              <a:buSzPts val="1600"/>
              <a:buFont typeface="Arial"/>
              <a:buNone/>
            </a:pPr>
            <a:r>
              <a:rPr b="1" i="0" lang="en-US" sz="1600" u="none">
                <a:solidFill>
                  <a:srgbClr val="385723"/>
                </a:solidFill>
                <a:latin typeface="Arial"/>
                <a:ea typeface="Arial"/>
                <a:cs typeface="Arial"/>
                <a:sym typeface="Arial"/>
              </a:rPr>
              <a:t>Spesa    corrente  </a:t>
            </a:r>
            <a:r>
              <a:rPr b="1" i="0" lang="en-US" sz="1600" u="none">
                <a:solidFill>
                  <a:srgbClr val="16165D"/>
                </a:solidFill>
                <a:latin typeface="Arial"/>
                <a:ea typeface="Arial"/>
                <a:cs typeface="Arial"/>
                <a:sym typeface="Arial"/>
              </a:rPr>
              <a:t>Perimetro sanitario</a:t>
            </a:r>
            <a:endParaRPr/>
          </a:p>
        </p:txBody>
      </p:sp>
      <p:sp>
        <p:nvSpPr>
          <p:cNvPr id="178" name="Google Shape;178;p17"/>
          <p:cNvSpPr txBox="1"/>
          <p:nvPr/>
        </p:nvSpPr>
        <p:spPr>
          <a:xfrm>
            <a:off x="6661150" y="5645150"/>
            <a:ext cx="1790700" cy="308100"/>
          </a:xfrm>
          <a:prstGeom prst="rect">
            <a:avLst/>
          </a:prstGeom>
          <a:noFill/>
          <a:ln>
            <a:noFill/>
          </a:ln>
        </p:spPr>
        <p:txBody>
          <a:bodyPr anchorCtr="0" anchor="t" bIns="46025" lIns="92075" spcFirstLastPara="1" rIns="92075" wrap="square" tIns="46025">
            <a:spAutoFit/>
          </a:bodyPr>
          <a:lstStyle/>
          <a:p>
            <a:pPr indent="0" lvl="0" marL="0" marR="0" rtl="0" algn="l">
              <a:lnSpc>
                <a:spcPct val="100000"/>
              </a:lnSpc>
              <a:spcBef>
                <a:spcPts val="0"/>
              </a:spcBef>
              <a:spcAft>
                <a:spcPts val="0"/>
              </a:spcAft>
              <a:buClr>
                <a:srgbClr val="002060"/>
              </a:buClr>
              <a:buSzPts val="1400"/>
              <a:buFont typeface="Arial"/>
              <a:buNone/>
            </a:pPr>
            <a:r>
              <a:rPr b="1" i="0" lang="en-US" sz="1400" u="none">
                <a:solidFill>
                  <a:srgbClr val="002060"/>
                </a:solidFill>
                <a:latin typeface="Arial"/>
                <a:ea typeface="Arial"/>
                <a:cs typeface="Arial"/>
                <a:sym typeface="Arial"/>
              </a:rPr>
              <a:t>€ 2.585.576.427,42 </a:t>
            </a:r>
            <a:endParaRPr/>
          </a:p>
        </p:txBody>
      </p:sp>
      <p:sp>
        <p:nvSpPr>
          <p:cNvPr id="179" name="Google Shape;179;p17"/>
          <p:cNvSpPr txBox="1"/>
          <p:nvPr/>
        </p:nvSpPr>
        <p:spPr>
          <a:xfrm>
            <a:off x="6673850" y="4125912"/>
            <a:ext cx="5189400" cy="2200200"/>
          </a:xfrm>
          <a:prstGeom prst="rect">
            <a:avLst/>
          </a:prstGeom>
          <a:noFill/>
          <a:ln cap="flat" cmpd="sng" w="44450">
            <a:solidFill>
              <a:srgbClr val="FF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500"/>
                                        <p:tgtEl>
                                          <p:spTgt spid="14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18"/>
          <p:cNvSpPr txBox="1"/>
          <p:nvPr/>
        </p:nvSpPr>
        <p:spPr>
          <a:xfrm>
            <a:off x="3300412" y="355600"/>
            <a:ext cx="8029500" cy="500100"/>
          </a:xfrm>
          <a:prstGeom prst="rect">
            <a:avLst/>
          </a:prstGeom>
          <a:noFill/>
          <a:ln>
            <a:noFill/>
          </a:ln>
        </p:spPr>
        <p:txBody>
          <a:bodyPr anchorCtr="0" anchor="ctr" bIns="46025" lIns="92075" spcFirstLastPara="1" rIns="92075" wrap="square" tIns="46025">
            <a:noAutofit/>
          </a:bodyPr>
          <a:lstStyle/>
          <a:p>
            <a:pPr indent="0" lvl="0" marL="0" marR="0" rtl="0" algn="ctr">
              <a:lnSpc>
                <a:spcPct val="100000"/>
              </a:lnSpc>
              <a:spcBef>
                <a:spcPts val="0"/>
              </a:spcBef>
              <a:spcAft>
                <a:spcPts val="0"/>
              </a:spcAft>
              <a:buClr>
                <a:srgbClr val="548235"/>
              </a:buClr>
              <a:buSzPts val="2800"/>
              <a:buFont typeface="Arial"/>
              <a:buNone/>
            </a:pPr>
            <a:r>
              <a:rPr b="1" i="0" lang="en-US" sz="2800" u="none">
                <a:solidFill>
                  <a:srgbClr val="548235"/>
                </a:solidFill>
                <a:latin typeface="Arial"/>
                <a:ea typeface="Arial"/>
                <a:cs typeface="Arial"/>
                <a:sym typeface="Arial"/>
              </a:rPr>
              <a:t>Le principali  ENTRATE TRIBUTARIE</a:t>
            </a:r>
            <a:endParaRPr/>
          </a:p>
        </p:txBody>
      </p:sp>
      <p:sp>
        <p:nvSpPr>
          <p:cNvPr id="186" name="Google Shape;186;p18"/>
          <p:cNvSpPr txBox="1"/>
          <p:nvPr/>
        </p:nvSpPr>
        <p:spPr>
          <a:xfrm>
            <a:off x="3300412" y="3779837"/>
            <a:ext cx="3840300" cy="2730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cxnSp>
        <p:nvCxnSpPr>
          <p:cNvPr id="187" name="Google Shape;187;p18"/>
          <p:cNvCxnSpPr/>
          <p:nvPr/>
        </p:nvCxnSpPr>
        <p:spPr>
          <a:xfrm>
            <a:off x="3300412" y="4052887"/>
            <a:ext cx="3840300" cy="0"/>
          </a:xfrm>
          <a:prstGeom prst="straightConnector1">
            <a:avLst/>
          </a:prstGeom>
          <a:noFill/>
          <a:ln>
            <a:noFill/>
          </a:ln>
        </p:spPr>
      </p:cxnSp>
      <p:cxnSp>
        <p:nvCxnSpPr>
          <p:cNvPr id="188" name="Google Shape;188;p18"/>
          <p:cNvCxnSpPr/>
          <p:nvPr/>
        </p:nvCxnSpPr>
        <p:spPr>
          <a:xfrm>
            <a:off x="3300412" y="3779837"/>
            <a:ext cx="0" cy="273000"/>
          </a:xfrm>
          <a:prstGeom prst="straightConnector1">
            <a:avLst/>
          </a:prstGeom>
          <a:noFill/>
          <a:ln>
            <a:noFill/>
          </a:ln>
        </p:spPr>
      </p:cxnSp>
      <p:sp>
        <p:nvSpPr>
          <p:cNvPr id="189" name="Google Shape;189;p18"/>
          <p:cNvSpPr/>
          <p:nvPr/>
        </p:nvSpPr>
        <p:spPr>
          <a:xfrm rot="5400000">
            <a:off x="59462" y="-53250"/>
            <a:ext cx="1676400" cy="17829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190" name="Google Shape;190;p18"/>
          <p:cNvSpPr/>
          <p:nvPr/>
        </p:nvSpPr>
        <p:spPr>
          <a:xfrm rot="-5400000">
            <a:off x="11826200" y="5892012"/>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pic>
        <p:nvPicPr>
          <p:cNvPr id="191" name="Google Shape;191;p18"/>
          <p:cNvPicPr preferRelativeResize="0"/>
          <p:nvPr/>
        </p:nvPicPr>
        <p:blipFill rotWithShape="1">
          <a:blip r:embed="rId3">
            <a:alphaModFix/>
          </a:blip>
          <a:srcRect b="0" l="0" r="0" t="0"/>
          <a:stretch/>
        </p:blipFill>
        <p:spPr>
          <a:xfrm>
            <a:off x="26987" y="6383337"/>
            <a:ext cx="869950" cy="1228725"/>
          </a:xfrm>
          <a:prstGeom prst="rect">
            <a:avLst/>
          </a:prstGeom>
          <a:noFill/>
          <a:ln>
            <a:noFill/>
          </a:ln>
        </p:spPr>
      </p:pic>
      <p:cxnSp>
        <p:nvCxnSpPr>
          <p:cNvPr id="192" name="Google Shape;192;p18"/>
          <p:cNvCxnSpPr/>
          <p:nvPr/>
        </p:nvCxnSpPr>
        <p:spPr>
          <a:xfrm>
            <a:off x="2917825" y="1001712"/>
            <a:ext cx="8680500" cy="0"/>
          </a:xfrm>
          <a:prstGeom prst="straightConnector1">
            <a:avLst/>
          </a:prstGeom>
          <a:noFill/>
          <a:ln cap="flat" cmpd="sng" w="19050">
            <a:solidFill>
              <a:srgbClr val="70AD47"/>
            </a:solidFill>
            <a:prstDash val="solid"/>
            <a:miter lim="800000"/>
            <a:headEnd len="med" w="med" type="none"/>
            <a:tailEnd len="med" w="med" type="none"/>
          </a:ln>
        </p:spPr>
      </p:cxnSp>
      <p:graphicFrame>
        <p:nvGraphicFramePr>
          <p:cNvPr id="193" name="Google Shape;193;p18"/>
          <p:cNvGraphicFramePr/>
          <p:nvPr/>
        </p:nvGraphicFramePr>
        <p:xfrm>
          <a:off x="892175" y="1141412"/>
          <a:ext cx="3000000" cy="3000000"/>
        </p:xfrm>
        <a:graphic>
          <a:graphicData uri="http://schemas.openxmlformats.org/drawingml/2006/table">
            <a:tbl>
              <a:tblPr>
                <a:noFill/>
                <a:tableStyleId>{F9771354-B72D-45F2-953A-88EDEF028337}</a:tableStyleId>
              </a:tblPr>
              <a:tblGrid>
                <a:gridCol w="4570400"/>
                <a:gridCol w="3427400"/>
              </a:tblGrid>
              <a:tr h="209550">
                <a:tc>
                  <a:txBody>
                    <a:bodyPr/>
                    <a:lstStyle/>
                    <a:p>
                      <a:pPr indent="0" lvl="0" marL="0" marR="0" rtl="0" algn="ctr">
                        <a:lnSpc>
                          <a:spcPct val="100000"/>
                        </a:lnSpc>
                        <a:spcBef>
                          <a:spcPts val="0"/>
                        </a:spcBef>
                        <a:spcAft>
                          <a:spcPts val="0"/>
                        </a:spcAft>
                        <a:buClr>
                          <a:srgbClr val="FFFFFF"/>
                        </a:buClr>
                        <a:buSzPts val="1200"/>
                        <a:buFont typeface="Arial"/>
                        <a:buNone/>
                      </a:pPr>
                      <a:r>
                        <a:rPr b="1" i="0" lang="en-US" sz="1200" u="none">
                          <a:solidFill>
                            <a:srgbClr val="FFFFFF"/>
                          </a:solidFill>
                          <a:latin typeface="Arial"/>
                          <a:ea typeface="Arial"/>
                          <a:cs typeface="Arial"/>
                          <a:sym typeface="Arial"/>
                        </a:rPr>
                        <a:t>ENTRATE TRIBUTARIE</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FFFFFF"/>
                        </a:buClr>
                        <a:buSzPts val="1200"/>
                        <a:buFont typeface="Arial"/>
                        <a:buNone/>
                      </a:pPr>
                      <a:r>
                        <a:rPr b="1" i="0" lang="en-US" sz="1200" u="none">
                          <a:solidFill>
                            <a:srgbClr val="FFFFFF"/>
                          </a:solidFill>
                          <a:latin typeface="Arial"/>
                          <a:ea typeface="Arial"/>
                          <a:cs typeface="Arial"/>
                          <a:sym typeface="Arial"/>
                        </a:rPr>
                        <a:t> IMPORTO </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r h="219075">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COMPARTECIPAZIONE REGIONALE ALL'IVA </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1.922.139.236,00 </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r>
              <a:tr h="212725">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IRAP</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481.667.580,70 </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r>
              <a:tr h="214300">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ADDIZIONALE IRPEF </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250.195.748,00 </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r>
              <a:tr h="212725">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TASSE AUTOMOBILISTICHE REGIONALI</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157.500.000,00 </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r>
              <a:tr h="400050">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ADDIZIONALE REGIONALE SUL GAS NATURALE</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10.250.000,00 </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r>
              <a:tr h="400050">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TASSA PER IL DIRITTO ALLO STUDIO UNIVERSITARIO</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7.000.000,00 </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r>
              <a:tr h="212725">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TASSE  E  CONCESSIONI</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1.961.061,08 </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r>
              <a:tr h="427025">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TRIBUTO SPECIALE PER IL DEPOSITO IN DISCARICA DEI  RIFIUTI SOLIDI </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AEFF7"/>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1.200.000,00 </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AEFF7"/>
                    </a:solidFill>
                  </a:tcPr>
                </a:tc>
              </a:tr>
              <a:tr h="219075">
                <a:tc>
                  <a:txBody>
                    <a:bodyPr/>
                    <a:lstStyle/>
                    <a:p>
                      <a:pPr indent="0" lvl="0" marL="0" marR="0" rtl="0" algn="l">
                        <a:lnSpc>
                          <a:spcPct val="100000"/>
                        </a:lnSpc>
                        <a:spcBef>
                          <a:spcPts val="0"/>
                        </a:spcBef>
                        <a:spcAft>
                          <a:spcPts val="0"/>
                        </a:spcAft>
                        <a:buClr>
                          <a:srgbClr val="FFFFFF"/>
                        </a:buClr>
                        <a:buSzPts val="1200"/>
                        <a:buFont typeface="Arial"/>
                        <a:buNone/>
                      </a:pPr>
                      <a:r>
                        <a:rPr b="1" i="0" lang="en-US" sz="1200" u="none">
                          <a:solidFill>
                            <a:srgbClr val="FFFFFF"/>
                          </a:solidFill>
                          <a:latin typeface="Arial"/>
                          <a:ea typeface="Arial"/>
                          <a:cs typeface="Arial"/>
                          <a:sym typeface="Arial"/>
                        </a:rPr>
                        <a:t> </a:t>
                      </a:r>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1"/>
                    </a:solidFill>
                  </a:tcPr>
                </a:tc>
                <a:tc>
                  <a:txBody>
                    <a:bodyPr/>
                    <a:lstStyle/>
                    <a:p>
                      <a:pPr indent="0" lvl="0" marL="0" marR="0" rtl="0" algn="r">
                        <a:lnSpc>
                          <a:spcPct val="100000"/>
                        </a:lnSpc>
                        <a:spcBef>
                          <a:spcPts val="0"/>
                        </a:spcBef>
                        <a:spcAft>
                          <a:spcPts val="0"/>
                        </a:spcAft>
                        <a:buClr>
                          <a:srgbClr val="FFFFFF"/>
                        </a:buClr>
                        <a:buSzPts val="1400"/>
                        <a:buFont typeface="Arial"/>
                        <a:buNone/>
                      </a:pPr>
                      <a:r>
                        <a:rPr b="1" i="0" lang="en-US" sz="1400" u="none">
                          <a:solidFill>
                            <a:srgbClr val="FFFFFF"/>
                          </a:solidFill>
                          <a:latin typeface="Arial"/>
                          <a:ea typeface="Arial"/>
                          <a:cs typeface="Arial"/>
                          <a:sym typeface="Arial"/>
                        </a:rPr>
                        <a:t>2.831.913.625,78</a:t>
                      </a:r>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1"/>
                    </a:solidFill>
                  </a:tcPr>
                </a:tc>
              </a:tr>
            </a:tbl>
          </a:graphicData>
        </a:graphic>
      </p:graphicFrame>
      <p:graphicFrame>
        <p:nvGraphicFramePr>
          <p:cNvPr id="194" name="Google Shape;194;p18"/>
          <p:cNvGraphicFramePr/>
          <p:nvPr/>
        </p:nvGraphicFramePr>
        <p:xfrm>
          <a:off x="3297237" y="3376612"/>
          <a:ext cx="9309100" cy="4035425"/>
        </p:xfrm>
        <a:graphic>
          <a:graphicData uri="http://schemas.openxmlformats.org/drawingml/2006/chart">
            <c:chart r:id="rId4"/>
          </a:graphicData>
        </a:graphic>
      </p:graphicFrame>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19"/>
          <p:cNvSpPr txBox="1"/>
          <p:nvPr/>
        </p:nvSpPr>
        <p:spPr>
          <a:xfrm>
            <a:off x="2886075" y="293687"/>
            <a:ext cx="8029500" cy="500100"/>
          </a:xfrm>
          <a:prstGeom prst="rect">
            <a:avLst/>
          </a:prstGeom>
          <a:noFill/>
          <a:ln>
            <a:noFill/>
          </a:ln>
        </p:spPr>
        <p:txBody>
          <a:bodyPr anchorCtr="0" anchor="ctr" bIns="46025" lIns="92075" spcFirstLastPara="1" rIns="92075" wrap="square" tIns="46025">
            <a:noAutofit/>
          </a:bodyPr>
          <a:lstStyle/>
          <a:p>
            <a:pPr indent="0" lvl="0" marL="0" marR="0" rtl="0" algn="ctr">
              <a:lnSpc>
                <a:spcPct val="100000"/>
              </a:lnSpc>
              <a:spcBef>
                <a:spcPts val="0"/>
              </a:spcBef>
              <a:spcAft>
                <a:spcPts val="0"/>
              </a:spcAft>
              <a:buClr>
                <a:srgbClr val="548235"/>
              </a:buClr>
              <a:buSzPts val="2800"/>
              <a:buFont typeface="Arial"/>
              <a:buNone/>
            </a:pPr>
            <a:r>
              <a:rPr b="1" i="0" lang="en-US" sz="2800" u="none">
                <a:solidFill>
                  <a:srgbClr val="548235"/>
                </a:solidFill>
                <a:latin typeface="Arial"/>
                <a:ea typeface="Arial"/>
                <a:cs typeface="Arial"/>
                <a:sym typeface="Arial"/>
              </a:rPr>
              <a:t>Le principali  ENTRATE EXTRA-TRIBUTARIE </a:t>
            </a:r>
            <a:endParaRPr/>
          </a:p>
        </p:txBody>
      </p:sp>
      <p:sp>
        <p:nvSpPr>
          <p:cNvPr id="201" name="Google Shape;201;p19"/>
          <p:cNvSpPr/>
          <p:nvPr/>
        </p:nvSpPr>
        <p:spPr>
          <a:xfrm rot="5400000">
            <a:off x="53112" y="-53250"/>
            <a:ext cx="1676400" cy="17829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202" name="Google Shape;202;p19"/>
          <p:cNvSpPr/>
          <p:nvPr/>
        </p:nvSpPr>
        <p:spPr>
          <a:xfrm rot="-5400000">
            <a:off x="11826200" y="5892012"/>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pic>
        <p:nvPicPr>
          <p:cNvPr id="203" name="Google Shape;203;p19"/>
          <p:cNvPicPr preferRelativeResize="0"/>
          <p:nvPr/>
        </p:nvPicPr>
        <p:blipFill rotWithShape="1">
          <a:blip r:embed="rId4">
            <a:alphaModFix/>
          </a:blip>
          <a:srcRect b="0" l="0" r="0" t="0"/>
          <a:stretch/>
        </p:blipFill>
        <p:spPr>
          <a:xfrm>
            <a:off x="20637" y="6383337"/>
            <a:ext cx="869950" cy="1228725"/>
          </a:xfrm>
          <a:prstGeom prst="rect">
            <a:avLst/>
          </a:prstGeom>
          <a:noFill/>
          <a:ln>
            <a:noFill/>
          </a:ln>
        </p:spPr>
      </p:pic>
      <p:cxnSp>
        <p:nvCxnSpPr>
          <p:cNvPr id="204" name="Google Shape;204;p19"/>
          <p:cNvCxnSpPr/>
          <p:nvPr/>
        </p:nvCxnSpPr>
        <p:spPr>
          <a:xfrm>
            <a:off x="2549525" y="804862"/>
            <a:ext cx="9309000" cy="12600"/>
          </a:xfrm>
          <a:prstGeom prst="straightConnector1">
            <a:avLst/>
          </a:prstGeom>
          <a:noFill/>
          <a:ln cap="flat" cmpd="sng" w="9525">
            <a:solidFill>
              <a:srgbClr val="70AD47"/>
            </a:solidFill>
            <a:prstDash val="solid"/>
            <a:miter lim="800000"/>
            <a:headEnd len="med" w="med" type="none"/>
            <a:tailEnd len="med" w="med" type="none"/>
          </a:ln>
        </p:spPr>
      </p:cxnSp>
      <p:graphicFrame>
        <p:nvGraphicFramePr>
          <p:cNvPr id="205" name="Google Shape;205;p19"/>
          <p:cNvGraphicFramePr/>
          <p:nvPr/>
        </p:nvGraphicFramePr>
        <p:xfrm>
          <a:off x="1031875" y="847725"/>
          <a:ext cx="3000000" cy="3000000"/>
        </p:xfrm>
        <a:graphic>
          <a:graphicData uri="http://schemas.openxmlformats.org/drawingml/2006/table">
            <a:tbl>
              <a:tblPr>
                <a:noFill/>
                <a:tableStyleId>{F9771354-B72D-45F2-953A-88EDEF028337}</a:tableStyleId>
              </a:tblPr>
              <a:tblGrid>
                <a:gridCol w="4960925"/>
                <a:gridCol w="2551100"/>
              </a:tblGrid>
              <a:tr h="222250">
                <a:tc>
                  <a:txBody>
                    <a:bodyPr/>
                    <a:lstStyle/>
                    <a:p>
                      <a:pPr indent="0" lvl="0" marL="0" marR="0" rtl="0" algn="ctr">
                        <a:lnSpc>
                          <a:spcPct val="100000"/>
                        </a:lnSpc>
                        <a:spcBef>
                          <a:spcPts val="0"/>
                        </a:spcBef>
                        <a:spcAft>
                          <a:spcPts val="0"/>
                        </a:spcAft>
                        <a:buClr>
                          <a:srgbClr val="FFFFFF"/>
                        </a:buClr>
                        <a:buSzPts val="1400"/>
                        <a:buFont typeface="Calibri"/>
                        <a:buNone/>
                      </a:pPr>
                      <a:r>
                        <a:rPr b="1" i="0" lang="en-US" sz="1400" u="none">
                          <a:solidFill>
                            <a:srgbClr val="FFFFFF"/>
                          </a:solidFill>
                          <a:latin typeface="Calibri"/>
                          <a:ea typeface="Calibri"/>
                          <a:cs typeface="Calibri"/>
                          <a:sym typeface="Calibri"/>
                        </a:rPr>
                        <a:t>ENTRATE  EXTRARIBUTARIE</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FFFFFF"/>
                        </a:buClr>
                        <a:buSzPts val="1400"/>
                        <a:buFont typeface="Calibri"/>
                        <a:buNone/>
                      </a:pPr>
                      <a:r>
                        <a:rPr b="1" i="0" lang="en-US" sz="1400" u="none">
                          <a:solidFill>
                            <a:srgbClr val="FFFFFF"/>
                          </a:solidFill>
                          <a:latin typeface="Calibri"/>
                          <a:ea typeface="Calibri"/>
                          <a:cs typeface="Calibri"/>
                          <a:sym typeface="Calibri"/>
                        </a:rPr>
                        <a:t>IMPORTO</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r h="254000">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PROVENTI</a:t>
                      </a:r>
                      <a:endParaRPr/>
                    </a:p>
                  </a:txBody>
                  <a:tcPr marT="9525" marB="0" marR="9525" marL="95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1" i="0" lang="en-US" sz="1600" u="none">
                          <a:solidFill>
                            <a:srgbClr val="000000"/>
                          </a:solidFill>
                          <a:latin typeface="Arial"/>
                          <a:ea typeface="Arial"/>
                          <a:cs typeface="Arial"/>
                          <a:sym typeface="Arial"/>
                        </a:rPr>
                        <a:t>22.496.819,60</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r>
              <a:tr h="223825">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di cui :</a:t>
                      </a:r>
                      <a:endParaRPr/>
                    </a:p>
                  </a:txBody>
                  <a:tcPr marT="9525" marB="0" marR="9525" marL="95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r>
              <a:tr h="222250">
                <a:tc>
                  <a:txBody>
                    <a:bodyPr/>
                    <a:lstStyle/>
                    <a:p>
                      <a:pPr indent="-6350" lvl="0" marL="0" marR="0" rtl="0" algn="l">
                        <a:lnSpc>
                          <a:spcPct val="100000"/>
                        </a:lnSpc>
                        <a:spcBef>
                          <a:spcPts val="0"/>
                        </a:spcBef>
                        <a:spcAft>
                          <a:spcPts val="0"/>
                        </a:spcAft>
                        <a:buClr>
                          <a:srgbClr val="000000"/>
                        </a:buClr>
                        <a:buSzPts val="100"/>
                        <a:buFont typeface="Arial"/>
                        <a:buChar char="-"/>
                      </a:pPr>
                      <a:r>
                        <a:rPr b="0" i="0" lang="en-US" sz="1400" u="none">
                          <a:solidFill>
                            <a:srgbClr val="000000"/>
                          </a:solidFill>
                          <a:latin typeface="Arial"/>
                          <a:ea typeface="Arial"/>
                          <a:cs typeface="Arial"/>
                          <a:sym typeface="Arial"/>
                        </a:rPr>
                        <a:t>Canoni  del demanio idrico</a:t>
                      </a:r>
                      <a:endParaRPr/>
                    </a:p>
                  </a:txBody>
                  <a:tcPr marT="9525" marB="0" marR="9525" marL="2571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16.820.171,79</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r>
              <a:tr h="222250">
                <a:tc>
                  <a:txBody>
                    <a:bodyPr/>
                    <a:lstStyle/>
                    <a:p>
                      <a:pPr indent="-6350" lvl="0" marL="0" marR="0" rtl="0" algn="l">
                        <a:lnSpc>
                          <a:spcPct val="100000"/>
                        </a:lnSpc>
                        <a:spcBef>
                          <a:spcPts val="0"/>
                        </a:spcBef>
                        <a:spcAft>
                          <a:spcPts val="0"/>
                        </a:spcAft>
                        <a:buClr>
                          <a:srgbClr val="000000"/>
                        </a:buClr>
                        <a:buSzPts val="100"/>
                        <a:buFont typeface="Arial"/>
                        <a:buChar char="-"/>
                      </a:pPr>
                      <a:r>
                        <a:rPr b="0" i="0" lang="en-US" sz="1400" u="none">
                          <a:solidFill>
                            <a:srgbClr val="000000"/>
                          </a:solidFill>
                          <a:latin typeface="Arial"/>
                          <a:ea typeface="Arial"/>
                          <a:cs typeface="Arial"/>
                          <a:sym typeface="Arial"/>
                        </a:rPr>
                        <a:t>Altri proventi</a:t>
                      </a:r>
                      <a:endParaRPr/>
                    </a:p>
                  </a:txBody>
                  <a:tcPr marT="9525" marB="0" marR="9525" marL="2571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r">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5.676.647,81</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r>
              <a:tr h="436550">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PROVENTI DALL'ATTIVITA' DI CONTROLLO E REPRESSIONE ILLECITI</a:t>
                      </a:r>
                      <a:endParaRPr/>
                    </a:p>
                  </a:txBody>
                  <a:tcPr marT="9525" marB="0" marR="9525" marL="95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1" i="0" lang="en-US" sz="1600" u="none">
                          <a:solidFill>
                            <a:srgbClr val="000000"/>
                          </a:solidFill>
                          <a:latin typeface="Arial"/>
                          <a:ea typeface="Arial"/>
                          <a:cs typeface="Arial"/>
                          <a:sym typeface="Arial"/>
                        </a:rPr>
                        <a:t>3.375.000,00</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r>
              <a:tr h="254000">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INTERESSI ATTIVI</a:t>
                      </a:r>
                      <a:endParaRPr/>
                    </a:p>
                  </a:txBody>
                  <a:tcPr marT="9525" marB="0" marR="9525" marL="95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1" i="0" lang="en-US" sz="1600" u="none">
                          <a:solidFill>
                            <a:srgbClr val="000000"/>
                          </a:solidFill>
                          <a:latin typeface="Arial"/>
                          <a:ea typeface="Arial"/>
                          <a:cs typeface="Arial"/>
                          <a:sym typeface="Arial"/>
                        </a:rPr>
                        <a:t>10.290,00</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r>
              <a:tr h="254000">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RIMBORSI ED ALTRE ENTRATE CORRENTI</a:t>
                      </a:r>
                      <a:endParaRPr/>
                    </a:p>
                  </a:txBody>
                  <a:tcPr marT="9525" marB="0" marR="9525" marL="95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2DEEF"/>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1" i="0" lang="en-US" sz="1600" u="none">
                          <a:solidFill>
                            <a:srgbClr val="000000"/>
                          </a:solidFill>
                          <a:latin typeface="Arial"/>
                          <a:ea typeface="Arial"/>
                          <a:cs typeface="Arial"/>
                          <a:sym typeface="Arial"/>
                        </a:rPr>
                        <a:t>4.751.869,99</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2DEEF"/>
                    </a:solidFill>
                  </a:tcPr>
                </a:tc>
              </a:tr>
              <a:tr h="222250">
                <a:tc>
                  <a:txBody>
                    <a:bodyPr/>
                    <a:lstStyle/>
                    <a:p>
                      <a:pPr indent="0" lvl="0" marL="0" marR="0" rtl="0" algn="l">
                        <a:lnSpc>
                          <a:spcPct val="100000"/>
                        </a:lnSpc>
                        <a:spcBef>
                          <a:spcPts val="0"/>
                        </a:spcBef>
                        <a:spcAft>
                          <a:spcPts val="0"/>
                        </a:spcAft>
                        <a:buClr>
                          <a:srgbClr val="FFFFFF"/>
                        </a:buClr>
                        <a:buSzPts val="1400"/>
                        <a:buFont typeface="Calibri"/>
                        <a:buNone/>
                      </a:pPr>
                      <a:r>
                        <a:rPr b="1" i="0" lang="en-US" sz="1400" u="none">
                          <a:solidFill>
                            <a:srgbClr val="FFFFFF"/>
                          </a:solidFill>
                          <a:latin typeface="Calibri"/>
                          <a:ea typeface="Calibri"/>
                          <a:cs typeface="Calibri"/>
                          <a:sym typeface="Calibri"/>
                        </a:rPr>
                        <a:t>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1"/>
                    </a:solidFill>
                  </a:tcPr>
                </a:tc>
                <a:tc>
                  <a:txBody>
                    <a:bodyPr/>
                    <a:lstStyle/>
                    <a:p>
                      <a:pPr indent="0" lvl="0" marL="0" marR="0" rtl="0" algn="r">
                        <a:lnSpc>
                          <a:spcPct val="100000"/>
                        </a:lnSpc>
                        <a:spcBef>
                          <a:spcPts val="0"/>
                        </a:spcBef>
                        <a:spcAft>
                          <a:spcPts val="0"/>
                        </a:spcAft>
                        <a:buClr>
                          <a:srgbClr val="FFFFFF"/>
                        </a:buClr>
                        <a:buSzPts val="1400"/>
                        <a:buFont typeface="Arial"/>
                        <a:buNone/>
                      </a:pPr>
                      <a:r>
                        <a:rPr b="1" i="0" lang="en-US" sz="1400" u="none">
                          <a:solidFill>
                            <a:srgbClr val="FFFFFF"/>
                          </a:solidFill>
                          <a:latin typeface="Arial"/>
                          <a:ea typeface="Arial"/>
                          <a:cs typeface="Arial"/>
                          <a:sym typeface="Arial"/>
                        </a:rPr>
                        <a:t>30.633.979,59</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1"/>
                    </a:solidFill>
                  </a:tcPr>
                </a:tc>
              </a:tr>
            </a:tbl>
          </a:graphicData>
        </a:graphic>
      </p:graphicFrame>
      <p:graphicFrame>
        <p:nvGraphicFramePr>
          <p:cNvPr id="206" name="Google Shape;206;p19"/>
          <p:cNvGraphicFramePr/>
          <p:nvPr/>
        </p:nvGraphicFramePr>
        <p:xfrm>
          <a:off x="2835275" y="3259137"/>
          <a:ext cx="8842376" cy="4202112"/>
        </p:xfrm>
        <a:graphic>
          <a:graphicData uri="http://schemas.openxmlformats.org/presentationml/2006/ole">
            <mc:AlternateContent>
              <mc:Choice Requires="v">
                <p:oleObj r:id="rId5" imgH="4202112" imgW="8842376" progId="Excel.Chart.8" spid="_x0000_s1">
                  <p:embed/>
                </p:oleObj>
              </mc:Choice>
              <mc:Fallback>
                <p:oleObj r:id="rId6" imgH="4202112" imgW="8842376" progId="Excel.Chart.8">
                  <p:embed/>
                  <p:pic>
                    <p:nvPicPr>
                      <p:cNvPr id="206" name="Google Shape;206;p19"/>
                      <p:cNvPicPr preferRelativeResize="0"/>
                      <p:nvPr/>
                    </p:nvPicPr>
                    <p:blipFill rotWithShape="1">
                      <a:blip r:embed="rId7">
                        <a:alphaModFix/>
                      </a:blip>
                      <a:srcRect b="0" l="0" r="0" t="0"/>
                      <a:stretch/>
                    </p:blipFill>
                    <p:spPr>
                      <a:xfrm>
                        <a:off x="2835275" y="3259137"/>
                        <a:ext cx="8842376" cy="4202112"/>
                      </a:xfrm>
                      <a:prstGeom prst="rect">
                        <a:avLst/>
                      </a:prstGeom>
                      <a:noFill/>
                      <a:ln>
                        <a:noFill/>
                      </a:ln>
                    </p:spPr>
                  </p:pic>
                </p:oleObj>
              </mc:Fallback>
            </mc:AlternateContent>
          </a:graphicData>
        </a:graphic>
      </p:graphicFrame>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20"/>
          <p:cNvSpPr txBox="1"/>
          <p:nvPr/>
        </p:nvSpPr>
        <p:spPr>
          <a:xfrm>
            <a:off x="2711450" y="6767512"/>
            <a:ext cx="7848600" cy="584100"/>
          </a:xfrm>
          <a:prstGeom prst="rect">
            <a:avLst/>
          </a:prstGeom>
          <a:solidFill>
            <a:schemeClr val="lt1"/>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385723"/>
              </a:buClr>
              <a:buSzPts val="1600"/>
              <a:buFont typeface="Arial"/>
              <a:buNone/>
            </a:pPr>
            <a:r>
              <a:rPr b="0" i="0" lang="en-US" sz="1600" u="none">
                <a:solidFill>
                  <a:srgbClr val="385723"/>
                </a:solidFill>
                <a:latin typeface="Arial"/>
                <a:ea typeface="Arial"/>
                <a:cs typeface="Arial"/>
                <a:sym typeface="Arial"/>
              </a:rPr>
              <a:t>Le missioni sono definite da legge dello Stato in relazione al riparto di competenza di cui agli articoli 117 e 118 della Costituzione. </a:t>
            </a:r>
            <a:endParaRPr/>
          </a:p>
        </p:txBody>
      </p:sp>
      <p:sp>
        <p:nvSpPr>
          <p:cNvPr id="213" name="Google Shape;213;p20"/>
          <p:cNvSpPr txBox="1"/>
          <p:nvPr/>
        </p:nvSpPr>
        <p:spPr>
          <a:xfrm>
            <a:off x="3173412" y="230187"/>
            <a:ext cx="8078700" cy="500100"/>
          </a:xfrm>
          <a:prstGeom prst="rect">
            <a:avLst/>
          </a:prstGeom>
          <a:noFill/>
          <a:ln cap="flat" cmpd="sng" w="9525">
            <a:solidFill>
              <a:schemeClr val="lt1"/>
            </a:solidFill>
            <a:prstDash val="solid"/>
            <a:miter lim="800000"/>
            <a:headEnd len="sm" w="sm" type="none"/>
            <a:tailEnd len="sm" w="sm" type="none"/>
          </a:ln>
        </p:spPr>
        <p:txBody>
          <a:bodyPr anchorCtr="0" anchor="ctr" bIns="46025" lIns="92075" spcFirstLastPara="1" rIns="92075" wrap="square" tIns="46025">
            <a:noAutofit/>
          </a:bodyPr>
          <a:lstStyle/>
          <a:p>
            <a:pPr indent="0" lvl="0" marL="0" marR="0" rtl="0" algn="ctr">
              <a:lnSpc>
                <a:spcPct val="100000"/>
              </a:lnSpc>
              <a:spcBef>
                <a:spcPts val="0"/>
              </a:spcBef>
              <a:spcAft>
                <a:spcPts val="0"/>
              </a:spcAft>
              <a:buClr>
                <a:srgbClr val="548235"/>
              </a:buClr>
              <a:buSzPts val="2800"/>
              <a:buFont typeface="Arial"/>
              <a:buNone/>
            </a:pPr>
            <a:r>
              <a:rPr b="1" i="0" lang="en-US" sz="2800" u="none">
                <a:solidFill>
                  <a:srgbClr val="548235"/>
                </a:solidFill>
                <a:latin typeface="Arial"/>
                <a:ea typeface="Arial"/>
                <a:cs typeface="Arial"/>
                <a:sym typeface="Arial"/>
              </a:rPr>
              <a:t>Per quali finalità di  spesa corrente?</a:t>
            </a:r>
            <a:endParaRPr/>
          </a:p>
        </p:txBody>
      </p:sp>
      <p:pic>
        <p:nvPicPr>
          <p:cNvPr id="214" name="Google Shape;214;p20"/>
          <p:cNvPicPr preferRelativeResize="0"/>
          <p:nvPr/>
        </p:nvPicPr>
        <p:blipFill rotWithShape="1">
          <a:blip r:embed="rId3">
            <a:alphaModFix/>
          </a:blip>
          <a:srcRect b="0" l="0" r="0" t="0"/>
          <a:stretch/>
        </p:blipFill>
        <p:spPr>
          <a:xfrm>
            <a:off x="220662" y="6313487"/>
            <a:ext cx="869950" cy="1228725"/>
          </a:xfrm>
          <a:prstGeom prst="rect">
            <a:avLst/>
          </a:prstGeom>
          <a:noFill/>
          <a:ln>
            <a:noFill/>
          </a:ln>
        </p:spPr>
      </p:pic>
      <p:sp>
        <p:nvSpPr>
          <p:cNvPr id="215" name="Google Shape;215;p20"/>
          <p:cNvSpPr/>
          <p:nvPr/>
        </p:nvSpPr>
        <p:spPr>
          <a:xfrm rot="5400000">
            <a:off x="59462" y="-62775"/>
            <a:ext cx="1676400" cy="17829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216" name="Google Shape;216;p20"/>
          <p:cNvSpPr/>
          <p:nvPr/>
        </p:nvSpPr>
        <p:spPr>
          <a:xfrm rot="-5400000">
            <a:off x="11805562" y="5892012"/>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cxnSp>
        <p:nvCxnSpPr>
          <p:cNvPr id="217" name="Google Shape;217;p20"/>
          <p:cNvCxnSpPr/>
          <p:nvPr/>
        </p:nvCxnSpPr>
        <p:spPr>
          <a:xfrm>
            <a:off x="3327400" y="930275"/>
            <a:ext cx="8132700" cy="0"/>
          </a:xfrm>
          <a:prstGeom prst="straightConnector1">
            <a:avLst/>
          </a:prstGeom>
          <a:noFill/>
          <a:ln cap="flat" cmpd="sng" w="19050">
            <a:solidFill>
              <a:srgbClr val="70AD47"/>
            </a:solidFill>
            <a:prstDash val="solid"/>
            <a:miter lim="800000"/>
            <a:headEnd len="med" w="med" type="none"/>
            <a:tailEnd len="med" w="med" type="none"/>
          </a:ln>
        </p:spPr>
      </p:cxnSp>
      <p:sp>
        <p:nvSpPr>
          <p:cNvPr id="218" name="Google Shape;218;p20"/>
          <p:cNvSpPr txBox="1"/>
          <p:nvPr/>
        </p:nvSpPr>
        <p:spPr>
          <a:xfrm>
            <a:off x="1789112" y="6492875"/>
            <a:ext cx="10383900" cy="27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200"/>
              <a:buFont typeface="Arial"/>
              <a:buNone/>
            </a:pPr>
            <a:r>
              <a:rPr b="0" i="0" lang="en-US" sz="1200" u="none">
                <a:solidFill>
                  <a:srgbClr val="002060"/>
                </a:solidFill>
                <a:latin typeface="Arial"/>
                <a:ea typeface="Arial"/>
                <a:cs typeface="Arial"/>
                <a:sym typeface="Arial"/>
              </a:rPr>
              <a:t>Le missioni ricomprendono anche le previsioni del titolo 2 macroaggregato 04 – altri trasferimenti capitali. La missione 50 comprende anche il titolo 4</a:t>
            </a:r>
            <a:endParaRPr/>
          </a:p>
        </p:txBody>
      </p:sp>
      <p:graphicFrame>
        <p:nvGraphicFramePr>
          <p:cNvPr id="219" name="Google Shape;219;p20"/>
          <p:cNvGraphicFramePr/>
          <p:nvPr/>
        </p:nvGraphicFramePr>
        <p:xfrm>
          <a:off x="1300162" y="790575"/>
          <a:ext cx="3000000" cy="3000000"/>
        </p:xfrm>
        <a:graphic>
          <a:graphicData uri="http://schemas.openxmlformats.org/drawingml/2006/table">
            <a:tbl>
              <a:tblPr>
                <a:noFill/>
                <a:tableStyleId>{F9771354-B72D-45F2-953A-88EDEF028337}</a:tableStyleId>
              </a:tblPr>
              <a:tblGrid>
                <a:gridCol w="942975"/>
                <a:gridCol w="7945425"/>
                <a:gridCol w="2849550"/>
              </a:tblGrid>
              <a:tr h="322250">
                <a:tc>
                  <a:txBody>
                    <a:bodyPr/>
                    <a:lstStyle/>
                    <a:p>
                      <a:pPr indent="0" lvl="0" marL="0" marR="0" rtl="0" algn="ctr">
                        <a:lnSpc>
                          <a:spcPct val="100000"/>
                        </a:lnSpc>
                        <a:spcBef>
                          <a:spcPts val="0"/>
                        </a:spcBef>
                        <a:spcAft>
                          <a:spcPts val="0"/>
                        </a:spcAft>
                        <a:buClr>
                          <a:schemeClr val="lt1"/>
                        </a:buClr>
                        <a:buSzPts val="1400"/>
                        <a:buFont typeface="Arial"/>
                        <a:buNone/>
                      </a:pPr>
                      <a:r>
                        <a:rPr b="1" i="0" lang="en-US" sz="1400" u="none">
                          <a:solidFill>
                            <a:schemeClr val="lt1"/>
                          </a:solidFill>
                          <a:latin typeface="Arial"/>
                          <a:ea typeface="Arial"/>
                          <a:cs typeface="Arial"/>
                          <a:sym typeface="Arial"/>
                        </a:rPr>
                        <a:t> </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solidFill>
                      <a:srgbClr val="70AD47"/>
                    </a:solidFill>
                  </a:tcPr>
                </a:tc>
                <a:tc>
                  <a:txBody>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Missioni ( finalità )</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solidFill>
                      <a:srgbClr val="70AD47"/>
                    </a:solidFill>
                  </a:tcPr>
                </a:tc>
                <a:tc>
                  <a:txBody>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  Importo (*)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solidFill>
                      <a:srgbClr val="70AD47"/>
                    </a:solidFill>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0</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DISAVANZO PRESUNTO </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29.948.247,68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1</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SERVIZI ISTITUZIONALI, GENERALI E DI GESTIONE</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103.128.394,93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4</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ISTRUZIONE E DIRITTO ALLO STUDIO</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23.353.095,00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5</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TUTELA E VALORIZZAZIONE DEI BENI E DELLE ATTIVITÀ CULTURALI</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7.149.085,00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6</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POLITICHE GIOVANILI, SPORT E TEMPO LIBERO</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1.656.987,00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7</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TURISMO</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4.928.662,00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8</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ASSETTO DEL TERRITORIO ED EDILIZIA ABITATIVA</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2.737.590,00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60350">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9</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SVILUPPO SOSTENIBILE E TUTELA DEL TERRITORIO E DELL'AMBIENTE</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15.989.526,12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10</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TRASPORTI E DIRITTO ALLA MOBILITÀ</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190.482.903,72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11</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SOCCORSO CIVILE</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12.547.680,58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12</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DIRITTI SOCIALI, POLITICHE SOCIALI E FAMIGLIA</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31.845.080,24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13</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TUTELA DELLA SALUTE</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2.617.401.430,87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14</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SVILUPPO ECONOMICO E COMPETITIVITÀ</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4.372.965,48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15</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POLITICHE PER IL LAVORO E LA FORMAZIONE PROFESSIONALE</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14.626.746,42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16</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AGRICOLTURA, POLITICHE AGROALIMENTARI E PESCA</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22.022.950,21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17</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ENERGIA E DIVERSIFICAZIONE DELLE FONTI ENERGETICHE</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1.338.958,46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18</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RELAZIONI CON LE ALTRE AUTONOMIE TERRITORIALI E LOCALI</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2.111.000,00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19</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RELAZIONI INTERNAZIONALI</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171.400,00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20</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FONDI E ACCANTONAMENTI</a:t>
                      </a:r>
                      <a:endParaRPr/>
                    </a:p>
                  </a:txBody>
                  <a:tcPr marT="6950" marB="0" marR="6950" marL="6950" anchor="b">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                    14.501.554,75 </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50</a:t>
                      </a:r>
                      <a:endParaRPr/>
                    </a:p>
                  </a:txBody>
                  <a:tcPr marT="6950" marB="0" marR="6950" marL="6950" anchor="b">
                    <a:lnL cap="flat" cmpd="sng" w="9525">
                      <a:solidFill>
                        <a:srgbClr val="70AD47"/>
                      </a:solidFill>
                      <a:prstDash val="solid"/>
                      <a:round/>
                      <a:headEnd len="sm" w="sm" type="none"/>
                      <a:tailEnd len="sm" w="sm" type="none"/>
                    </a:lnL>
                    <a:lnT cap="flat" cmpd="sng" w="9525">
                      <a:solidFill>
                        <a:srgbClr val="70AD47"/>
                      </a:solidFill>
                      <a:prstDash val="solid"/>
                      <a:round/>
                      <a:headEnd len="sm" w="sm" type="none"/>
                      <a:tailEnd len="sm" w="sm" type="none"/>
                    </a:lnT>
                    <a:lnB cap="flat" cmpd="sng" w="50800">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DEBITO PUBBLICO ( compreso tit 4)</a:t>
                      </a:r>
                      <a:endParaRPr/>
                    </a:p>
                  </a:txBody>
                  <a:tcPr marT="6950" marB="0" marR="6950" marL="6950" anchor="b">
                    <a:lnT cap="flat" cmpd="sng" w="9525">
                      <a:solidFill>
                        <a:srgbClr val="70AD47"/>
                      </a:solidFill>
                      <a:prstDash val="solid"/>
                      <a:round/>
                      <a:headEnd len="sm" w="sm" type="none"/>
                      <a:tailEnd len="sm" w="sm" type="none"/>
                    </a:lnT>
                    <a:lnB cap="flat" cmpd="sng" w="50800">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298.337.800,11</a:t>
                      </a:r>
                      <a:endParaRPr/>
                    </a:p>
                  </a:txBody>
                  <a:tcPr marT="6950" marB="0" marR="6950" marL="6950" anchor="b">
                    <a:lnR cap="flat" cmpd="sng" w="9525">
                      <a:solidFill>
                        <a:srgbClr val="70AD47"/>
                      </a:solidFill>
                      <a:prstDash val="solid"/>
                      <a:round/>
                      <a:headEnd len="sm" w="sm" type="none"/>
                      <a:tailEnd len="sm" w="sm" type="none"/>
                    </a:lnR>
                    <a:lnT cap="flat" cmpd="sng" w="9525">
                      <a:solidFill>
                        <a:srgbClr val="70AD47"/>
                      </a:solidFill>
                      <a:prstDash val="solid"/>
                      <a:round/>
                      <a:headEnd len="sm" w="sm" type="none"/>
                      <a:tailEnd len="sm" w="sm" type="none"/>
                    </a:lnT>
                    <a:lnB cap="flat" cmpd="sng" w="50800">
                      <a:solidFill>
                        <a:srgbClr val="70AD47"/>
                      </a:solidFill>
                      <a:prstDash val="solid"/>
                      <a:round/>
                      <a:headEnd len="sm" w="sm" type="none"/>
                      <a:tailEnd len="sm" w="sm" type="none"/>
                    </a:lnB>
                  </a:tcPr>
                </a:tc>
              </a:tr>
              <a:tr h="250825">
                <a:tc>
                  <a:txBody>
                    <a:bodyPr/>
                    <a:lstStyle/>
                    <a:p>
                      <a:pPr indent="0" lvl="0" marL="0" marR="0" rtl="0" algn="ctr">
                        <a:lnSpc>
                          <a:spcPct val="100000"/>
                        </a:lnSpc>
                        <a:spcBef>
                          <a:spcPts val="0"/>
                        </a:spcBef>
                        <a:spcAft>
                          <a:spcPts val="0"/>
                        </a:spcAft>
                        <a:buClr>
                          <a:schemeClr val="dk1"/>
                        </a:buClr>
                        <a:buSzPts val="1400"/>
                        <a:buFont typeface="Arial"/>
                        <a:buNone/>
                      </a:pPr>
                      <a:r>
                        <a:rPr b="1" i="0" lang="en-US" sz="1400" u="none">
                          <a:solidFill>
                            <a:schemeClr val="dk1"/>
                          </a:solidFill>
                          <a:latin typeface="Arial"/>
                          <a:ea typeface="Arial"/>
                          <a:cs typeface="Arial"/>
                          <a:sym typeface="Arial"/>
                        </a:rPr>
                        <a:t> </a:t>
                      </a:r>
                      <a:endParaRPr/>
                    </a:p>
                  </a:txBody>
                  <a:tcPr marT="6950" marB="0" marR="6950" marL="6950" anchor="b">
                    <a:lnL cap="flat" cmpd="sng" w="9525">
                      <a:solidFill>
                        <a:srgbClr val="70AD47"/>
                      </a:solidFill>
                      <a:prstDash val="solid"/>
                      <a:round/>
                      <a:headEnd len="sm" w="sm" type="none"/>
                      <a:tailEnd len="sm" w="sm" type="none"/>
                    </a:lnL>
                    <a:lnT cap="flat" cmpd="sng" w="50800">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400"/>
                        <a:buFont typeface="Arial"/>
                        <a:buNone/>
                      </a:pPr>
                      <a:r>
                        <a:rPr b="1" i="0" lang="en-US" sz="1400" u="none">
                          <a:solidFill>
                            <a:schemeClr val="dk1"/>
                          </a:solidFill>
                          <a:latin typeface="Arial"/>
                          <a:ea typeface="Arial"/>
                          <a:cs typeface="Arial"/>
                          <a:sym typeface="Arial"/>
                        </a:rPr>
                        <a:t> </a:t>
                      </a:r>
                      <a:endParaRPr/>
                    </a:p>
                  </a:txBody>
                  <a:tcPr marT="6950" marB="0" marR="6950" marL="6950" anchor="b">
                    <a:lnT cap="flat" cmpd="sng" w="50800">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Arial"/>
                        <a:buNone/>
                      </a:pPr>
                      <a:r>
                        <a:rPr b="1" i="0" lang="en-US" sz="1600" u="none">
                          <a:solidFill>
                            <a:schemeClr val="dk1"/>
                          </a:solidFill>
                          <a:latin typeface="Arial"/>
                          <a:ea typeface="Arial"/>
                          <a:cs typeface="Arial"/>
                          <a:sym typeface="Arial"/>
                        </a:rPr>
                        <a:t>3.398.652.058,57</a:t>
                      </a:r>
                      <a:endParaRPr/>
                    </a:p>
                  </a:txBody>
                  <a:tcPr marT="6950" marB="0" marR="6950" marL="6950" anchor="b">
                    <a:lnR cap="flat" cmpd="sng" w="9525">
                      <a:solidFill>
                        <a:srgbClr val="70AD47"/>
                      </a:solidFill>
                      <a:prstDash val="solid"/>
                      <a:round/>
                      <a:headEnd len="sm" w="sm" type="none"/>
                      <a:tailEnd len="sm" w="sm" type="none"/>
                    </a:lnR>
                    <a:lnT cap="flat" cmpd="sng" w="50800">
                      <a:solidFill>
                        <a:srgbClr val="70AD47"/>
                      </a:solidFill>
                      <a:prstDash val="solid"/>
                      <a:round/>
                      <a:headEnd len="sm" w="sm" type="none"/>
                      <a:tailEnd len="sm" w="sm" type="none"/>
                    </a:lnT>
                    <a:lnB cap="flat" cmpd="sng" w="9525">
                      <a:solidFill>
                        <a:srgbClr val="70AD47"/>
                      </a:solidFill>
                      <a:prstDash val="solid"/>
                      <a:round/>
                      <a:headEnd len="sm" w="sm" type="none"/>
                      <a:tailEnd len="sm" w="sm" type="none"/>
                    </a:lnB>
                  </a:tcPr>
                </a:tc>
              </a:tr>
            </a:tbl>
          </a:graphicData>
        </a:graphic>
      </p:graphicFrame>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21"/>
          <p:cNvSpPr txBox="1"/>
          <p:nvPr/>
        </p:nvSpPr>
        <p:spPr>
          <a:xfrm>
            <a:off x="2957512" y="247650"/>
            <a:ext cx="8078700" cy="500100"/>
          </a:xfrm>
          <a:prstGeom prst="rect">
            <a:avLst/>
          </a:prstGeom>
          <a:noFill/>
          <a:ln>
            <a:noFill/>
          </a:ln>
        </p:spPr>
        <p:txBody>
          <a:bodyPr anchorCtr="0" anchor="ctr" bIns="46025" lIns="92075" spcFirstLastPara="1" rIns="92075" wrap="square" tIns="46025">
            <a:noAutofit/>
          </a:bodyPr>
          <a:lstStyle/>
          <a:p>
            <a:pPr indent="0" lvl="0" marL="0" marR="0" rtl="0" algn="ctr">
              <a:lnSpc>
                <a:spcPct val="100000"/>
              </a:lnSpc>
              <a:spcBef>
                <a:spcPts val="0"/>
              </a:spcBef>
              <a:spcAft>
                <a:spcPts val="0"/>
              </a:spcAft>
              <a:buClr>
                <a:srgbClr val="548235"/>
              </a:buClr>
              <a:buSzPts val="2800"/>
              <a:buFont typeface="Arial"/>
              <a:buNone/>
            </a:pPr>
            <a:r>
              <a:rPr b="1" i="0" lang="en-US" sz="2800" u="none">
                <a:solidFill>
                  <a:srgbClr val="548235"/>
                </a:solidFill>
                <a:latin typeface="Arial"/>
                <a:ea typeface="Arial"/>
                <a:cs typeface="Arial"/>
                <a:sym typeface="Arial"/>
              </a:rPr>
              <a:t>Per pagarci cosa?  </a:t>
            </a:r>
            <a:endParaRPr/>
          </a:p>
        </p:txBody>
      </p:sp>
      <p:sp>
        <p:nvSpPr>
          <p:cNvPr id="226" name="Google Shape;226;p21"/>
          <p:cNvSpPr/>
          <p:nvPr/>
        </p:nvSpPr>
        <p:spPr>
          <a:xfrm rot="5400000">
            <a:off x="53112" y="-35787"/>
            <a:ext cx="1676400" cy="1782900"/>
          </a:xfrm>
          <a:prstGeom prst="rtTriangle">
            <a:avLst/>
          </a:prstGeom>
          <a:solidFill>
            <a:srgbClr val="00206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sp>
        <p:nvSpPr>
          <p:cNvPr id="227" name="Google Shape;227;p21"/>
          <p:cNvSpPr/>
          <p:nvPr/>
        </p:nvSpPr>
        <p:spPr>
          <a:xfrm rot="-5400000">
            <a:off x="11826200" y="5892012"/>
            <a:ext cx="1520700" cy="1919400"/>
          </a:xfrm>
          <a:prstGeom prst="rtTriangle">
            <a:avLst/>
          </a:prstGeom>
          <a:solidFill>
            <a:srgbClr val="336600"/>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FFFF00"/>
              </a:solidFill>
              <a:latin typeface="Times New Roman"/>
              <a:ea typeface="Times New Roman"/>
              <a:cs typeface="Times New Roman"/>
              <a:sym typeface="Times New Roman"/>
            </a:endParaRPr>
          </a:p>
        </p:txBody>
      </p:sp>
      <p:cxnSp>
        <p:nvCxnSpPr>
          <p:cNvPr id="228" name="Google Shape;228;p21"/>
          <p:cNvCxnSpPr/>
          <p:nvPr/>
        </p:nvCxnSpPr>
        <p:spPr>
          <a:xfrm>
            <a:off x="2549525" y="804862"/>
            <a:ext cx="9309000" cy="12600"/>
          </a:xfrm>
          <a:prstGeom prst="straightConnector1">
            <a:avLst/>
          </a:prstGeom>
          <a:noFill/>
          <a:ln cap="flat" cmpd="sng" w="9525">
            <a:solidFill>
              <a:srgbClr val="70AD47"/>
            </a:solidFill>
            <a:prstDash val="solid"/>
            <a:miter lim="800000"/>
            <a:headEnd len="med" w="med" type="none"/>
            <a:tailEnd len="med" w="med" type="none"/>
          </a:ln>
        </p:spPr>
      </p:cxnSp>
      <p:sp>
        <p:nvSpPr>
          <p:cNvPr id="229" name="Google Shape;229;p21"/>
          <p:cNvSpPr txBox="1"/>
          <p:nvPr/>
        </p:nvSpPr>
        <p:spPr>
          <a:xfrm>
            <a:off x="2752725" y="3868737"/>
            <a:ext cx="5338800" cy="30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6165D"/>
              </a:buClr>
              <a:buSzPts val="1400"/>
              <a:buFont typeface="Times New Roman"/>
              <a:buNone/>
            </a:pPr>
            <a:r>
              <a:rPr b="0" i="0" lang="en-US" sz="1400" u="none">
                <a:solidFill>
                  <a:srgbClr val="16165D"/>
                </a:solidFill>
                <a:latin typeface="Times New Roman"/>
                <a:ea typeface="Times New Roman"/>
                <a:cs typeface="Times New Roman"/>
                <a:sym typeface="Times New Roman"/>
              </a:rPr>
              <a:t>(*) compreso fondo rimborso anticipazione di liquidità ex DL 35/2013  </a:t>
            </a:r>
            <a:endParaRPr/>
          </a:p>
        </p:txBody>
      </p:sp>
      <p:graphicFrame>
        <p:nvGraphicFramePr>
          <p:cNvPr id="230" name="Google Shape;230;p21"/>
          <p:cNvGraphicFramePr/>
          <p:nvPr/>
        </p:nvGraphicFramePr>
        <p:xfrm>
          <a:off x="2193925" y="893762"/>
          <a:ext cx="3000000" cy="3000000"/>
        </p:xfrm>
        <a:graphic>
          <a:graphicData uri="http://schemas.openxmlformats.org/drawingml/2006/table">
            <a:tbl>
              <a:tblPr>
                <a:noFill/>
                <a:tableStyleId>{F9771354-B72D-45F2-953A-88EDEF028337}</a:tableStyleId>
              </a:tblPr>
              <a:tblGrid>
                <a:gridCol w="7588250"/>
                <a:gridCol w="2017700"/>
              </a:tblGrid>
              <a:tr h="254000">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MACROAGGREGATI /FATTORI PRODUTTIVI</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70AD47"/>
                    </a:solidFill>
                  </a:tcPr>
                </a:tc>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Importo</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70AD47"/>
                    </a:solidFill>
                  </a:tcPr>
                </a:tc>
              </a:tr>
              <a:tr h="252400">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DISAVANZO PRESUNTO PREGRESSO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29.948.247,68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r>
              <a:tr h="254000">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REDDITI DA LAVORO DIPENDENTE (PERSONALE)</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85.588.069,07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r>
              <a:tr h="254000">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IMPOSTE E TASSE A CARICO DELL'ENTE ( IRAP, IMU , ETC.)</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5.627.458,99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r>
              <a:tr h="252400">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ACQUISTO DI BENI E SERVIZI</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203.060.798,38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r>
              <a:tr h="498475">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TRASFERIMENTI CORRENTI E IN C/CAPITALE ( AD ALTRI SOGGETTI PUBBLICI E PRIVATI)</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2.755.385.980,28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r>
              <a:tr h="252400">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INTERESSI PASSIVI</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57.327.605,31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r>
              <a:tr h="254000">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RIMBORSI E POSTE CORRETTIVE DELLE ENTRATE</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1.937.621,00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r>
              <a:tr h="254000">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ALTRE SPESE CORRENTI</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18.766.083,06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BF1E9"/>
                    </a:solidFill>
                  </a:tcPr>
                </a:tc>
              </a:tr>
              <a:tr h="252400">
                <a:tc>
                  <a:txBody>
                    <a:bodyPr/>
                    <a:lstStyle/>
                    <a:p>
                      <a:pPr indent="0" lvl="0" marL="0" marR="0" rtl="0" algn="l">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RIMBORSO QUOTE CAPITALE PRESTITI</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BF1E9"/>
                    </a:solidFill>
                  </a:tcPr>
                </a:tc>
                <a:tc>
                  <a:txBody>
                    <a:bodyPr/>
                    <a:lstStyle/>
                    <a:p>
                      <a:pPr indent="0" lvl="0" marL="0" marR="0" rtl="0" algn="r">
                        <a:lnSpc>
                          <a:spcPct val="100000"/>
                        </a:lnSpc>
                        <a:spcBef>
                          <a:spcPts val="0"/>
                        </a:spcBef>
                        <a:spcAft>
                          <a:spcPts val="0"/>
                        </a:spcAft>
                        <a:buClr>
                          <a:srgbClr val="000000"/>
                        </a:buClr>
                        <a:buSzPts val="1600"/>
                        <a:buFont typeface="Arial"/>
                        <a:buNone/>
                      </a:pPr>
                      <a:r>
                        <a:rPr b="0" i="0" lang="en-US" sz="1600" u="none">
                          <a:solidFill>
                            <a:srgbClr val="000000"/>
                          </a:solidFill>
                          <a:latin typeface="Arial"/>
                          <a:ea typeface="Arial"/>
                          <a:cs typeface="Arial"/>
                          <a:sym typeface="Arial"/>
                        </a:rPr>
                        <a:t>€ 241.010.194,80</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EBF1E9"/>
                    </a:solidFill>
                  </a:tcPr>
                </a:tc>
              </a:tr>
              <a:tr h="254000">
                <a:tc>
                  <a:txBody>
                    <a:bodyPr/>
                    <a:lstStyle/>
                    <a:p>
                      <a:pPr indent="0" lvl="0" marL="0" marR="0" rtl="0" algn="ct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TOTALE</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70AD47"/>
                    </a:solidFill>
                  </a:tcPr>
                </a:tc>
                <a:tc>
                  <a:txBody>
                    <a:bodyPr/>
                    <a:lstStyle/>
                    <a:p>
                      <a:pPr indent="0" lvl="0" marL="0" marR="0" rtl="0" algn="r">
                        <a:lnSpc>
                          <a:spcPct val="100000"/>
                        </a:lnSpc>
                        <a:spcBef>
                          <a:spcPts val="0"/>
                        </a:spcBef>
                        <a:spcAft>
                          <a:spcPts val="0"/>
                        </a:spcAft>
                        <a:buClr>
                          <a:srgbClr val="FFFFFF"/>
                        </a:buClr>
                        <a:buSzPts val="1600"/>
                        <a:buFont typeface="Arial"/>
                        <a:buNone/>
                      </a:pPr>
                      <a:r>
                        <a:rPr b="1" i="0" lang="en-US" sz="1600" u="none">
                          <a:solidFill>
                            <a:srgbClr val="FFFFFF"/>
                          </a:solidFill>
                          <a:latin typeface="Arial"/>
                          <a:ea typeface="Arial"/>
                          <a:cs typeface="Arial"/>
                          <a:sym typeface="Arial"/>
                        </a:rPr>
                        <a:t> 3.398.652.058,57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70AD47"/>
                    </a:solidFill>
                  </a:tcPr>
                </a:tc>
              </a:tr>
            </a:tbl>
          </a:graphicData>
        </a:graphic>
      </p:graphicFrame>
      <p:graphicFrame>
        <p:nvGraphicFramePr>
          <p:cNvPr id="231" name="Google Shape;231;p21"/>
          <p:cNvGraphicFramePr/>
          <p:nvPr/>
        </p:nvGraphicFramePr>
        <p:xfrm>
          <a:off x="241300" y="4335462"/>
          <a:ext cx="11609389" cy="3308350"/>
        </p:xfrm>
        <a:graphic>
          <a:graphicData uri="http://schemas.openxmlformats.org/presentationml/2006/ole">
            <mc:AlternateContent>
              <mc:Choice Requires="v">
                <p:oleObj r:id="rId4" imgH="3308350" imgW="11609389" progId="Excel.Chart.8" spid="_x0000_s1">
                  <p:embed/>
                </p:oleObj>
              </mc:Choice>
              <mc:Fallback>
                <p:oleObj r:id="rId5" imgH="3308350" imgW="11609389" progId="Excel.Chart.8">
                  <p:embed/>
                  <p:pic>
                    <p:nvPicPr>
                      <p:cNvPr id="231" name="Google Shape;231;p21"/>
                      <p:cNvPicPr preferRelativeResize="0"/>
                      <p:nvPr/>
                    </p:nvPicPr>
                    <p:blipFill rotWithShape="1">
                      <a:blip r:embed="rId6">
                        <a:alphaModFix/>
                      </a:blip>
                      <a:srcRect b="0" l="0" r="0" t="0"/>
                      <a:stretch/>
                    </p:blipFill>
                    <p:spPr>
                      <a:xfrm>
                        <a:off x="241300" y="4335462"/>
                        <a:ext cx="11609389" cy="3308350"/>
                      </a:xfrm>
                      <a:prstGeom prst="rect">
                        <a:avLst/>
                      </a:prstGeom>
                      <a:noFill/>
                      <a:ln>
                        <a:noFill/>
                      </a:ln>
                    </p:spPr>
                  </p:pic>
                </p:oleObj>
              </mc:Fallback>
            </mc:AlternateContent>
          </a:graphicData>
        </a:graphic>
      </p:graphicFrame>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esentazione vuota">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