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90" r:id="rId7"/>
    <p:sldId id="293" r:id="rId8"/>
    <p:sldId id="284" r:id="rId9"/>
    <p:sldId id="294" r:id="rId10"/>
    <p:sldId id="285" r:id="rId11"/>
    <p:sldId id="286" r:id="rId12"/>
    <p:sldId id="291" r:id="rId13"/>
    <p:sldId id="287" r:id="rId14"/>
    <p:sldId id="292" r:id="rId15"/>
    <p:sldId id="288" r:id="rId16"/>
    <p:sldId id="295" r:id="rId17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.giansante\AppData\Local\Temp\conf%20stampa%20baln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>
                <a:solidFill>
                  <a:schemeClr val="tx1"/>
                </a:solidFill>
              </a:rPr>
              <a:t>Percentuale di campioni </a:t>
            </a:r>
            <a:r>
              <a:rPr lang="it-IT" sz="1600" dirty="0" smtClean="0">
                <a:solidFill>
                  <a:schemeClr val="tx1"/>
                </a:solidFill>
              </a:rPr>
              <a:t>routinari </a:t>
            </a:r>
            <a:r>
              <a:rPr lang="it-IT" sz="1600" baseline="0" dirty="0" smtClean="0">
                <a:solidFill>
                  <a:schemeClr val="tx1"/>
                </a:solidFill>
              </a:rPr>
              <a:t>non </a:t>
            </a:r>
            <a:r>
              <a:rPr lang="it-IT" sz="1600" baseline="0" dirty="0">
                <a:solidFill>
                  <a:schemeClr val="tx1"/>
                </a:solidFill>
              </a:rPr>
              <a:t>conformi per mese </a:t>
            </a:r>
            <a:endParaRPr lang="it-IT" sz="16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451250430153592"/>
          <c:y val="4.20545868188416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6.4365303986909289E-2"/>
          <c:y val="0.14386014217922902"/>
          <c:w val="0.8773436523375775"/>
          <c:h val="0.69994505625761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'[conf stampa baln.xlsx]Foglio1'!$G$10</c:f>
              <c:strCache>
                <c:ptCount val="1"/>
                <c:pt idx="0">
                  <c:v>Teramo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'[conf stampa baln.xlsx]Foglio1'!$F$11:$F$16</c:f>
              <c:strCache>
                <c:ptCount val="6"/>
                <c:pt idx="0">
                  <c:v>Aprile</c:v>
                </c:pt>
                <c:pt idx="1">
                  <c:v>Maggio</c:v>
                </c:pt>
                <c:pt idx="2">
                  <c:v>Giugno</c:v>
                </c:pt>
                <c:pt idx="3">
                  <c:v>Luglio</c:v>
                </c:pt>
                <c:pt idx="4">
                  <c:v>Agosto</c:v>
                </c:pt>
                <c:pt idx="5">
                  <c:v>Settembre</c:v>
                </c:pt>
              </c:strCache>
            </c:strRef>
          </c:cat>
          <c:val>
            <c:numRef>
              <c:f>'[conf stampa baln.xlsx]Foglio1'!$G$11:$G$16</c:f>
              <c:numCache>
                <c:formatCode>General</c:formatCode>
                <c:ptCount val="6"/>
                <c:pt idx="0" formatCode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'[conf stampa baln.xlsx]Foglio1'!$H$10</c:f>
              <c:strCache>
                <c:ptCount val="1"/>
                <c:pt idx="0">
                  <c:v>Pescara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'[conf stampa baln.xlsx]Foglio1'!$F$11:$F$16</c:f>
              <c:strCache>
                <c:ptCount val="6"/>
                <c:pt idx="0">
                  <c:v>Aprile</c:v>
                </c:pt>
                <c:pt idx="1">
                  <c:v>Maggio</c:v>
                </c:pt>
                <c:pt idx="2">
                  <c:v>Giugno</c:v>
                </c:pt>
                <c:pt idx="3">
                  <c:v>Luglio</c:v>
                </c:pt>
                <c:pt idx="4">
                  <c:v>Agosto</c:v>
                </c:pt>
                <c:pt idx="5">
                  <c:v>Settembre</c:v>
                </c:pt>
              </c:strCache>
            </c:strRef>
          </c:cat>
          <c:val>
            <c:numRef>
              <c:f>'[conf stampa baln.xlsx]Foglio1'!$H$11:$H$16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2"/>
          <c:order val="2"/>
          <c:tx>
            <c:strRef>
              <c:f>'[conf stampa baln.xlsx]Foglio1'!$I$10</c:f>
              <c:strCache>
                <c:ptCount val="1"/>
                <c:pt idx="0">
                  <c:v>Chieti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'[conf stampa baln.xlsx]Foglio1'!$F$11:$F$16</c:f>
              <c:strCache>
                <c:ptCount val="6"/>
                <c:pt idx="0">
                  <c:v>Aprile</c:v>
                </c:pt>
                <c:pt idx="1">
                  <c:v>Maggio</c:v>
                </c:pt>
                <c:pt idx="2">
                  <c:v>Giugno</c:v>
                </c:pt>
                <c:pt idx="3">
                  <c:v>Luglio</c:v>
                </c:pt>
                <c:pt idx="4">
                  <c:v>Agosto</c:v>
                </c:pt>
                <c:pt idx="5">
                  <c:v>Settembre</c:v>
                </c:pt>
              </c:strCache>
            </c:strRef>
          </c:cat>
          <c:val>
            <c:numRef>
              <c:f>'[conf stampa baln.xlsx]Foglio1'!$I$11:$I$16</c:f>
              <c:numCache>
                <c:formatCode>General</c:formatCode>
                <c:ptCount val="6"/>
                <c:pt idx="0">
                  <c:v>1</c:v>
                </c:pt>
                <c:pt idx="1">
                  <c:v>9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</c:numCache>
            </c:numRef>
          </c:val>
        </c:ser>
        <c:ser>
          <c:idx val="3"/>
          <c:order val="3"/>
          <c:tx>
            <c:strRef>
              <c:f>'[conf stampa baln.xlsx]Foglio1'!$J$10</c:f>
              <c:strCache>
                <c:ptCount val="1"/>
                <c:pt idx="0">
                  <c:v>L'Aquila (laghi)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'[conf stampa baln.xlsx]Foglio1'!$F$11:$F$16</c:f>
              <c:strCache>
                <c:ptCount val="6"/>
                <c:pt idx="0">
                  <c:v>Aprile</c:v>
                </c:pt>
                <c:pt idx="1">
                  <c:v>Maggio</c:v>
                </c:pt>
                <c:pt idx="2">
                  <c:v>Giugno</c:v>
                </c:pt>
                <c:pt idx="3">
                  <c:v>Luglio</c:v>
                </c:pt>
                <c:pt idx="4">
                  <c:v>Agosto</c:v>
                </c:pt>
                <c:pt idx="5">
                  <c:v>Settembre</c:v>
                </c:pt>
              </c:strCache>
            </c:strRef>
          </c:cat>
          <c:val>
            <c:numRef>
              <c:f>'[conf stampa baln.xlsx]Foglio1'!$J$11:$J$16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169344"/>
        <c:axId val="1479172064"/>
      </c:barChart>
      <c:catAx>
        <c:axId val="147916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9172064"/>
        <c:crosses val="autoZero"/>
        <c:auto val="1"/>
        <c:lblAlgn val="ctr"/>
        <c:lblOffset val="100"/>
        <c:noMultiLvlLbl val="0"/>
      </c:catAx>
      <c:valAx>
        <c:axId val="14791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7916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24768519861965"/>
          <c:y val="4.14528286856063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 campioni conformi e non conformi rispetto al totale dei controlli effettuati da Arta Abruzzo nel 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2"/>
                <c:pt idx="0">
                  <c:v>conformi</c:v>
                </c:pt>
                <c:pt idx="1">
                  <c:v>non conformi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91.6</c:v>
                </c:pt>
                <c:pt idx="1">
                  <c:v>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0879299376522193E-2"/>
          <c:y val="0.89386180737338516"/>
          <c:w val="0.87824115543485626"/>
          <c:h val="8.20741557612683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9278621164090026"/>
          <c:y val="2.15553027883566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 campioni routinari conformi e non conformi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1619398790852753E-2"/>
                  <c:y val="-0.195042168475515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mtClean="0"/>
                      <a:t>92</a:t>
                    </a:r>
                  </a:p>
                  <a:p>
                    <a:pPr>
                      <a:defRPr/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111930511989603E-2"/>
                      <c:h val="0.13152589035322251"/>
                    </c:manualLayout>
                  </c15:layout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2"/>
                <c:pt idx="0">
                  <c:v>routinari conformi</c:v>
                </c:pt>
                <c:pt idx="1">
                  <c:v>routinari non conformi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92.02</c:v>
                </c:pt>
                <c:pt idx="1">
                  <c:v>7.98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230620189559218"/>
          <c:y val="1.11911922673267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% campioni routinari, suppletivi ed emergenziali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3"/>
                <c:pt idx="0">
                  <c:v>routinari</c:v>
                </c:pt>
                <c:pt idx="1">
                  <c:v>suppletivi</c:v>
                </c:pt>
                <c:pt idx="2">
                  <c:v>emergenziali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85.4</c:v>
                </c:pt>
                <c:pt idx="1">
                  <c:v>10.199999999999999</c:v>
                </c:pt>
                <c:pt idx="2">
                  <c:v>4.4000000000000004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0.0062</cdr:x>
      <cdr:y>0.41146</cdr:y>
    </cdr:from>
    <cdr:to>
      <cdr:x>0.06288</cdr:x>
      <cdr:y>0.50174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9091" y="1128714"/>
          <a:ext cx="266184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sz="1100"/>
            <a:t>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7026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866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560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97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830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768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43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838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43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56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1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052EE-D714-4858-AD15-46149BE10BD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11DF-0C42-453B-9991-F29A7062CF4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53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package" Target="../embeddings/Documento_di_Microsoft_Word4.docx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aabruzzo.i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aleacque.salute.gov.it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33383" y="1412334"/>
            <a:ext cx="9144000" cy="1491693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rgbClr val="008000"/>
                </a:solidFill>
              </a:rPr>
              <a:t>Stagione balneare 2018: </a:t>
            </a:r>
            <a:br>
              <a:rPr lang="it-IT" sz="4000" b="1" dirty="0" smtClean="0">
                <a:solidFill>
                  <a:srgbClr val="008000"/>
                </a:solidFill>
              </a:rPr>
            </a:br>
            <a:r>
              <a:rPr lang="it-IT" sz="4000" b="1" dirty="0" smtClean="0">
                <a:solidFill>
                  <a:srgbClr val="008000"/>
                </a:solidFill>
              </a:rPr>
              <a:t>le attività di Arta Abruzzo</a:t>
            </a:r>
            <a:endParaRPr lang="it-IT" sz="4000" b="1" dirty="0">
              <a:solidFill>
                <a:srgbClr val="0080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826" y="3371565"/>
            <a:ext cx="2274005" cy="201185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978" y="3396280"/>
            <a:ext cx="6902453" cy="194684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006811" y="5725297"/>
            <a:ext cx="6631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Pescara, 6 novembre 2018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67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30" y="4407243"/>
            <a:ext cx="3630756" cy="2308123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4000" b="1" dirty="0" smtClean="0">
                <a:solidFill>
                  <a:srgbClr val="C00000"/>
                </a:solidFill>
                <a:latin typeface="+mj-lt"/>
              </a:rPr>
              <a:t>il monitoraggio delle alghe </a:t>
            </a:r>
            <a:r>
              <a:rPr lang="it-IT" sz="4000" b="1" dirty="0" err="1" smtClean="0">
                <a:solidFill>
                  <a:srgbClr val="C00000"/>
                </a:solidFill>
                <a:latin typeface="+mj-lt"/>
              </a:rPr>
              <a:t>fitoplanctoniche</a:t>
            </a:r>
            <a:r>
              <a:rPr lang="it-IT" sz="4000" b="1" dirty="0" smtClean="0">
                <a:solidFill>
                  <a:srgbClr val="C00000"/>
                </a:solidFill>
                <a:latin typeface="+mj-lt"/>
              </a:rPr>
              <a:t> potenzialmente tossiche</a:t>
            </a:r>
          </a:p>
          <a:p>
            <a:pPr marL="0" indent="0">
              <a:buNone/>
            </a:pPr>
            <a:endParaRPr lang="it-IT" sz="1200" dirty="0" smtClean="0"/>
          </a:p>
          <a:p>
            <a:pPr marL="0" indent="0">
              <a:buNone/>
            </a:pPr>
            <a:r>
              <a:rPr lang="it-IT" sz="2400" dirty="0" smtClean="0"/>
              <a:t>La rete di monitoraggio è costituita da </a:t>
            </a:r>
            <a:r>
              <a:rPr lang="it-IT" sz="2400" dirty="0" smtClean="0">
                <a:solidFill>
                  <a:srgbClr val="C00000"/>
                </a:solidFill>
              </a:rPr>
              <a:t>20 punti di prelievo</a:t>
            </a:r>
            <a:r>
              <a:rPr lang="it-IT" sz="2400" dirty="0" smtClean="0"/>
              <a:t>, scelti tra i punti impiegati per i controlli microbiologici delle acque di balneazione , soprattutto in zone che presentano caratteristiche il più possibile favorevoli per la fioritura della </a:t>
            </a:r>
            <a:r>
              <a:rPr lang="it-IT" sz="2400" dirty="0" err="1" smtClean="0"/>
              <a:t>microalga</a:t>
            </a:r>
            <a:r>
              <a:rPr lang="it-IT" sz="2400" dirty="0" smtClean="0"/>
              <a:t>, come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C00000"/>
                </a:solidFill>
              </a:rPr>
              <a:t>fondali a carattere roccioso o ciottoloso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400" dirty="0" smtClean="0">
                <a:solidFill>
                  <a:srgbClr val="C00000"/>
                </a:solidFill>
              </a:rPr>
              <a:t>o presenza di scogliere naturali o frangiflutti artificiali.</a:t>
            </a:r>
          </a:p>
          <a:p>
            <a:pPr marL="0" indent="0">
              <a:buNone/>
            </a:pPr>
            <a:endParaRPr lang="it-IT" sz="24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4000" b="1" i="1" dirty="0" err="1" smtClean="0">
                <a:solidFill>
                  <a:srgbClr val="C00000"/>
                </a:solidFill>
                <a:latin typeface="+mj-lt"/>
              </a:rPr>
              <a:t>Ostreopsis</a:t>
            </a:r>
            <a:r>
              <a:rPr lang="it-IT" sz="4000" b="1" i="1" dirty="0" smtClean="0">
                <a:solidFill>
                  <a:srgbClr val="C00000"/>
                </a:solidFill>
                <a:latin typeface="+mj-lt"/>
              </a:rPr>
              <a:t> ovata</a:t>
            </a:r>
          </a:p>
          <a:p>
            <a:pPr marL="0" indent="0" algn="ctr">
              <a:buNone/>
            </a:pPr>
            <a:endParaRPr lang="it-IT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pic>
        <p:nvPicPr>
          <p:cNvPr id="7" name="Immagine 6" descr="Gruppo di cellule di Ostreopsis ovat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9" y="3575222"/>
            <a:ext cx="3097427" cy="28008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1540475" y="2483644"/>
            <a:ext cx="652436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E’ una </a:t>
            </a:r>
            <a:r>
              <a:rPr lang="it-IT" dirty="0" err="1" smtClean="0">
                <a:solidFill>
                  <a:srgbClr val="C00000"/>
                </a:solidFill>
              </a:rPr>
              <a:t>microalga</a:t>
            </a:r>
            <a:r>
              <a:rPr lang="it-IT" dirty="0" smtClean="0"/>
              <a:t> </a:t>
            </a:r>
            <a:r>
              <a:rPr lang="it-IT" dirty="0"/>
              <a:t>visibile solo al </a:t>
            </a:r>
            <a:r>
              <a:rPr lang="it-IT" dirty="0" smtClean="0"/>
              <a:t>microscopio</a:t>
            </a:r>
            <a:r>
              <a:rPr lang="it-IT" dirty="0">
                <a:solidFill>
                  <a:srgbClr val="C00000"/>
                </a:solidFill>
              </a:rPr>
              <a:t> </a:t>
            </a:r>
            <a:r>
              <a:rPr lang="it-IT" dirty="0" smtClean="0"/>
              <a:t>che, </a:t>
            </a:r>
            <a:r>
              <a:rPr lang="it-IT" dirty="0"/>
              <a:t>durante il periodo estivo, può manifestarsi in </a:t>
            </a:r>
            <a:r>
              <a:rPr lang="it-IT" dirty="0">
                <a:solidFill>
                  <a:srgbClr val="C00000"/>
                </a:solidFill>
              </a:rPr>
              <a:t>fioriture</a:t>
            </a:r>
            <a:r>
              <a:rPr lang="it-IT" dirty="0"/>
              <a:t> con milioni di cellule algali per litro, soprattutto con mare calmo e acque stratificate. </a:t>
            </a:r>
            <a:endParaRPr lang="it-IT" dirty="0" smtClean="0"/>
          </a:p>
          <a:p>
            <a:pPr algn="just"/>
            <a:r>
              <a:rPr lang="it-IT" dirty="0" smtClean="0"/>
              <a:t>Spesso </a:t>
            </a:r>
            <a:r>
              <a:rPr lang="it-IT" dirty="0" smtClean="0">
                <a:solidFill>
                  <a:srgbClr val="C00000"/>
                </a:solidFill>
              </a:rPr>
              <a:t>non sono visibilmente percepite</a:t>
            </a:r>
            <a:r>
              <a:rPr lang="it-IT" dirty="0" smtClean="0"/>
              <a:t>, ma risultano soltanto dall’osservazione al microscopio del campione di acqua di mare, </a:t>
            </a:r>
            <a:r>
              <a:rPr lang="it-IT" dirty="0" smtClean="0">
                <a:solidFill>
                  <a:srgbClr val="C00000"/>
                </a:solidFill>
              </a:rPr>
              <a:t>altre volte </a:t>
            </a:r>
            <a:r>
              <a:rPr lang="it-IT" dirty="0" smtClean="0"/>
              <a:t>possono formare </a:t>
            </a:r>
            <a:r>
              <a:rPr lang="it-IT" dirty="0" smtClean="0">
                <a:solidFill>
                  <a:srgbClr val="C00000"/>
                </a:solidFill>
              </a:rPr>
              <a:t>uno strato fioccoso o filamentoso in superficie o sul fondale.</a:t>
            </a:r>
          </a:p>
          <a:p>
            <a:pPr algn="just"/>
            <a:r>
              <a:rPr lang="it-IT" dirty="0" smtClean="0"/>
              <a:t>Può produrre </a:t>
            </a:r>
            <a:r>
              <a:rPr lang="it-IT" dirty="0" smtClean="0">
                <a:solidFill>
                  <a:srgbClr val="C00000"/>
                </a:solidFill>
              </a:rPr>
              <a:t>tossine</a:t>
            </a:r>
            <a:r>
              <a:rPr lang="it-IT" dirty="0" smtClean="0"/>
              <a:t> che </a:t>
            </a:r>
            <a:r>
              <a:rPr lang="it-IT" dirty="0" smtClean="0">
                <a:solidFill>
                  <a:srgbClr val="C00000"/>
                </a:solidFill>
              </a:rPr>
              <a:t>arrecano danni all’apparato respiratorio dei bagnanti esposti all’aerosol marino</a:t>
            </a:r>
            <a:r>
              <a:rPr lang="it-IT" dirty="0" smtClean="0"/>
              <a:t>. </a:t>
            </a:r>
            <a:endParaRPr lang="it-IT" dirty="0"/>
          </a:p>
          <a:p>
            <a:pPr algn="just"/>
            <a:r>
              <a:rPr lang="it-IT" dirty="0" smtClean="0"/>
              <a:t>Può essere </a:t>
            </a:r>
            <a:r>
              <a:rPr lang="it-IT" dirty="0"/>
              <a:t>tossica </a:t>
            </a:r>
            <a:r>
              <a:rPr lang="it-IT" dirty="0" smtClean="0"/>
              <a:t>per </a:t>
            </a:r>
            <a:r>
              <a:rPr lang="it-IT" dirty="0"/>
              <a:t>gli animali acquatici, </a:t>
            </a:r>
            <a:r>
              <a:rPr lang="it-IT" dirty="0" smtClean="0"/>
              <a:t>soprattutto </a:t>
            </a:r>
            <a:r>
              <a:rPr lang="it-IT" dirty="0"/>
              <a:t>per i pesci ai quali, quando è in fioritura, può danneggiare </a:t>
            </a:r>
            <a:r>
              <a:rPr lang="it-IT" dirty="0" smtClean="0"/>
              <a:t>il </a:t>
            </a:r>
            <a:r>
              <a:rPr lang="it-IT" dirty="0">
                <a:solidFill>
                  <a:srgbClr val="C00000"/>
                </a:solidFill>
              </a:rPr>
              <a:t>sistema branchiale</a:t>
            </a:r>
            <a:r>
              <a:rPr lang="it-IT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104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7827" y="4142246"/>
            <a:ext cx="3322681" cy="22750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3600" b="1" i="1" dirty="0" err="1" smtClean="0">
                <a:solidFill>
                  <a:srgbClr val="C00000"/>
                </a:solidFill>
                <a:latin typeface="+mj-lt"/>
              </a:rPr>
              <a:t>Ostreopsis</a:t>
            </a:r>
            <a:r>
              <a:rPr lang="it-IT" sz="3600" b="1" i="1" dirty="0" smtClean="0">
                <a:solidFill>
                  <a:srgbClr val="C00000"/>
                </a:solidFill>
                <a:latin typeface="+mj-lt"/>
              </a:rPr>
              <a:t> ovata</a:t>
            </a:r>
          </a:p>
          <a:p>
            <a:pPr marL="0" indent="0" algn="ctr">
              <a:buNone/>
            </a:pP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876501"/>
              </p:ext>
            </p:extLst>
          </p:nvPr>
        </p:nvGraphicFramePr>
        <p:xfrm>
          <a:off x="1631090" y="1107904"/>
          <a:ext cx="7850147" cy="5750100"/>
        </p:xfrm>
        <a:graphic>
          <a:graphicData uri="http://schemas.openxmlformats.org/drawingml/2006/table">
            <a:tbl>
              <a:tblPr/>
              <a:tblGrid>
                <a:gridCol w="842968"/>
                <a:gridCol w="1642030"/>
                <a:gridCol w="433193"/>
                <a:gridCol w="433193"/>
                <a:gridCol w="433193"/>
                <a:gridCol w="515145"/>
                <a:gridCol w="433193"/>
                <a:gridCol w="433193"/>
                <a:gridCol w="433193"/>
                <a:gridCol w="433193"/>
                <a:gridCol w="433193"/>
                <a:gridCol w="433193"/>
                <a:gridCol w="518074"/>
                <a:gridCol w="433193"/>
              </a:tblGrid>
              <a:tr h="105065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ALGHE TOSSICHE SUL LITORALE CHIETINO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5790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it-IT" sz="6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Presenza di Ostreopsis ovata (cell/L) in colonna d'acqua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657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Comune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Punto prelievo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24/09/18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S. Vito Chietino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Zona antistante Molo Sud IT013069086004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S. Vito Chietino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 m Nord del punto IT013069086001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14.160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652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S. Vito Chietino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Zona antistante Calata Turchino IT013069086001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3.040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Rocca S. Giovanni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Zona antistante Km 482,700 SS 16 IT013069074003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260.728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15.696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1.164.849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118.592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43.164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Rocca S. Giovanni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Zona di rimessaggio "Il Porticciolo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6.976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50.596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187.480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19.184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40.984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Rocca S. Giovanni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Zona antistante Km 484,625 SS 16 IT013069074001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15.080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116.848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37.932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Rocca S. Giovanni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m Nord foce S. Biagio IT013069074002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29.648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1.265.134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142.136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47.088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4.680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13.080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2.720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Fossacesia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 m Sud Stazione FF.SS. Fossacesia Marina IT013069033001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4.360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1.440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81.532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1.800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23.108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2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Fossacesia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 m Sud del punto IT013069033001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790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5790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it-IT" sz="6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Legenda (da Rapporti ISTISAN 14/19)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0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Stato ambientale da giugno a settembre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0920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790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Presenza Ostreopsis ov. &lt; 10.000 cell/L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SORVEGLIANZA</a:t>
                      </a:r>
                      <a:r>
                        <a:rPr lang="it-IT" sz="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(routine)</a:t>
                      </a:r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211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Presenza Ostreopsis ov. 10.000 - 30.000 cell/L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MeteoMar SFAVOREVOLE a fioritura (per 7-10 gg)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9966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Presenza Ostreopsis ov. 10.000 - 30.000 cell/L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5" gridSpan="2"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ALLERTA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it-IT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MeteoMar</a:t>
                      </a:r>
                      <a:r>
                        <a:rPr lang="it-I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FAVOREVOLE allo sviluppo fioritura (per 7-10 gg)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366F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Presenza Ostreopsis ov. 30.000 - 100.000 cell/L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2213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MeteoMar SFAVOREVOLE a formazione di aerosol e/o spruzzi d'acqua (assenza forti venti e mareggiate)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CC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211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Presenza Ostreopsis ov. &gt; 30.000 cell/L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it-IT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it-IT" sz="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EMERGENZA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MeteoMar FAVOREVOLE a formazione di aerosol e/o spruzzi d'acqua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897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66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44"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it-IT" sz="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Presenza Ostreopsis ov. &gt; 100.000 cell/L o fioritura conclamata o evidenze sanitarie comprovate dalle ASL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8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it-IT" sz="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AutoShape 1"/>
          <p:cNvSpPr>
            <a:spLocks noChangeArrowheads="1"/>
          </p:cNvSpPr>
          <p:nvPr/>
        </p:nvSpPr>
        <p:spPr bwMode="auto">
          <a:xfrm>
            <a:off x="7824304" y="6639526"/>
            <a:ext cx="167075" cy="133059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98852" y="6206021"/>
            <a:ext cx="156633" cy="133059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7805664" y="5251217"/>
            <a:ext cx="156633" cy="133059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814271" y="4813679"/>
            <a:ext cx="156633" cy="133059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7805663" y="5751252"/>
            <a:ext cx="156633" cy="133059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7805664" y="4462861"/>
            <a:ext cx="156633" cy="133059"/>
          </a:xfrm>
          <a:prstGeom prst="rightArrow">
            <a:avLst>
              <a:gd name="adj1" fmla="val 50000"/>
              <a:gd name="adj2" fmla="val 34615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7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56318" y="1623518"/>
            <a:ext cx="8715634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4000" b="1" i="1" dirty="0" err="1" smtClean="0">
                <a:solidFill>
                  <a:srgbClr val="C00000"/>
                </a:solidFill>
                <a:latin typeface="+mj-lt"/>
              </a:rPr>
              <a:t>Fibrocapsa</a:t>
            </a:r>
            <a:r>
              <a:rPr lang="it-IT" sz="40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4000" b="1" i="1" dirty="0" err="1" smtClean="0">
                <a:solidFill>
                  <a:srgbClr val="C00000"/>
                </a:solidFill>
                <a:latin typeface="+mj-lt"/>
              </a:rPr>
              <a:t>japonica</a:t>
            </a:r>
            <a:endParaRPr lang="it-IT" sz="4000" b="1" i="1" dirty="0" smtClean="0">
              <a:solidFill>
                <a:srgbClr val="C00000"/>
              </a:solidFill>
              <a:latin typeface="+mj-lt"/>
            </a:endParaRPr>
          </a:p>
          <a:p>
            <a:pPr marL="0" indent="0" algn="just">
              <a:buNone/>
            </a:pPr>
            <a:endParaRPr lang="it-IT" sz="1800" dirty="0" smtClean="0"/>
          </a:p>
          <a:p>
            <a:pPr marL="0" indent="0" algn="just">
              <a:buNone/>
            </a:pPr>
            <a:r>
              <a:rPr lang="it-IT" sz="1800" dirty="0" smtClean="0"/>
              <a:t>Anch’essa è una </a:t>
            </a:r>
            <a:r>
              <a:rPr lang="it-IT" sz="1800" dirty="0" err="1" smtClean="0">
                <a:solidFill>
                  <a:srgbClr val="C00000"/>
                </a:solidFill>
              </a:rPr>
              <a:t>microalga</a:t>
            </a:r>
            <a:r>
              <a:rPr lang="it-IT" sz="1800" dirty="0" smtClean="0"/>
              <a:t>, visibile solo al microscopio</a:t>
            </a:r>
            <a:r>
              <a:rPr lang="it-IT" sz="1800" dirty="0" smtClean="0">
                <a:solidFill>
                  <a:srgbClr val="C00000"/>
                </a:solidFill>
              </a:rPr>
              <a:t> </a:t>
            </a:r>
            <a:r>
              <a:rPr lang="it-IT" sz="1800" dirty="0" smtClean="0"/>
              <a:t> che, </a:t>
            </a:r>
            <a:r>
              <a:rPr lang="it-IT" sz="1800" dirty="0"/>
              <a:t>durante il periodo estivo, può </a:t>
            </a:r>
            <a:r>
              <a:rPr lang="it-IT" sz="1800" dirty="0" smtClean="0"/>
              <a:t>manifestarsi in </a:t>
            </a:r>
            <a:r>
              <a:rPr lang="it-IT" sz="1800" dirty="0" smtClean="0">
                <a:solidFill>
                  <a:srgbClr val="C00000"/>
                </a:solidFill>
              </a:rPr>
              <a:t>fioriture</a:t>
            </a:r>
            <a:r>
              <a:rPr lang="it-IT" sz="1800" dirty="0" smtClean="0"/>
              <a:t> con milioni di cellule algali per litro, soprattutto con mare calmo e acque stratificate. 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/>
              <a:t>Provoca una cosiddetta </a:t>
            </a:r>
            <a:r>
              <a:rPr lang="it-IT" sz="1800" dirty="0" smtClean="0">
                <a:solidFill>
                  <a:srgbClr val="C00000"/>
                </a:solidFill>
              </a:rPr>
              <a:t>marea colorata, dal  rosso al giallo-marrone</a:t>
            </a:r>
            <a:r>
              <a:rPr lang="it-IT" sz="1800" dirty="0" smtClean="0"/>
              <a:t>, spesso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/>
              <a:t>a chiazze, che si risolve nel giro di 24 ore, ma che preoccupa i bagnanti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/>
              <a:t>per l’anomala colorazione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/>
              <a:t>dell’acqua.</a:t>
            </a:r>
          </a:p>
          <a:p>
            <a:pPr marL="0" indent="0" algn="just">
              <a:spcBef>
                <a:spcPts val="0"/>
              </a:spcBef>
              <a:buNone/>
            </a:pPr>
            <a:endParaRPr lang="it-IT" sz="1800" dirty="0"/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>
                <a:solidFill>
                  <a:srgbClr val="C00000"/>
                </a:solidFill>
              </a:rPr>
              <a:t>Non è tossica per l’uomo</a:t>
            </a:r>
            <a:r>
              <a:rPr lang="it-IT" sz="1800" dirty="0" smtClean="0"/>
              <a:t>, ma può esserlo per gli animali acquatici,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/>
              <a:t>soprattutto per i </a:t>
            </a:r>
            <a:r>
              <a:rPr lang="it-IT" sz="1800" dirty="0" smtClean="0">
                <a:solidFill>
                  <a:srgbClr val="C00000"/>
                </a:solidFill>
              </a:rPr>
              <a:t>pesci</a:t>
            </a:r>
            <a:r>
              <a:rPr lang="it-IT" sz="1800" dirty="0" smtClean="0"/>
              <a:t> ai quali, quando è in fioritura, può produrre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/>
              <a:t>sostanze mucose e/o emolitiche che, ricoprendo le branchie,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/>
              <a:t>p</a:t>
            </a:r>
            <a:r>
              <a:rPr lang="it-IT" sz="1800" dirty="0" smtClean="0"/>
              <a:t>rovocano asfissia o altri tipi di danni che riducono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it-IT" sz="1800" dirty="0" smtClean="0"/>
              <a:t>la funzione respiratoria.  </a:t>
            </a:r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pic>
        <p:nvPicPr>
          <p:cNvPr id="7" name="Immagin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311979" y="3402227"/>
            <a:ext cx="3671152" cy="33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8081" y="1601397"/>
            <a:ext cx="2549090" cy="2218037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16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16000" b="1" i="1" dirty="0" err="1" smtClean="0">
                <a:solidFill>
                  <a:srgbClr val="C00000"/>
                </a:solidFill>
                <a:latin typeface="+mj-lt"/>
              </a:rPr>
              <a:t>Fibrocapsa</a:t>
            </a:r>
            <a:r>
              <a:rPr lang="it-IT" sz="16000" b="1" i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it-IT" sz="16000" b="1" i="1" dirty="0" err="1" smtClean="0">
                <a:solidFill>
                  <a:srgbClr val="C00000"/>
                </a:solidFill>
                <a:latin typeface="+mj-lt"/>
              </a:rPr>
              <a:t>japonica</a:t>
            </a:r>
            <a:endParaRPr lang="it-IT" sz="16000" b="1" i="1" dirty="0" smtClean="0">
              <a:solidFill>
                <a:srgbClr val="C00000"/>
              </a:solidFill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it-IT" sz="4000" b="1" i="1" dirty="0">
              <a:solidFill>
                <a:srgbClr val="C00000"/>
              </a:solidFill>
              <a:latin typeface="+mj-lt"/>
            </a:endParaRPr>
          </a:p>
          <a:p>
            <a:pPr marL="0" indent="0" algn="just">
              <a:buNone/>
            </a:pPr>
            <a:endParaRPr lang="it-IT" sz="18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444779"/>
              </p:ext>
            </p:extLst>
          </p:nvPr>
        </p:nvGraphicFramePr>
        <p:xfrm>
          <a:off x="3622938" y="1132618"/>
          <a:ext cx="5841667" cy="579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Documento" r:id="rId5" imgW="6105053" imgH="6061252" progId="Word.Document.12">
                  <p:embed/>
                </p:oleObj>
              </mc:Choice>
              <mc:Fallback>
                <p:oleObj name="Documento" r:id="rId5" imgW="6105053" imgH="6061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22938" y="1132618"/>
                        <a:ext cx="5841667" cy="5799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177" y="3880021"/>
            <a:ext cx="3422386" cy="25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I dati illustrati sono stati forniti dal </a:t>
            </a:r>
            <a:r>
              <a:rPr lang="it-IT" dirty="0" smtClean="0">
                <a:solidFill>
                  <a:srgbClr val="C00000"/>
                </a:solidFill>
              </a:rPr>
              <a:t>Centro di riferimento dell’ecosistema marino-costiero del Distretto provinciale di Pescara </a:t>
            </a:r>
            <a:r>
              <a:rPr lang="it-IT" dirty="0" smtClean="0"/>
              <a:t>e dal </a:t>
            </a:r>
            <a:r>
              <a:rPr lang="it-IT" dirty="0" smtClean="0">
                <a:solidFill>
                  <a:srgbClr val="C00000"/>
                </a:solidFill>
              </a:rPr>
              <a:t>Distretto provinciale di L’Aquila per i laghi</a:t>
            </a:r>
            <a:r>
              <a:rPr lang="it-IT" dirty="0" smtClean="0"/>
              <a:t>.</a:t>
            </a:r>
          </a:p>
          <a:p>
            <a:pPr marL="0" indent="0" algn="ctr">
              <a:buNone/>
            </a:pPr>
            <a:r>
              <a:rPr lang="it-IT" dirty="0" smtClean="0"/>
              <a:t>I risultati delle analisi della balneazione sono consultabili sul sito </a:t>
            </a:r>
            <a:r>
              <a:rPr lang="it-IT" dirty="0" smtClean="0">
                <a:hlinkClick r:id="rId3"/>
              </a:rPr>
              <a:t>www.artaabruzzo.it</a:t>
            </a:r>
            <a:r>
              <a:rPr lang="it-IT" dirty="0" smtClean="0"/>
              <a:t> attraverso l’applicazione che consente la consultazione per punto di prelievo o stabilimento balneare.    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44" y="4317049"/>
            <a:ext cx="3582956" cy="22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2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 smtClean="0"/>
              <a:t>I </a:t>
            </a:r>
            <a:r>
              <a:rPr lang="it-IT" dirty="0" smtClean="0"/>
              <a:t>risultati delle </a:t>
            </a:r>
            <a:r>
              <a:rPr lang="it-IT" dirty="0" smtClean="0"/>
              <a:t>analisi sono trasmessi da Arta Abruzzo ai </a:t>
            </a:r>
            <a:r>
              <a:rPr lang="it-IT" dirty="0" smtClean="0">
                <a:solidFill>
                  <a:srgbClr val="C00000"/>
                </a:solidFill>
              </a:rPr>
              <a:t>sindaci</a:t>
            </a:r>
            <a:r>
              <a:rPr lang="it-IT" dirty="0" smtClean="0"/>
              <a:t>, ai </a:t>
            </a:r>
            <a:r>
              <a:rPr lang="it-IT" dirty="0" smtClean="0">
                <a:solidFill>
                  <a:srgbClr val="C00000"/>
                </a:solidFill>
              </a:rPr>
              <a:t>Dipartimenti di Prevenzione delle Asl</a:t>
            </a:r>
            <a:r>
              <a:rPr lang="it-IT" dirty="0" smtClean="0"/>
              <a:t>, alle </a:t>
            </a:r>
            <a:r>
              <a:rPr lang="it-IT" dirty="0" smtClean="0">
                <a:solidFill>
                  <a:srgbClr val="C00000"/>
                </a:solidFill>
              </a:rPr>
              <a:t>Capitanerie di Porto</a:t>
            </a:r>
            <a:r>
              <a:rPr lang="it-IT" dirty="0" smtClean="0"/>
              <a:t>, alla </a:t>
            </a:r>
            <a:r>
              <a:rPr lang="it-IT" dirty="0" smtClean="0">
                <a:solidFill>
                  <a:srgbClr val="C00000"/>
                </a:solidFill>
              </a:rPr>
              <a:t>Regione Abruzzo</a:t>
            </a:r>
            <a:r>
              <a:rPr lang="it-IT" dirty="0" smtClean="0"/>
              <a:t>.</a:t>
            </a:r>
          </a:p>
          <a:p>
            <a:pPr marL="0" indent="0" algn="ctr">
              <a:buNone/>
            </a:pPr>
            <a:r>
              <a:rPr lang="it-IT" dirty="0" smtClean="0"/>
              <a:t>Sono pubblicati da Arta anche sul </a:t>
            </a:r>
            <a:r>
              <a:rPr lang="it-IT" dirty="0" smtClean="0">
                <a:solidFill>
                  <a:srgbClr val="C00000"/>
                </a:solidFill>
              </a:rPr>
              <a:t>Portale Acque del Ministero della </a:t>
            </a:r>
            <a:r>
              <a:rPr lang="it-IT" dirty="0">
                <a:solidFill>
                  <a:srgbClr val="C00000"/>
                </a:solidFill>
              </a:rPr>
              <a:t>Salute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/>
              <a:t>(</a:t>
            </a:r>
            <a:r>
              <a:rPr lang="it-IT" dirty="0" smtClean="0">
                <a:hlinkClick r:id="rId3"/>
              </a:rPr>
              <a:t>www.portaleacque.salute.gov.it</a:t>
            </a:r>
            <a:r>
              <a:rPr lang="it-IT" dirty="0" smtClean="0"/>
              <a:t>).</a:t>
            </a:r>
          </a:p>
          <a:p>
            <a:pPr marL="0" indent="0" algn="ctr">
              <a:buNone/>
            </a:pPr>
            <a:r>
              <a:rPr lang="it-IT" dirty="0" smtClean="0"/>
              <a:t>  </a:t>
            </a:r>
            <a:r>
              <a:rPr lang="it-IT" dirty="0" smtClean="0"/>
              <a:t>    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96" y="3947862"/>
            <a:ext cx="7343192" cy="28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I controlli di Arta Abruzzo: </a:t>
            </a:r>
            <a:r>
              <a:rPr lang="it-IT" b="1" dirty="0" smtClean="0">
                <a:solidFill>
                  <a:srgbClr val="C00000"/>
                </a:solidFill>
              </a:rPr>
              <a:t>riferimenti normativi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367481" y="2344609"/>
            <a:ext cx="9813323" cy="4351338"/>
          </a:xfrm>
        </p:spPr>
        <p:txBody>
          <a:bodyPr/>
          <a:lstStyle/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Direttiva 2006/7/CE</a:t>
            </a:r>
          </a:p>
          <a:p>
            <a:r>
              <a:rPr lang="it-IT" dirty="0" err="1" smtClean="0"/>
              <a:t>D.Lgs.</a:t>
            </a:r>
            <a:r>
              <a:rPr lang="it-IT" dirty="0" smtClean="0"/>
              <a:t> 116/2008</a:t>
            </a:r>
          </a:p>
          <a:p>
            <a:r>
              <a:rPr lang="it-IT" dirty="0" smtClean="0"/>
              <a:t>D.M. 30/03/2010</a:t>
            </a:r>
          </a:p>
          <a:p>
            <a:r>
              <a:rPr lang="it-IT" dirty="0" smtClean="0"/>
              <a:t>DGR Abruzzo 169/2018</a:t>
            </a:r>
          </a:p>
          <a:p>
            <a:r>
              <a:rPr lang="it-IT" dirty="0" smtClean="0"/>
              <a:t>D.M. 19/04/2018 (</a:t>
            </a:r>
            <a:r>
              <a:rPr lang="it-IT" dirty="0" err="1" smtClean="0"/>
              <a:t>pubb</a:t>
            </a:r>
            <a:r>
              <a:rPr lang="it-IT" dirty="0" smtClean="0"/>
              <a:t>. 24/08/2018)</a:t>
            </a: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/>
          <a:srcRect l="2598" b="39556"/>
          <a:stretch/>
        </p:blipFill>
        <p:spPr>
          <a:xfrm>
            <a:off x="8369643" y="2601019"/>
            <a:ext cx="2622022" cy="217824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369643" y="4852083"/>
            <a:ext cx="3042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Escherichia Coli:</a:t>
            </a:r>
            <a:r>
              <a:rPr lang="it-IT" sz="1200" dirty="0" smtClean="0"/>
              <a:t> </a:t>
            </a:r>
            <a:r>
              <a:rPr lang="it-IT" sz="1200" i="1" dirty="0" smtClean="0"/>
              <a:t>N espresso in MPN (</a:t>
            </a:r>
            <a:r>
              <a:rPr lang="it-IT" sz="1200" i="1" dirty="0" err="1" smtClean="0"/>
              <a:t>Most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Probable</a:t>
            </a:r>
            <a:r>
              <a:rPr lang="it-IT" sz="1200" i="1" dirty="0" smtClean="0"/>
              <a:t> </a:t>
            </a:r>
            <a:r>
              <a:rPr lang="it-IT" sz="1200" i="1" dirty="0" err="1" smtClean="0"/>
              <a:t>Number</a:t>
            </a:r>
            <a:r>
              <a:rPr lang="it-IT" sz="1200" i="1" dirty="0" smtClean="0"/>
              <a:t>)</a:t>
            </a:r>
          </a:p>
          <a:p>
            <a:r>
              <a:rPr lang="it-IT" sz="1200" b="1" dirty="0" smtClean="0"/>
              <a:t>Enterococchi: </a:t>
            </a:r>
            <a:r>
              <a:rPr lang="it-IT" sz="1200" i="1" dirty="0" smtClean="0"/>
              <a:t>N espresso in UFC (Unità Formanti Colonie)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263776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5588" y="1601397"/>
            <a:ext cx="1039821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4000" b="1" dirty="0" smtClean="0">
                <a:solidFill>
                  <a:srgbClr val="C00000"/>
                </a:solidFill>
                <a:latin typeface="+mj-lt"/>
              </a:rPr>
              <a:t>quando</a:t>
            </a:r>
          </a:p>
          <a:p>
            <a:r>
              <a:rPr lang="it-IT" dirty="0" smtClean="0"/>
              <a:t>stagione balneare 2018: dal primo maggio al 30 settembre</a:t>
            </a:r>
          </a:p>
          <a:p>
            <a:r>
              <a:rPr lang="it-IT" dirty="0"/>
              <a:t>c</a:t>
            </a:r>
            <a:r>
              <a:rPr lang="it-IT" dirty="0" smtClean="0"/>
              <a:t>ontrolli di Arta: dal 16 aprile al 4 ottobre, secondo il calendario stabilito dalla Regione Abruzzo e presente sul sito</a:t>
            </a:r>
          </a:p>
          <a:p>
            <a:r>
              <a:rPr lang="it-IT" dirty="0" smtClean="0"/>
              <a:t>tipologia campionamenti: routinari, suppletivi, emergenziali e monitoraggio alghe</a:t>
            </a:r>
          </a:p>
          <a:p>
            <a:pPr algn="ctr"/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5" y="248699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159" y="4737143"/>
            <a:ext cx="2749464" cy="196342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4327" y="4737143"/>
            <a:ext cx="3499093" cy="195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4000" b="1" dirty="0" smtClean="0">
                <a:solidFill>
                  <a:srgbClr val="C00000"/>
                </a:solidFill>
                <a:latin typeface="+mj-lt"/>
              </a:rPr>
              <a:t>numeri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n. </a:t>
            </a:r>
            <a:r>
              <a:rPr lang="it-IT" dirty="0" smtClean="0">
                <a:solidFill>
                  <a:srgbClr val="C00000"/>
                </a:solidFill>
              </a:rPr>
              <a:t>119</a:t>
            </a:r>
            <a:r>
              <a:rPr lang="it-IT" dirty="0" smtClean="0"/>
              <a:t> punti di campionamento</a:t>
            </a:r>
          </a:p>
          <a:p>
            <a:pPr algn="ctr"/>
            <a:r>
              <a:rPr lang="it-IT" dirty="0" smtClean="0"/>
              <a:t>n. </a:t>
            </a:r>
            <a:r>
              <a:rPr lang="it-IT" dirty="0" smtClean="0">
                <a:solidFill>
                  <a:srgbClr val="C00000"/>
                </a:solidFill>
              </a:rPr>
              <a:t>739</a:t>
            </a:r>
            <a:r>
              <a:rPr lang="it-IT" dirty="0" smtClean="0"/>
              <a:t> campionamenti routinari, di cui </a:t>
            </a:r>
            <a:r>
              <a:rPr lang="it-IT" dirty="0" smtClean="0">
                <a:solidFill>
                  <a:srgbClr val="C00000"/>
                </a:solidFill>
              </a:rPr>
              <a:t>709</a:t>
            </a:r>
            <a:r>
              <a:rPr lang="it-IT" dirty="0" smtClean="0"/>
              <a:t> delle aree costiere</a:t>
            </a:r>
          </a:p>
          <a:p>
            <a:pPr algn="ctr"/>
            <a:r>
              <a:rPr lang="it-IT" dirty="0" smtClean="0"/>
              <a:t>n. </a:t>
            </a:r>
            <a:r>
              <a:rPr lang="it-IT" dirty="0" smtClean="0">
                <a:solidFill>
                  <a:srgbClr val="C00000"/>
                </a:solidFill>
              </a:rPr>
              <a:t>59</a:t>
            </a:r>
            <a:r>
              <a:rPr lang="it-IT" dirty="0" smtClean="0"/>
              <a:t> campionamenti routinari con esiti non conformi</a:t>
            </a:r>
          </a:p>
          <a:p>
            <a:pPr algn="ctr"/>
            <a:r>
              <a:rPr lang="it-IT" dirty="0" smtClean="0"/>
              <a:t>n. </a:t>
            </a:r>
            <a:r>
              <a:rPr lang="it-IT" dirty="0" smtClean="0">
                <a:solidFill>
                  <a:srgbClr val="C00000"/>
                </a:solidFill>
              </a:rPr>
              <a:t>88</a:t>
            </a:r>
            <a:r>
              <a:rPr lang="it-IT" dirty="0" smtClean="0"/>
              <a:t> campionamenti suppletivi</a:t>
            </a:r>
          </a:p>
          <a:p>
            <a:pPr algn="ctr"/>
            <a:r>
              <a:rPr lang="it-IT" dirty="0" smtClean="0"/>
              <a:t>n. </a:t>
            </a:r>
            <a:r>
              <a:rPr lang="it-IT" dirty="0" smtClean="0">
                <a:solidFill>
                  <a:srgbClr val="C00000"/>
                </a:solidFill>
              </a:rPr>
              <a:t>38</a:t>
            </a:r>
            <a:r>
              <a:rPr lang="it-IT" dirty="0" smtClean="0"/>
              <a:t> campionamenti emergenziali a seguito di segnalazioni</a:t>
            </a:r>
          </a:p>
          <a:p>
            <a:pPr algn="ctr"/>
            <a:r>
              <a:rPr lang="it-IT" dirty="0" smtClean="0"/>
              <a:t>n. </a:t>
            </a:r>
            <a:r>
              <a:rPr lang="it-IT" dirty="0" smtClean="0">
                <a:solidFill>
                  <a:srgbClr val="C00000"/>
                </a:solidFill>
              </a:rPr>
              <a:t>1730</a:t>
            </a:r>
            <a:r>
              <a:rPr lang="it-IT" dirty="0" smtClean="0"/>
              <a:t> determinazioni analitiche per parametri batteriologici e </a:t>
            </a: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n</a:t>
            </a:r>
            <a:r>
              <a:rPr lang="it-IT" dirty="0" smtClean="0"/>
              <a:t>. </a:t>
            </a:r>
            <a:r>
              <a:rPr lang="it-IT" dirty="0" smtClean="0">
                <a:solidFill>
                  <a:srgbClr val="C00000"/>
                </a:solidFill>
              </a:rPr>
              <a:t>182</a:t>
            </a:r>
            <a:r>
              <a:rPr lang="it-IT" dirty="0" smtClean="0"/>
              <a:t> per le alghe </a:t>
            </a:r>
            <a:r>
              <a:rPr lang="it-IT" dirty="0" err="1" smtClean="0"/>
              <a:t>fitoplanctoniche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0205" y="169068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4000" b="1" dirty="0" smtClean="0">
                <a:solidFill>
                  <a:srgbClr val="C00000"/>
                </a:solidFill>
                <a:latin typeface="+mj-lt"/>
              </a:rPr>
              <a:t>dove</a:t>
            </a:r>
          </a:p>
          <a:p>
            <a:pPr marL="0" indent="0" algn="ctr">
              <a:buNone/>
            </a:pPr>
            <a:endParaRPr lang="it-IT" dirty="0" smtClean="0"/>
          </a:p>
          <a:p>
            <a:r>
              <a:rPr lang="it-IT" dirty="0" smtClean="0">
                <a:solidFill>
                  <a:srgbClr val="C00000"/>
                </a:solidFill>
              </a:rPr>
              <a:t>114,07</a:t>
            </a:r>
            <a:r>
              <a:rPr lang="it-IT" dirty="0" smtClean="0"/>
              <a:t> Km di </a:t>
            </a:r>
            <a:r>
              <a:rPr lang="it-IT" dirty="0" smtClean="0"/>
              <a:t>costa marina (su </a:t>
            </a:r>
            <a:r>
              <a:rPr lang="it-IT" dirty="0" smtClean="0"/>
              <a:t>124) 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3,38</a:t>
            </a:r>
            <a:r>
              <a:rPr lang="it-IT" dirty="0" smtClean="0"/>
              <a:t> Km di </a:t>
            </a:r>
            <a:r>
              <a:rPr lang="it-IT" dirty="0" smtClean="0"/>
              <a:t>costa lacustre </a:t>
            </a:r>
            <a:r>
              <a:rPr lang="it-IT" dirty="0" smtClean="0"/>
              <a:t> </a:t>
            </a:r>
            <a:endParaRPr lang="it-IT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80" y="2336039"/>
            <a:ext cx="4176583" cy="435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84" y="150787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4000" b="1" dirty="0" smtClean="0">
                <a:solidFill>
                  <a:srgbClr val="C00000"/>
                </a:solidFill>
                <a:latin typeface="+mj-lt"/>
              </a:rPr>
              <a:t>sintesi attività</a:t>
            </a:r>
          </a:p>
          <a:p>
            <a:pPr marL="0" indent="0" algn="ctr">
              <a:buNone/>
            </a:pPr>
            <a:endParaRPr lang="it-IT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306405"/>
              </p:ext>
            </p:extLst>
          </p:nvPr>
        </p:nvGraphicFramePr>
        <p:xfrm>
          <a:off x="838200" y="2023317"/>
          <a:ext cx="10515598" cy="4546583"/>
        </p:xfrm>
        <a:graphic>
          <a:graphicData uri="http://schemas.openxmlformats.org/drawingml/2006/table">
            <a:tbl>
              <a:tblPr/>
              <a:tblGrid>
                <a:gridCol w="901080"/>
                <a:gridCol w="901080"/>
                <a:gridCol w="387464"/>
                <a:gridCol w="804964"/>
                <a:gridCol w="1069281"/>
                <a:gridCol w="963272"/>
                <a:gridCol w="584886"/>
                <a:gridCol w="902779"/>
                <a:gridCol w="997194"/>
                <a:gridCol w="997194"/>
                <a:gridCol w="1009210"/>
                <a:gridCol w="997194"/>
              </a:tblGrid>
              <a:tr h="67045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provincia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comune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aree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estensione aree (Km)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campionamenti routinari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campionamenti routinari </a:t>
                      </a:r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con esito non conforme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n. aree non conformi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estensione aree non conformi (Km)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campionamenti </a:t>
                      </a:r>
                      <a:r>
                        <a:rPr lang="it-IT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suppletivi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campionamenti suppletivi con esito non conforme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campionamenti </a:t>
                      </a:r>
                      <a:r>
                        <a:rPr lang="it-IT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emergenziali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campionamenti emergenziali con esito non conforme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</a:tr>
              <a:tr h="156081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TE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Martinsicuro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5,78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1,01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Alba Adriatica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2,65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Tortoreto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3,72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Giulianova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4,29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0,78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Roseto d. A.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10,13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0,30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Pineto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9,15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Silvi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6,80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2,43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PE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Città S. Angelo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0,60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Montesilvano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4,49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2,06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Pescara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6,92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3,39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CH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Francavila a. M.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6,61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3,27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Ortona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12,30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3,91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S. Vito C.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3,64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0,11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Rocca S.G.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4,03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1,89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Fossacesia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4,47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0,71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Torino d. S.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6,16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0,49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Casalbordino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3,60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2,72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Vasto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16,27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5,90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S. Salvo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2,46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0,17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AQ</a:t>
                      </a:r>
                    </a:p>
                  </a:txBody>
                  <a:tcPr marL="9181" marR="9181" marT="91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Scanno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1,04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8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Villalago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2,34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181" marR="9181" marT="91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63"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63">
                <a:tc>
                  <a:txBody>
                    <a:bodyPr/>
                    <a:lstStyle/>
                    <a:p>
                      <a:pPr algn="ctr" fontAlgn="b"/>
                      <a:endParaRPr lang="it-IT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>
                      <a:noFill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TOTALI</a:t>
                      </a: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117,45</a:t>
                      </a: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739</a:t>
                      </a: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29,74</a:t>
                      </a: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88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 smtClean="0"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lang="it-IT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181" marR="9181" marT="9181" marB="0" anchor="b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91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84" y="1507870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4000" b="1" dirty="0" smtClean="0">
                <a:solidFill>
                  <a:srgbClr val="C00000"/>
                </a:solidFill>
                <a:latin typeface="+mj-lt"/>
              </a:rPr>
              <a:t>sintesi attività</a:t>
            </a:r>
          </a:p>
          <a:p>
            <a:pPr marL="0" indent="0" algn="ctr">
              <a:buNone/>
            </a:pPr>
            <a:endParaRPr lang="it-IT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324232" y="2742690"/>
            <a:ext cx="4203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Degli </a:t>
            </a:r>
            <a:r>
              <a:rPr lang="it-IT" b="1" dirty="0" smtClean="0">
                <a:solidFill>
                  <a:srgbClr val="C00000"/>
                </a:solidFill>
              </a:rPr>
              <a:t>865 </a:t>
            </a:r>
            <a:r>
              <a:rPr lang="it-IT" dirty="0" smtClean="0"/>
              <a:t>campioni prelevati, </a:t>
            </a:r>
            <a:r>
              <a:rPr lang="it-IT" b="1" dirty="0" smtClean="0">
                <a:solidFill>
                  <a:srgbClr val="C00000"/>
                </a:solidFill>
              </a:rPr>
              <a:t>73</a:t>
            </a:r>
            <a:r>
              <a:rPr lang="it-IT" dirty="0" smtClean="0"/>
              <a:t> (</a:t>
            </a:r>
            <a:r>
              <a:rPr lang="it-IT" b="1" dirty="0" smtClean="0">
                <a:solidFill>
                  <a:srgbClr val="C00000"/>
                </a:solidFill>
              </a:rPr>
              <a:t>8,4%</a:t>
            </a:r>
            <a:r>
              <a:rPr lang="it-IT" dirty="0" smtClean="0"/>
              <a:t>) hanno superato almeno uno dei limiti normativi. </a:t>
            </a:r>
          </a:p>
          <a:p>
            <a:pPr algn="just"/>
            <a:r>
              <a:rPr lang="it-IT" dirty="0" smtClean="0"/>
              <a:t>Sono state interessate da questi superamenti </a:t>
            </a:r>
            <a:r>
              <a:rPr lang="it-IT" b="1" dirty="0" smtClean="0">
                <a:solidFill>
                  <a:srgbClr val="C00000"/>
                </a:solidFill>
              </a:rPr>
              <a:t>37</a:t>
            </a:r>
            <a:r>
              <a:rPr lang="it-IT" b="1" dirty="0" smtClean="0"/>
              <a:t> </a:t>
            </a:r>
            <a:r>
              <a:rPr lang="it-IT" dirty="0" smtClean="0"/>
              <a:t>aree, per un’estensione di circa </a:t>
            </a:r>
            <a:r>
              <a:rPr lang="it-IT" b="1" dirty="0" smtClean="0">
                <a:solidFill>
                  <a:srgbClr val="C00000"/>
                </a:solidFill>
              </a:rPr>
              <a:t>30</a:t>
            </a:r>
            <a:r>
              <a:rPr lang="it-IT" dirty="0" smtClean="0"/>
              <a:t> chilometri di costa. </a:t>
            </a:r>
          </a:p>
          <a:p>
            <a:pPr algn="just"/>
            <a:r>
              <a:rPr lang="it-IT" dirty="0" smtClean="0"/>
              <a:t>Il </a:t>
            </a:r>
            <a:r>
              <a:rPr lang="it-IT" b="1" dirty="0" smtClean="0">
                <a:solidFill>
                  <a:srgbClr val="C00000"/>
                </a:solidFill>
              </a:rPr>
              <a:t>31</a:t>
            </a:r>
            <a:r>
              <a:rPr lang="it-IT" b="1" dirty="0">
                <a:solidFill>
                  <a:srgbClr val="C00000"/>
                </a:solidFill>
              </a:rPr>
              <a:t>%</a:t>
            </a:r>
            <a:r>
              <a:rPr lang="it-IT" dirty="0"/>
              <a:t> delle aree di balneazione è </a:t>
            </a:r>
            <a:r>
              <a:rPr lang="it-IT" dirty="0" smtClean="0"/>
              <a:t>stato oggetto di almeno un </a:t>
            </a:r>
            <a:r>
              <a:rPr lang="it-IT" dirty="0"/>
              <a:t>divieto di </a:t>
            </a:r>
            <a:r>
              <a:rPr lang="it-IT" dirty="0" smtClean="0"/>
              <a:t>balneazione </a:t>
            </a:r>
            <a:r>
              <a:rPr lang="it-IT" dirty="0" smtClean="0"/>
              <a:t>e </a:t>
            </a:r>
            <a:r>
              <a:rPr lang="it-IT" dirty="0" smtClean="0"/>
              <a:t>il </a:t>
            </a:r>
            <a:r>
              <a:rPr lang="it-IT" b="1" dirty="0" smtClean="0">
                <a:solidFill>
                  <a:srgbClr val="C00000"/>
                </a:solidFill>
              </a:rPr>
              <a:t>17%</a:t>
            </a:r>
            <a:r>
              <a:rPr lang="it-IT" b="1" dirty="0"/>
              <a:t> </a:t>
            </a:r>
            <a:r>
              <a:rPr lang="it-IT" dirty="0" smtClean="0"/>
              <a:t>è </a:t>
            </a:r>
            <a:r>
              <a:rPr lang="it-IT" dirty="0" smtClean="0"/>
              <a:t>stato precluso </a:t>
            </a:r>
            <a:r>
              <a:rPr lang="it-IT" dirty="0"/>
              <a:t>alla </a:t>
            </a:r>
            <a:r>
              <a:rPr lang="it-IT" dirty="0" smtClean="0"/>
              <a:t>balneazione </a:t>
            </a:r>
            <a:r>
              <a:rPr lang="it-IT" dirty="0"/>
              <a:t>per fenomeni temporanei di </a:t>
            </a:r>
            <a:r>
              <a:rPr lang="it-IT" dirty="0" smtClean="0"/>
              <a:t>inquinamento.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698" y="2526825"/>
            <a:ext cx="3757870" cy="345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8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4000" b="1" dirty="0" smtClean="0">
                <a:solidFill>
                  <a:srgbClr val="C00000"/>
                </a:solidFill>
                <a:latin typeface="+mj-lt"/>
              </a:rPr>
              <a:t>sintesi attività</a:t>
            </a:r>
          </a:p>
          <a:p>
            <a:pPr marL="0" indent="0" algn="ctr">
              <a:buNone/>
            </a:pP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graphicFrame>
        <p:nvGraphicFramePr>
          <p:cNvPr id="8" name="Gra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458850"/>
              </p:ext>
            </p:extLst>
          </p:nvPr>
        </p:nvGraphicFramePr>
        <p:xfrm>
          <a:off x="838200" y="2529016"/>
          <a:ext cx="10307595" cy="392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436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I controlli di Arta Abruzzo: </a:t>
            </a:r>
            <a:r>
              <a:rPr lang="it-IT" sz="4000" b="1" dirty="0" smtClean="0">
                <a:solidFill>
                  <a:srgbClr val="C00000"/>
                </a:solidFill>
                <a:latin typeface="+mj-lt"/>
              </a:rPr>
              <a:t>sintesi attività</a:t>
            </a:r>
          </a:p>
          <a:p>
            <a:pPr marL="0" indent="0" algn="ctr">
              <a:buNone/>
            </a:pPr>
            <a:endParaRPr lang="it-IT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27" y="103188"/>
            <a:ext cx="3943350" cy="101917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25" y="174009"/>
            <a:ext cx="2284270" cy="1427388"/>
          </a:xfrm>
          <a:prstGeom prst="rect">
            <a:avLst/>
          </a:prstGeom>
        </p:spPr>
      </p:pic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3045956434"/>
              </p:ext>
            </p:extLst>
          </p:nvPr>
        </p:nvGraphicFramePr>
        <p:xfrm>
          <a:off x="335902" y="2733870"/>
          <a:ext cx="4058816" cy="31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/>
          <p:nvPr>
            <p:extLst>
              <p:ext uri="{D42A27DB-BD31-4B8C-83A1-F6EECF244321}">
                <p14:modId xmlns:p14="http://schemas.microsoft.com/office/powerpoint/2010/main" val="3209086376"/>
              </p:ext>
            </p:extLst>
          </p:nvPr>
        </p:nvGraphicFramePr>
        <p:xfrm>
          <a:off x="4391342" y="2685678"/>
          <a:ext cx="3661754" cy="263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afico 17"/>
          <p:cNvGraphicFramePr/>
          <p:nvPr>
            <p:extLst>
              <p:ext uri="{D42A27DB-BD31-4B8C-83A1-F6EECF244321}">
                <p14:modId xmlns:p14="http://schemas.microsoft.com/office/powerpoint/2010/main" val="1883944307"/>
              </p:ext>
            </p:extLst>
          </p:nvPr>
        </p:nvGraphicFramePr>
        <p:xfrm>
          <a:off x="8406882" y="3069771"/>
          <a:ext cx="3199356" cy="2836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209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1310</Words>
  <Application>Microsoft Office PowerPoint</Application>
  <PresentationFormat>Widescreen</PresentationFormat>
  <Paragraphs>508</Paragraphs>
  <Slides>16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Tema di Office</vt:lpstr>
      <vt:lpstr>Documento</vt:lpstr>
      <vt:lpstr>Stagione balneare 2018:  le attività di Arta Abruzzo</vt:lpstr>
      <vt:lpstr>     I controlli di Arta Abruzzo: riferimenti normativi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formazione  La gestione della pronta disponibilità</dc:title>
  <dc:creator>Nadia Miriello</dc:creator>
  <cp:lastModifiedBy>Nadia Miriello</cp:lastModifiedBy>
  <cp:revision>125</cp:revision>
  <cp:lastPrinted>2018-07-04T07:26:35Z</cp:lastPrinted>
  <dcterms:created xsi:type="dcterms:W3CDTF">2018-07-03T07:42:08Z</dcterms:created>
  <dcterms:modified xsi:type="dcterms:W3CDTF">2018-11-06T09:32:42Z</dcterms:modified>
</cp:coreProperties>
</file>