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it-IT">
                <a:solidFill>
                  <a:schemeClr val="bg1"/>
                </a:solidFill>
              </a:rPr>
              <a:t>PAZIENTI TOTALI</a:t>
            </a:r>
          </a:p>
        </c:rich>
      </c:tx>
      <c:layout>
        <c:manualLayout>
          <c:xMode val="edge"/>
          <c:yMode val="edge"/>
          <c:x val="0.38990627734033262"/>
          <c:y val="2.5925925925925932E-2"/>
        </c:manualLayout>
      </c:layout>
    </c:title>
    <c:plotArea>
      <c:layout>
        <c:manualLayout>
          <c:layoutTarget val="inner"/>
          <c:xMode val="edge"/>
          <c:yMode val="edge"/>
          <c:x val="0.20893449256342966"/>
          <c:y val="0.14539997083697873"/>
          <c:w val="0.74662106299212605"/>
          <c:h val="0.65957276173811608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cat>
            <c:numRef>
              <c:f>Foglio1!$A$2:$A$4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2728</c:v>
                </c:pt>
                <c:pt idx="1">
                  <c:v>2820</c:v>
                </c:pt>
                <c:pt idx="2">
                  <c:v>1962</c:v>
                </c:pt>
              </c:numCache>
            </c:numRef>
          </c:val>
        </c:ser>
        <c:dLbls/>
        <c:gapWidth val="192"/>
        <c:axId val="74259456"/>
        <c:axId val="75483392"/>
      </c:barChart>
      <c:catAx>
        <c:axId val="74259456"/>
        <c:scaling>
          <c:orientation val="minMax"/>
        </c:scaling>
        <c:axPos val="b"/>
        <c:numFmt formatCode="General" sourceLinked="1"/>
        <c:tickLblPos val="nextTo"/>
        <c:crossAx val="75483392"/>
        <c:crosses val="autoZero"/>
        <c:auto val="1"/>
        <c:lblAlgn val="ctr"/>
        <c:lblOffset val="100"/>
      </c:catAx>
      <c:valAx>
        <c:axId val="75483392"/>
        <c:scaling>
          <c:orientation val="minMax"/>
        </c:scaling>
        <c:axPos val="l"/>
        <c:majorGridlines/>
        <c:numFmt formatCode="General" sourceLinked="1"/>
        <c:tickLblPos val="nextTo"/>
        <c:crossAx val="74259456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rgbClr val="000000">
                <a:alpha val="2745"/>
              </a:srgbClr>
            </a:solidFill>
            <a:prstDash val="solid"/>
          </a:ln>
        </c:spPr>
      </c:dTable>
      <c:spPr>
        <a:solidFill>
          <a:schemeClr val="bg1">
            <a:lumMod val="75000"/>
          </a:schemeClr>
        </a:solidFill>
      </c:spPr>
    </c:plotArea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hart>
    <c:title>
      <c:tx>
        <c:rich>
          <a:bodyPr/>
          <a:lstStyle/>
          <a:p>
            <a:pPr>
              <a:defRPr/>
            </a:pPr>
            <a:r>
              <a:rPr lang="it-IT"/>
              <a:t>NUOVI PAZIENTI</a:t>
            </a:r>
          </a:p>
        </c:rich>
      </c:tx>
      <c:layout>
        <c:manualLayout>
          <c:xMode val="edge"/>
          <c:yMode val="edge"/>
          <c:x val="0.39893416447944019"/>
          <c:y val="2.394867308253135E-2"/>
        </c:manualLayout>
      </c:layout>
    </c:title>
    <c:plotArea>
      <c:layout>
        <c:manualLayout>
          <c:layoutTarget val="inner"/>
          <c:xMode val="edge"/>
          <c:yMode val="edge"/>
          <c:x val="0.20205939982462459"/>
          <c:y val="0.15505204695663316"/>
          <c:w val="0.74662106299212605"/>
          <c:h val="0.65957276173811608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1200</c:v>
                </c:pt>
                <c:pt idx="1">
                  <c:v>1391</c:v>
                </c:pt>
                <c:pt idx="2">
                  <c:v>830</c:v>
                </c:pt>
              </c:numCache>
            </c:numRef>
          </c:val>
        </c:ser>
        <c:dLbls/>
        <c:gapWidth val="198"/>
        <c:axId val="75694848"/>
        <c:axId val="75696384"/>
      </c:barChart>
      <c:catAx>
        <c:axId val="75694848"/>
        <c:scaling>
          <c:orientation val="minMax"/>
        </c:scaling>
        <c:axPos val="b"/>
        <c:numFmt formatCode="General" sourceLinked="1"/>
        <c:tickLblPos val="nextTo"/>
        <c:crossAx val="75696384"/>
        <c:crosses val="autoZero"/>
        <c:auto val="1"/>
        <c:lblAlgn val="ctr"/>
        <c:lblOffset val="100"/>
      </c:catAx>
      <c:valAx>
        <c:axId val="75696384"/>
        <c:scaling>
          <c:orientation val="minMax"/>
        </c:scaling>
        <c:axPos val="l"/>
        <c:majorGridlines/>
        <c:numFmt formatCode="General" sourceLinked="1"/>
        <c:tickLblPos val="nextTo"/>
        <c:crossAx val="75694848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it-IT"/>
              <a:t>PRESTAZIONI AMBULATORIALI</a:t>
            </a:r>
          </a:p>
        </c:rich>
      </c:tx>
      <c:layout>
        <c:manualLayout>
          <c:xMode val="edge"/>
          <c:yMode val="edge"/>
          <c:x val="0.28100422471513503"/>
          <c:y val="3.1356125562184541E-2"/>
        </c:manualLayout>
      </c:layout>
    </c:title>
    <c:plotArea>
      <c:layout>
        <c:manualLayout>
          <c:layoutTarget val="inner"/>
          <c:xMode val="edge"/>
          <c:yMode val="edge"/>
          <c:x val="0.20205939982462459"/>
          <c:y val="0.15505204695663316"/>
          <c:w val="0.74662106299212605"/>
          <c:h val="0.65957276173811608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Prestazioni </c:v>
                </c:pt>
              </c:strCache>
            </c:strRef>
          </c:tx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7203</c:v>
                </c:pt>
                <c:pt idx="1">
                  <c:v>7327</c:v>
                </c:pt>
                <c:pt idx="2">
                  <c:v>3844</c:v>
                </c:pt>
              </c:numCache>
            </c:numRef>
          </c:val>
        </c:ser>
        <c:dLbls/>
        <c:gapWidth val="198"/>
        <c:axId val="75949568"/>
        <c:axId val="76169216"/>
      </c:barChart>
      <c:catAx>
        <c:axId val="75949568"/>
        <c:scaling>
          <c:orientation val="minMax"/>
        </c:scaling>
        <c:axPos val="b"/>
        <c:numFmt formatCode="General" sourceLinked="1"/>
        <c:tickLblPos val="nextTo"/>
        <c:crossAx val="76169216"/>
        <c:crosses val="autoZero"/>
        <c:auto val="1"/>
        <c:lblAlgn val="ctr"/>
        <c:lblOffset val="100"/>
      </c:catAx>
      <c:valAx>
        <c:axId val="76169216"/>
        <c:scaling>
          <c:orientation val="minMax"/>
        </c:scaling>
        <c:axPos val="l"/>
        <c:majorGridlines/>
        <c:numFmt formatCode="General" sourceLinked="1"/>
        <c:tickLblPos val="nextTo"/>
        <c:crossAx val="75949568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PAZIENTI IN TRATTAMENTO IN DAY HOSPITAL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558</c:v>
                </c:pt>
                <c:pt idx="1">
                  <c:v>583</c:v>
                </c:pt>
                <c:pt idx="2">
                  <c:v>611</c:v>
                </c:pt>
                <c:pt idx="3">
                  <c:v>485</c:v>
                </c:pt>
              </c:numCache>
            </c:numRef>
          </c:val>
        </c:ser>
        <c:dLbls/>
        <c:axId val="83006976"/>
        <c:axId val="83174528"/>
      </c:barChart>
      <c:catAx>
        <c:axId val="83006976"/>
        <c:scaling>
          <c:orientation val="minMax"/>
        </c:scaling>
        <c:axPos val="b"/>
        <c:numFmt formatCode="General" sourceLinked="1"/>
        <c:tickLblPos val="nextTo"/>
        <c:crossAx val="83174528"/>
        <c:crosses val="autoZero"/>
        <c:auto val="1"/>
        <c:lblAlgn val="ctr"/>
        <c:lblOffset val="100"/>
      </c:catAx>
      <c:valAx>
        <c:axId val="83174528"/>
        <c:scaling>
          <c:orientation val="minMax"/>
        </c:scaling>
        <c:axPos val="l"/>
        <c:majorGridlines/>
        <c:numFmt formatCode="General" sourceLinked="1"/>
        <c:tickLblPos val="nextTo"/>
        <c:crossAx val="83006976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>
                <a:solidFill>
                  <a:schemeClr val="bg1"/>
                </a:solidFill>
              </a:rPr>
              <a:t>RICOVERI IN DEGENZA – 21 POSTI LETTO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688</c:v>
                </c:pt>
                <c:pt idx="1">
                  <c:v>985</c:v>
                </c:pt>
                <c:pt idx="2">
                  <c:v>901</c:v>
                </c:pt>
                <c:pt idx="3">
                  <c:v>525</c:v>
                </c:pt>
              </c:numCache>
            </c:numRef>
          </c:val>
        </c:ser>
        <c:dLbls/>
        <c:axId val="83163776"/>
        <c:axId val="83296640"/>
      </c:barChart>
      <c:catAx>
        <c:axId val="83163776"/>
        <c:scaling>
          <c:orientation val="minMax"/>
        </c:scaling>
        <c:axPos val="b"/>
        <c:numFmt formatCode="General" sourceLinked="1"/>
        <c:tickLblPos val="nextTo"/>
        <c:crossAx val="83296640"/>
        <c:crosses val="autoZero"/>
        <c:auto val="1"/>
        <c:lblAlgn val="ctr"/>
        <c:lblOffset val="100"/>
      </c:catAx>
      <c:valAx>
        <c:axId val="83296640"/>
        <c:scaling>
          <c:orientation val="minMax"/>
        </c:scaling>
        <c:axPos val="l"/>
        <c:majorGridlines/>
        <c:numFmt formatCode="General" sourceLinked="1"/>
        <c:tickLblPos val="nextTo"/>
        <c:crossAx val="83163776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it-IT"/>
              <a:t>TASSO DI OCCUPAZIONE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143450584366862"/>
          <c:y val="0.15459466469243083"/>
          <c:w val="0.86467660374853506"/>
          <c:h val="0.54745654773356567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TO%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86.13</c:v>
                </c:pt>
                <c:pt idx="1">
                  <c:v>90.89</c:v>
                </c:pt>
                <c:pt idx="2">
                  <c:v>90.42</c:v>
                </c:pt>
                <c:pt idx="3">
                  <c:v>89.63</c:v>
                </c:pt>
              </c:numCache>
            </c:numRef>
          </c:val>
        </c:ser>
        <c:dLbls/>
        <c:axId val="84416384"/>
        <c:axId val="84417920"/>
      </c:barChart>
      <c:catAx>
        <c:axId val="84416384"/>
        <c:scaling>
          <c:orientation val="minMax"/>
        </c:scaling>
        <c:axPos val="b"/>
        <c:numFmt formatCode="General" sourceLinked="1"/>
        <c:tickLblPos val="nextTo"/>
        <c:crossAx val="84417920"/>
        <c:crosses val="autoZero"/>
        <c:auto val="1"/>
        <c:lblAlgn val="ctr"/>
        <c:lblOffset val="100"/>
      </c:catAx>
      <c:valAx>
        <c:axId val="84417920"/>
        <c:scaling>
          <c:orientation val="minMax"/>
        </c:scaling>
        <c:axPos val="l"/>
        <c:majorGridlines/>
        <c:numFmt formatCode="General" sourceLinked="1"/>
        <c:tickLblPos val="nextTo"/>
        <c:crossAx val="84416384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>
                <a:solidFill>
                  <a:schemeClr val="bg1"/>
                </a:solidFill>
              </a:rPr>
              <a:t>RICOVERI DA PRONTO SOCCORSO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440</c:v>
                </c:pt>
                <c:pt idx="1">
                  <c:v>478</c:v>
                </c:pt>
                <c:pt idx="2">
                  <c:v>540</c:v>
                </c:pt>
                <c:pt idx="3">
                  <c:v>337</c:v>
                </c:pt>
              </c:numCache>
            </c:numRef>
          </c:val>
        </c:ser>
        <c:dLbls/>
        <c:axId val="84436480"/>
        <c:axId val="84438016"/>
      </c:barChart>
      <c:catAx>
        <c:axId val="84436480"/>
        <c:scaling>
          <c:orientation val="minMax"/>
        </c:scaling>
        <c:axPos val="b"/>
        <c:numFmt formatCode="General" sourceLinked="1"/>
        <c:tickLblPos val="nextTo"/>
        <c:crossAx val="84438016"/>
        <c:crosses val="autoZero"/>
        <c:auto val="1"/>
        <c:lblAlgn val="ctr"/>
        <c:lblOffset val="100"/>
      </c:catAx>
      <c:valAx>
        <c:axId val="84438016"/>
        <c:scaling>
          <c:orientation val="minMax"/>
        </c:scaling>
        <c:axPos val="l"/>
        <c:majorGridlines/>
        <c:numFmt formatCode="General" sourceLinked="1"/>
        <c:tickLblPos val="nextTo"/>
        <c:crossAx val="84436480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DEGENZA MEDIA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655227471566054"/>
          <c:y val="0.21948265630213368"/>
          <c:w val="0.83816994750656171"/>
          <c:h val="0.54584892300717502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GIORNI</c:v>
                </c:pt>
              </c:strCache>
            </c:strRef>
          </c:tx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9.6</c:v>
                </c:pt>
                <c:pt idx="1">
                  <c:v>7.07</c:v>
                </c:pt>
                <c:pt idx="2">
                  <c:v>7.6899999999999995</c:v>
                </c:pt>
                <c:pt idx="3">
                  <c:v>8.7199999999999989</c:v>
                </c:pt>
              </c:numCache>
            </c:numRef>
          </c:val>
        </c:ser>
        <c:dLbls/>
        <c:axId val="84525824"/>
        <c:axId val="84527360"/>
      </c:barChart>
      <c:catAx>
        <c:axId val="84525824"/>
        <c:scaling>
          <c:orientation val="minMax"/>
        </c:scaling>
        <c:axPos val="b"/>
        <c:numFmt formatCode="General" sourceLinked="1"/>
        <c:tickLblPos val="nextTo"/>
        <c:crossAx val="84527360"/>
        <c:crosses val="autoZero"/>
        <c:auto val="1"/>
        <c:lblAlgn val="ctr"/>
        <c:lblOffset val="100"/>
      </c:catAx>
      <c:valAx>
        <c:axId val="84527360"/>
        <c:scaling>
          <c:orientation val="minMax"/>
        </c:scaling>
        <c:axPos val="l"/>
        <c:majorGridlines/>
        <c:numFmt formatCode="General" sourceLinked="1"/>
        <c:tickLblPos val="nextTo"/>
        <c:crossAx val="84525824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0.77082</cdr:x>
      <cdr:y>0.189</cdr:y>
    </cdr:from>
    <cdr:to>
      <cdr:x>0.87477</cdr:x>
      <cdr:y>0.33111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048400" y="648071"/>
          <a:ext cx="950518" cy="487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b="1" dirty="0" smtClean="0"/>
            <a:t>Aggiornato al </a:t>
          </a:r>
        </a:p>
        <a:p xmlns:a="http://schemas.openxmlformats.org/drawingml/2006/main">
          <a:pPr algn="ctr"/>
          <a:r>
            <a:rPr lang="it-IT" sz="1200" b="1" dirty="0" smtClean="0"/>
            <a:t>30/06</a:t>
          </a:r>
          <a:endParaRPr lang="it-IT" sz="1200" b="1" dirty="0"/>
        </a:p>
      </cdr:txBody>
    </cdr:sp>
  </cdr:relSizeAnchor>
  <cdr:relSizeAnchor xmlns:cdr="http://schemas.openxmlformats.org/drawingml/2006/chartDrawing">
    <cdr:from>
      <cdr:x>0.8137</cdr:x>
      <cdr:y>0.315</cdr:y>
    </cdr:from>
    <cdr:to>
      <cdr:x>0.83204</cdr:x>
      <cdr:y>0.37799</cdr:y>
    </cdr:to>
    <cdr:sp macro="" textlink="">
      <cdr:nvSpPr>
        <cdr:cNvPr id="3" name="Freccia in giù 2"/>
        <cdr:cNvSpPr/>
      </cdr:nvSpPr>
      <cdr:spPr>
        <a:xfrm xmlns:a="http://schemas.openxmlformats.org/drawingml/2006/main">
          <a:off x="7440470" y="1080120"/>
          <a:ext cx="167660" cy="21602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0.77592</cdr:x>
      <cdr:y>0.28237</cdr:y>
    </cdr:from>
    <cdr:to>
      <cdr:x>0.87987</cdr:x>
      <cdr:y>0.42448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104638" y="1944216"/>
          <a:ext cx="951803" cy="97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Aggiornato al </a:t>
          </a:r>
        </a:p>
        <a:p xmlns:a="http://schemas.openxmlformats.org/drawingml/2006/main">
          <a:pPr algn="ctr"/>
          <a:r>
            <a:rPr lang="it-IT" sz="1400" b="1" dirty="0" smtClean="0"/>
            <a:t>30/06</a:t>
          </a:r>
          <a:endParaRPr lang="it-IT" sz="1400" b="1" dirty="0"/>
        </a:p>
      </cdr:txBody>
    </cdr:sp>
  </cdr:relSizeAnchor>
  <cdr:relSizeAnchor xmlns:cdr="http://schemas.openxmlformats.org/drawingml/2006/chartDrawing">
    <cdr:from>
      <cdr:x>0.80738</cdr:x>
      <cdr:y>0.36603</cdr:y>
    </cdr:from>
    <cdr:to>
      <cdr:x>0.83884</cdr:x>
      <cdr:y>0.41832</cdr:y>
    </cdr:to>
    <cdr:sp macro="" textlink="">
      <cdr:nvSpPr>
        <cdr:cNvPr id="3" name="Freccia in giù 2"/>
        <cdr:cNvSpPr/>
      </cdr:nvSpPr>
      <cdr:spPr>
        <a:xfrm xmlns:a="http://schemas.openxmlformats.org/drawingml/2006/main">
          <a:off x="7392670" y="2520280"/>
          <a:ext cx="288032" cy="36004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0.82287</cdr:x>
      <cdr:y>0.11151</cdr:y>
    </cdr:from>
    <cdr:to>
      <cdr:x>0.92696</cdr:x>
      <cdr:y>0.25419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524328" y="764704"/>
          <a:ext cx="951799" cy="978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 smtClean="0"/>
            <a:t>Aggiornato al </a:t>
          </a:r>
        </a:p>
        <a:p xmlns:a="http://schemas.openxmlformats.org/drawingml/2006/main">
          <a:pPr algn="ctr"/>
          <a:r>
            <a:rPr lang="it-IT" sz="1400" b="1" dirty="0" smtClean="0"/>
            <a:t>30/06</a:t>
          </a:r>
          <a:endParaRPr lang="it-IT" sz="1400" b="1" dirty="0"/>
        </a:p>
      </cdr:txBody>
    </cdr:sp>
  </cdr:relSizeAnchor>
  <cdr:relSizeAnchor xmlns:cdr="http://schemas.openxmlformats.org/drawingml/2006/chartDrawing">
    <cdr:from>
      <cdr:x>0.85437</cdr:x>
      <cdr:y>0.21792</cdr:y>
    </cdr:from>
    <cdr:to>
      <cdr:x>0.89374</cdr:x>
      <cdr:y>0.29724</cdr:y>
    </cdr:to>
    <cdr:sp macro="" textlink="">
      <cdr:nvSpPr>
        <cdr:cNvPr id="3" name="Freccia in giù 2"/>
        <cdr:cNvSpPr/>
      </cdr:nvSpPr>
      <cdr:spPr>
        <a:xfrm xmlns:a="http://schemas.openxmlformats.org/drawingml/2006/main">
          <a:off x="7812360" y="1484784"/>
          <a:ext cx="359996" cy="540447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0.82287</cdr:x>
      <cdr:y>0.26906</cdr:y>
    </cdr:from>
    <cdr:to>
      <cdr:x>0.92696</cdr:x>
      <cdr:y>0.41174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524328" y="980728"/>
          <a:ext cx="951799" cy="520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it-IT" sz="1200" b="1" dirty="0" smtClean="0"/>
            <a:t>Aggiornato al </a:t>
          </a:r>
        </a:p>
        <a:p xmlns:a="http://schemas.openxmlformats.org/drawingml/2006/main">
          <a:pPr algn="ctr"/>
          <a:r>
            <a:rPr lang="it-IT" sz="1200" b="1" dirty="0" smtClean="0"/>
            <a:t>30/06</a:t>
          </a:r>
          <a:endParaRPr lang="it-IT" sz="1200" b="1" dirty="0"/>
        </a:p>
      </cdr:txBody>
    </cdr:sp>
  </cdr:relSizeAnchor>
  <cdr:relSizeAnchor xmlns:cdr="http://schemas.openxmlformats.org/drawingml/2006/chartDrawing">
    <cdr:from>
      <cdr:x>0.87012</cdr:x>
      <cdr:y>0.40735</cdr:y>
    </cdr:from>
    <cdr:to>
      <cdr:x>0.88592</cdr:x>
      <cdr:y>0.49041</cdr:y>
    </cdr:to>
    <cdr:sp macro="" textlink="">
      <cdr:nvSpPr>
        <cdr:cNvPr id="3" name="Freccia in giù 2"/>
        <cdr:cNvSpPr/>
      </cdr:nvSpPr>
      <cdr:spPr>
        <a:xfrm xmlns:a="http://schemas.openxmlformats.org/drawingml/2006/main">
          <a:off x="7956376" y="1484784"/>
          <a:ext cx="144436" cy="30277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0.82287</cdr:x>
      <cdr:y>0.234</cdr:y>
    </cdr:from>
    <cdr:to>
      <cdr:x>0.92696</cdr:x>
      <cdr:y>0.37668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524328" y="852930"/>
          <a:ext cx="951799" cy="520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it-IT" sz="1200" b="1" dirty="0" smtClean="0"/>
            <a:t>Aggiornato al </a:t>
          </a:r>
        </a:p>
        <a:p xmlns:a="http://schemas.openxmlformats.org/drawingml/2006/main">
          <a:pPr algn="ctr"/>
          <a:r>
            <a:rPr lang="it-IT" sz="1200" b="1" dirty="0" smtClean="0"/>
            <a:t>30/06</a:t>
          </a:r>
          <a:endParaRPr lang="it-IT" sz="1200" b="1" dirty="0"/>
        </a:p>
      </cdr:txBody>
    </cdr:sp>
  </cdr:relSizeAnchor>
  <cdr:relSizeAnchor xmlns:cdr="http://schemas.openxmlformats.org/drawingml/2006/chartDrawing">
    <cdr:from>
      <cdr:x>0.87012</cdr:x>
      <cdr:y>0.37228</cdr:y>
    </cdr:from>
    <cdr:to>
      <cdr:x>0.88592</cdr:x>
      <cdr:y>0.43559</cdr:y>
    </cdr:to>
    <cdr:sp macro="" textlink="">
      <cdr:nvSpPr>
        <cdr:cNvPr id="3" name="Freccia in giù 2"/>
        <cdr:cNvSpPr/>
      </cdr:nvSpPr>
      <cdr:spPr>
        <a:xfrm xmlns:a="http://schemas.openxmlformats.org/drawingml/2006/main">
          <a:off x="7956376" y="1356986"/>
          <a:ext cx="144475" cy="230747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3054512491"/>
              </p:ext>
            </p:extLst>
          </p:nvPr>
        </p:nvGraphicFramePr>
        <p:xfrm>
          <a:off x="0" y="0"/>
          <a:ext cx="9144000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1"/>
          <p:cNvSpPr txBox="1"/>
          <p:nvPr/>
        </p:nvSpPr>
        <p:spPr>
          <a:xfrm>
            <a:off x="7048400" y="466364"/>
            <a:ext cx="951799" cy="97849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Aggiornato al </a:t>
            </a:r>
          </a:p>
          <a:p>
            <a:pPr algn="ctr"/>
            <a:r>
              <a:rPr lang="it-IT" sz="1200" b="1" dirty="0" smtClean="0"/>
              <a:t>30/06</a:t>
            </a:r>
            <a:endParaRPr lang="it-IT" sz="1200" b="1" dirty="0"/>
          </a:p>
        </p:txBody>
      </p:sp>
      <p:sp>
        <p:nvSpPr>
          <p:cNvPr id="9" name="Freccia in giù 8"/>
          <p:cNvSpPr/>
          <p:nvPr/>
        </p:nvSpPr>
        <p:spPr>
          <a:xfrm>
            <a:off x="7440470" y="919915"/>
            <a:ext cx="167660" cy="204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803274659"/>
              </p:ext>
            </p:extLst>
          </p:nvPr>
        </p:nvGraphicFramePr>
        <p:xfrm>
          <a:off x="0" y="3356992"/>
          <a:ext cx="9144000" cy="350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588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816648244"/>
              </p:ext>
            </p:extLst>
          </p:nvPr>
        </p:nvGraphicFramePr>
        <p:xfrm>
          <a:off x="-12358" y="-27384"/>
          <a:ext cx="9156357" cy="688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80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2230503194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836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2088734470"/>
              </p:ext>
            </p:extLst>
          </p:nvPr>
        </p:nvGraphicFramePr>
        <p:xfrm>
          <a:off x="0" y="0"/>
          <a:ext cx="9144000" cy="36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649403770"/>
              </p:ext>
            </p:extLst>
          </p:nvPr>
        </p:nvGraphicFramePr>
        <p:xfrm>
          <a:off x="0" y="3573016"/>
          <a:ext cx="9143999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1"/>
          <p:cNvSpPr txBox="1"/>
          <p:nvPr/>
        </p:nvSpPr>
        <p:spPr>
          <a:xfrm>
            <a:off x="7552814" y="3701016"/>
            <a:ext cx="951799" cy="520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Aggiornato al </a:t>
            </a:r>
          </a:p>
          <a:p>
            <a:pPr algn="ctr"/>
            <a:r>
              <a:rPr lang="it-IT" sz="1200" b="1" dirty="0" smtClean="0"/>
              <a:t>30/06</a:t>
            </a:r>
            <a:endParaRPr lang="it-IT" sz="1200" b="1" dirty="0"/>
          </a:p>
        </p:txBody>
      </p:sp>
      <p:sp>
        <p:nvSpPr>
          <p:cNvPr id="6" name="Freccia in giù 5"/>
          <p:cNvSpPr/>
          <p:nvPr/>
        </p:nvSpPr>
        <p:spPr>
          <a:xfrm>
            <a:off x="7956477" y="4221088"/>
            <a:ext cx="144475" cy="230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90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xmlns="" val="571649536"/>
              </p:ext>
            </p:extLst>
          </p:nvPr>
        </p:nvGraphicFramePr>
        <p:xfrm>
          <a:off x="0" y="-16218"/>
          <a:ext cx="9144000" cy="358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2763861522"/>
              </p:ext>
            </p:extLst>
          </p:nvPr>
        </p:nvGraphicFramePr>
        <p:xfrm>
          <a:off x="-3204" y="3573016"/>
          <a:ext cx="914400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1"/>
          <p:cNvSpPr txBox="1"/>
          <p:nvPr/>
        </p:nvSpPr>
        <p:spPr>
          <a:xfrm>
            <a:off x="7524328" y="3933056"/>
            <a:ext cx="951799" cy="520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Aggiornato al </a:t>
            </a:r>
          </a:p>
          <a:p>
            <a:pPr algn="ctr"/>
            <a:r>
              <a:rPr lang="it-IT" sz="1200" b="1" dirty="0" smtClean="0"/>
              <a:t>30/06</a:t>
            </a:r>
            <a:endParaRPr lang="it-IT" sz="1200" b="1" dirty="0"/>
          </a:p>
        </p:txBody>
      </p:sp>
      <p:sp>
        <p:nvSpPr>
          <p:cNvPr id="10" name="Freccia in giù 9"/>
          <p:cNvSpPr/>
          <p:nvPr/>
        </p:nvSpPr>
        <p:spPr>
          <a:xfrm>
            <a:off x="7956911" y="4453128"/>
            <a:ext cx="144475" cy="243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43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52</Words>
  <Application>Microsoft Office PowerPoint</Application>
  <PresentationFormat>Presentazione su schermo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</dc:creator>
  <cp:lastModifiedBy>reparto</cp:lastModifiedBy>
  <cp:revision>50</cp:revision>
  <dcterms:created xsi:type="dcterms:W3CDTF">2018-10-14T15:46:36Z</dcterms:created>
  <dcterms:modified xsi:type="dcterms:W3CDTF">2018-10-16T11:40:09Z</dcterms:modified>
</cp:coreProperties>
</file>