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hartEx1.xml" ContentType="application/vnd.ms-office.chartex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sldIdLst>
    <p:sldId id="285" r:id="rId2"/>
    <p:sldId id="256" r:id="rId3"/>
    <p:sldId id="257" r:id="rId4"/>
    <p:sldId id="259" r:id="rId5"/>
    <p:sldId id="260" r:id="rId6"/>
    <p:sldId id="262" r:id="rId7"/>
    <p:sldId id="291" r:id="rId8"/>
    <p:sldId id="292" r:id="rId9"/>
    <p:sldId id="293" r:id="rId10"/>
    <p:sldId id="294" r:id="rId11"/>
    <p:sldId id="284" r:id="rId12"/>
    <p:sldId id="278" r:id="rId13"/>
    <p:sldId id="279" r:id="rId14"/>
    <p:sldId id="264" r:id="rId15"/>
    <p:sldId id="286" r:id="rId16"/>
    <p:sldId id="287" r:id="rId17"/>
    <p:sldId id="281" r:id="rId18"/>
    <p:sldId id="288" r:id="rId19"/>
    <p:sldId id="289" r:id="rId20"/>
    <p:sldId id="290" r:id="rId21"/>
    <p:sldId id="268" r:id="rId22"/>
    <p:sldId id="276" r:id="rId2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515" autoAdjust="0"/>
  </p:normalViewPr>
  <p:slideViewPr>
    <p:cSldViewPr snapToGrid="0">
      <p:cViewPr>
        <p:scale>
          <a:sx n="95" d="100"/>
          <a:sy n="95" d="100"/>
        </p:scale>
        <p:origin x="-197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Ex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data id="0">
      <cx:strDim type="cat">
        <cx:f>'[dati pizza.xlsx]Foglio8'!$C$5:$C$24</cx:f>
        <cx:lvl ptCount="20">
          <cx:pt idx="0">ABRUZZO</cx:pt>
          <cx:pt idx="1">SARDEGNA</cx:pt>
          <cx:pt idx="2">CALABRIA</cx:pt>
          <cx:pt idx="3">MOLISE</cx:pt>
          <cx:pt idx="4">CAMPANIA</cx:pt>
          <cx:pt idx="5">TOSCANA</cx:pt>
          <cx:pt idx="6">SICILIA</cx:pt>
          <cx:pt idx="7">MARCHE</cx:pt>
          <cx:pt idx="8">PUGLIA</cx:pt>
          <cx:pt idx="9">BASILICATA</cx:pt>
          <cx:pt idx="10">UMBRIA</cx:pt>
          <cx:pt idx="11">LAZIO</cx:pt>
          <cx:pt idx="12">LIGURIA</cx:pt>
          <cx:pt idx="13">VAL D'AOSTA</cx:pt>
          <cx:pt idx="14">EMILIA ROMAGNA</cx:pt>
          <cx:pt idx="15">LOMBARDIA</cx:pt>
          <cx:pt idx="16">TRENTINO A.A.</cx:pt>
          <cx:pt idx="17">VENETO</cx:pt>
          <cx:pt idx="18">PIEMONTE</cx:pt>
          <cx:pt idx="19">FRIULI V.G.</cx:pt>
        </cx:lvl>
      </cx:strDim>
      <cx:numDim type="val">
        <cx:f>'[dati pizza.xlsx]Foglio8'!$E$5:$E$24</cx:f>
        <cx:lvl ptCount="20" formatCode="Standard">
          <cx:pt idx="0">267</cx:pt>
          <cx:pt idx="1">273</cx:pt>
          <cx:pt idx="2">285</cx:pt>
          <cx:pt idx="3">307</cx:pt>
          <cx:pt idx="4">335</cx:pt>
          <cx:pt idx="5">378</cx:pt>
          <cx:pt idx="6">389</cx:pt>
          <cx:pt idx="7">405</cx:pt>
          <cx:pt idx="8">417</cx:pt>
          <cx:pt idx="9">442</cx:pt>
          <cx:pt idx="10">466</cx:pt>
          <cx:pt idx="11">467</cx:pt>
          <cx:pt idx="12">546</cx:pt>
          <cx:pt idx="13">662</cx:pt>
          <cx:pt idx="14">663</cx:pt>
          <cx:pt idx="15">707</cx:pt>
          <cx:pt idx="16">748</cx:pt>
          <cx:pt idx="17">782</cx:pt>
          <cx:pt idx="18">792</cx:pt>
          <cx:pt idx="19">1130</cx:pt>
        </cx:lvl>
      </cx:numDim>
    </cx:data>
  </cx:chartData>
  <cx:chart>
    <cx:plotArea>
      <cx:plotAreaRegion>
        <cx:series layoutId="funnel" uniqueId="{1F4DD3CD-3C79-436E-A3F3-232EF5C83AFC}">
          <cx:tx>
            <cx:txData>
              <cx:f>'[dati pizza.xlsx]Foglio8'!$E$4</cx:f>
              <cx:v>distribuzione pizzerie x abitanti 1:x</cx:v>
            </cx:txData>
          </cx:tx>
          <cx:dataLabels>
            <cx:visibility seriesName="0" categoryName="0" value="1"/>
          </cx:dataLabels>
          <cx:dataId val="0"/>
        </cx:series>
      </cx:plotAreaRegion>
      <cx:axis id="0">
        <cx:catScaling gapWidth="0.5"/>
        <cx:tickLabels/>
      </cx:axis>
    </cx:plotArea>
    <cx:legend pos="t" align="ctr" overlay="0"/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27">
  <cs:axisTitle>
    <cs:lnRef idx="0"/>
    <cs:fillRef idx="0"/>
    <cs:effectRef idx="0"/>
    <cs:fontRef idx="minor">
      <a:schemeClr val="lt1">
        <a:lumMod val="95000"/>
      </a:schemeClr>
    </cs:fontRef>
    <cs:defRPr sz="900"/>
  </cs:axisTitle>
  <cs:category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/>
  </cs:chartArea>
  <cs:dataLabel>
    <cs:lnRef idx="0"/>
    <cs:fillRef idx="0"/>
    <cs:effectRef idx="0"/>
    <cs:fontRef idx="minor">
      <a:schemeClr val="lt1">
        <a:lumMod val="9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lt1"/>
    </cs:fontRef>
    <cs:spPr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  <a:ln>
        <a:solidFill>
          <a:schemeClr val="tx1"/>
        </a:solidFill>
      </a:ln>
    </cs:spPr>
  </cs:dataPoint>
  <cs:dataPoint3D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</cs:spPr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lt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lt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9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10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95000"/>
      </a:schemeClr>
    </cs:fontRef>
    <cs:defRPr sz="9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9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lt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spc="10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lt1">
        <a:lumMod val="95000"/>
      </a:schemeClr>
    </cs:fontRef>
    <cs:defRPr sz="9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95000"/>
      </a:schemeClr>
    </cs:fontRef>
    <cs:defRPr sz="9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523BC8-DFD3-45C6-8474-F76A164DB98A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F1E6FD-1674-4F1F-9B1B-A411EA7882C4}">
      <dgm:prSet/>
      <dgm:spPr/>
      <dgm:t>
        <a:bodyPr/>
        <a:lstStyle/>
        <a:p>
          <a:r>
            <a:rPr lang="it-IT" b="1" dirty="0"/>
            <a:t>PIZZA 2018</a:t>
          </a:r>
          <a:endParaRPr lang="it-IT" dirty="0"/>
        </a:p>
        <a:p>
          <a:endParaRPr lang="it-IT" dirty="0"/>
        </a:p>
        <a:p>
          <a:r>
            <a:rPr lang="it-IT" dirty="0"/>
            <a:t>La pizza rappresenta uno dei prodotti della gastronomia italiana più diffusi e nella sua commercializzazione è ormai impegnato un ampio spettro di esercizi: non soltanto pizzerie, panetterie e ristoranti, ma anche bar e rosticcerie</a:t>
          </a:r>
        </a:p>
        <a:p>
          <a:endParaRPr lang="en-US" dirty="0"/>
        </a:p>
      </dgm:t>
    </dgm:pt>
    <dgm:pt modelId="{4EFF51B5-60A4-4CF6-8B96-BF4C37E976CC}" type="parTrans" cxnId="{C242E3C6-2689-4C78-B472-B100C0CD7B61}">
      <dgm:prSet/>
      <dgm:spPr/>
      <dgm:t>
        <a:bodyPr/>
        <a:lstStyle/>
        <a:p>
          <a:endParaRPr lang="en-US"/>
        </a:p>
      </dgm:t>
    </dgm:pt>
    <dgm:pt modelId="{56217C87-9556-4369-8FF3-D147ADB22635}" type="sibTrans" cxnId="{C242E3C6-2689-4C78-B472-B100C0CD7B61}">
      <dgm:prSet/>
      <dgm:spPr/>
      <dgm:t>
        <a:bodyPr/>
        <a:lstStyle/>
        <a:p>
          <a:endParaRPr lang="en-US"/>
        </a:p>
      </dgm:t>
    </dgm:pt>
    <dgm:pt modelId="{9119E36B-1B68-425D-B934-F4BB7A60F20E}">
      <dgm:prSet/>
      <dgm:spPr/>
      <dgm:t>
        <a:bodyPr/>
        <a:lstStyle/>
        <a:p>
          <a:r>
            <a:rPr lang="it-IT" dirty="0"/>
            <a:t>L’individuazione del numero esatto di attività impegnate nella produzione e nella vendita della pizza è stato, quindi un esercizio di consultazione e incrocio di più banche dati.</a:t>
          </a:r>
        </a:p>
      </dgm:t>
    </dgm:pt>
    <dgm:pt modelId="{8A3E6D4F-3A77-4809-9B7E-93AB1699E9F9}" type="parTrans" cxnId="{89D426C8-BE21-4E05-BBA0-C1B521874C71}">
      <dgm:prSet/>
      <dgm:spPr/>
      <dgm:t>
        <a:bodyPr/>
        <a:lstStyle/>
        <a:p>
          <a:endParaRPr lang="en-US"/>
        </a:p>
      </dgm:t>
    </dgm:pt>
    <dgm:pt modelId="{1683F53A-18F9-4FFC-9A30-CEA775204714}" type="sibTrans" cxnId="{89D426C8-BE21-4E05-BBA0-C1B521874C71}">
      <dgm:prSet/>
      <dgm:spPr/>
      <dgm:t>
        <a:bodyPr/>
        <a:lstStyle/>
        <a:p>
          <a:endParaRPr lang="en-US"/>
        </a:p>
      </dgm:t>
    </dgm:pt>
    <dgm:pt modelId="{12A85074-BAA8-4BEA-9682-50E92EB21C9F}" type="pres">
      <dgm:prSet presAssocID="{38523BC8-DFD3-45C6-8474-F76A164DB9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A35582D8-2582-4C37-9DC2-F1AFF89C3EE6}" type="pres">
      <dgm:prSet presAssocID="{20F1E6FD-1674-4F1F-9B1B-A411EA7882C4}" presName="hierRoot1" presStyleCnt="0"/>
      <dgm:spPr/>
    </dgm:pt>
    <dgm:pt modelId="{2F450B66-B8BB-4ED4-A431-FF9F7A87DBD6}" type="pres">
      <dgm:prSet presAssocID="{20F1E6FD-1674-4F1F-9B1B-A411EA7882C4}" presName="composite" presStyleCnt="0"/>
      <dgm:spPr/>
    </dgm:pt>
    <dgm:pt modelId="{95ACE3DE-3A4B-4606-8286-DEE4D08CE97F}" type="pres">
      <dgm:prSet presAssocID="{20F1E6FD-1674-4F1F-9B1B-A411EA7882C4}" presName="background" presStyleLbl="node0" presStyleIdx="0" presStyleCnt="2"/>
      <dgm:spPr/>
    </dgm:pt>
    <dgm:pt modelId="{103D5730-A024-4664-BAB1-9F4408F0EC4F}" type="pres">
      <dgm:prSet presAssocID="{20F1E6FD-1674-4F1F-9B1B-A411EA7882C4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72519E94-DE35-45D6-BED6-66D7FB1621C0}" type="pres">
      <dgm:prSet presAssocID="{20F1E6FD-1674-4F1F-9B1B-A411EA7882C4}" presName="hierChild2" presStyleCnt="0"/>
      <dgm:spPr/>
    </dgm:pt>
    <dgm:pt modelId="{92440C72-AA27-4937-ABB8-DEB56210F6BB}" type="pres">
      <dgm:prSet presAssocID="{9119E36B-1B68-425D-B934-F4BB7A60F20E}" presName="hierRoot1" presStyleCnt="0"/>
      <dgm:spPr/>
    </dgm:pt>
    <dgm:pt modelId="{E50165FE-92F7-4BA3-B8AA-C69C85B4D705}" type="pres">
      <dgm:prSet presAssocID="{9119E36B-1B68-425D-B934-F4BB7A60F20E}" presName="composite" presStyleCnt="0"/>
      <dgm:spPr/>
    </dgm:pt>
    <dgm:pt modelId="{71CCB94E-18A0-4BC6-A8F1-C507F5FE5598}" type="pres">
      <dgm:prSet presAssocID="{9119E36B-1B68-425D-B934-F4BB7A60F20E}" presName="background" presStyleLbl="node0" presStyleIdx="1" presStyleCnt="2"/>
      <dgm:spPr/>
    </dgm:pt>
    <dgm:pt modelId="{505904A5-20B5-4207-91FB-147CBB3A4CA5}" type="pres">
      <dgm:prSet presAssocID="{9119E36B-1B68-425D-B934-F4BB7A60F20E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01CB7161-9BC3-49BD-BF7F-DB1C852ED2BE}" type="pres">
      <dgm:prSet presAssocID="{9119E36B-1B68-425D-B934-F4BB7A60F20E}" presName="hierChild2" presStyleCnt="0"/>
      <dgm:spPr/>
    </dgm:pt>
  </dgm:ptLst>
  <dgm:cxnLst>
    <dgm:cxn modelId="{0702909A-1557-4D33-8B81-565C01087DE3}" type="presOf" srcId="{38523BC8-DFD3-45C6-8474-F76A164DB98A}" destId="{12A85074-BAA8-4BEA-9682-50E92EB21C9F}" srcOrd="0" destOrd="0" presId="urn:microsoft.com/office/officeart/2005/8/layout/hierarchy1"/>
    <dgm:cxn modelId="{C242E3C6-2689-4C78-B472-B100C0CD7B61}" srcId="{38523BC8-DFD3-45C6-8474-F76A164DB98A}" destId="{20F1E6FD-1674-4F1F-9B1B-A411EA7882C4}" srcOrd="0" destOrd="0" parTransId="{4EFF51B5-60A4-4CF6-8B96-BF4C37E976CC}" sibTransId="{56217C87-9556-4369-8FF3-D147ADB22635}"/>
    <dgm:cxn modelId="{89D426C8-BE21-4E05-BBA0-C1B521874C71}" srcId="{38523BC8-DFD3-45C6-8474-F76A164DB98A}" destId="{9119E36B-1B68-425D-B934-F4BB7A60F20E}" srcOrd="1" destOrd="0" parTransId="{8A3E6D4F-3A77-4809-9B7E-93AB1699E9F9}" sibTransId="{1683F53A-18F9-4FFC-9A30-CEA775204714}"/>
    <dgm:cxn modelId="{69B9E26C-4793-455B-B1F9-6E60B978A357}" type="presOf" srcId="{9119E36B-1B68-425D-B934-F4BB7A60F20E}" destId="{505904A5-20B5-4207-91FB-147CBB3A4CA5}" srcOrd="0" destOrd="0" presId="urn:microsoft.com/office/officeart/2005/8/layout/hierarchy1"/>
    <dgm:cxn modelId="{A4289A87-68D5-4DFF-A228-A1DB0049D4A6}" type="presOf" srcId="{20F1E6FD-1674-4F1F-9B1B-A411EA7882C4}" destId="{103D5730-A024-4664-BAB1-9F4408F0EC4F}" srcOrd="0" destOrd="0" presId="urn:microsoft.com/office/officeart/2005/8/layout/hierarchy1"/>
    <dgm:cxn modelId="{0014AF7A-9707-48DC-B10E-86C7B8D38653}" type="presParOf" srcId="{12A85074-BAA8-4BEA-9682-50E92EB21C9F}" destId="{A35582D8-2582-4C37-9DC2-F1AFF89C3EE6}" srcOrd="0" destOrd="0" presId="urn:microsoft.com/office/officeart/2005/8/layout/hierarchy1"/>
    <dgm:cxn modelId="{0EB89258-3D50-44EC-A1C7-E4A094664B56}" type="presParOf" srcId="{A35582D8-2582-4C37-9DC2-F1AFF89C3EE6}" destId="{2F450B66-B8BB-4ED4-A431-FF9F7A87DBD6}" srcOrd="0" destOrd="0" presId="urn:microsoft.com/office/officeart/2005/8/layout/hierarchy1"/>
    <dgm:cxn modelId="{0B75CAD3-FC22-4226-A7CB-24E52A459162}" type="presParOf" srcId="{2F450B66-B8BB-4ED4-A431-FF9F7A87DBD6}" destId="{95ACE3DE-3A4B-4606-8286-DEE4D08CE97F}" srcOrd="0" destOrd="0" presId="urn:microsoft.com/office/officeart/2005/8/layout/hierarchy1"/>
    <dgm:cxn modelId="{0E9D1E97-A76B-4DC0-AD7D-55382D9E6CAC}" type="presParOf" srcId="{2F450B66-B8BB-4ED4-A431-FF9F7A87DBD6}" destId="{103D5730-A024-4664-BAB1-9F4408F0EC4F}" srcOrd="1" destOrd="0" presId="urn:microsoft.com/office/officeart/2005/8/layout/hierarchy1"/>
    <dgm:cxn modelId="{23ABF305-BD0F-40F7-AB96-AF8E05402471}" type="presParOf" srcId="{A35582D8-2582-4C37-9DC2-F1AFF89C3EE6}" destId="{72519E94-DE35-45D6-BED6-66D7FB1621C0}" srcOrd="1" destOrd="0" presId="urn:microsoft.com/office/officeart/2005/8/layout/hierarchy1"/>
    <dgm:cxn modelId="{555F245D-060C-4095-B45C-1DCB7184F7B3}" type="presParOf" srcId="{12A85074-BAA8-4BEA-9682-50E92EB21C9F}" destId="{92440C72-AA27-4937-ABB8-DEB56210F6BB}" srcOrd="1" destOrd="0" presId="urn:microsoft.com/office/officeart/2005/8/layout/hierarchy1"/>
    <dgm:cxn modelId="{D6D46116-73CE-49FF-9C33-093365F043E6}" type="presParOf" srcId="{92440C72-AA27-4937-ABB8-DEB56210F6BB}" destId="{E50165FE-92F7-4BA3-B8AA-C69C85B4D705}" srcOrd="0" destOrd="0" presId="urn:microsoft.com/office/officeart/2005/8/layout/hierarchy1"/>
    <dgm:cxn modelId="{8416166A-3253-4CF0-9CB3-B010C8D0FDD2}" type="presParOf" srcId="{E50165FE-92F7-4BA3-B8AA-C69C85B4D705}" destId="{71CCB94E-18A0-4BC6-A8F1-C507F5FE5598}" srcOrd="0" destOrd="0" presId="urn:microsoft.com/office/officeart/2005/8/layout/hierarchy1"/>
    <dgm:cxn modelId="{4386F17F-2650-4C55-9E7E-0AC61BDC6E94}" type="presParOf" srcId="{E50165FE-92F7-4BA3-B8AA-C69C85B4D705}" destId="{505904A5-20B5-4207-91FB-147CBB3A4CA5}" srcOrd="1" destOrd="0" presId="urn:microsoft.com/office/officeart/2005/8/layout/hierarchy1"/>
    <dgm:cxn modelId="{72D0FB75-CCAA-4897-9169-F7B35191092E}" type="presParOf" srcId="{92440C72-AA27-4937-ABB8-DEB56210F6BB}" destId="{01CB7161-9BC3-49BD-BF7F-DB1C852ED2B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07108-6E78-48AC-9367-DE03497351B1}" type="doc">
      <dgm:prSet loTypeId="urn:microsoft.com/office/officeart/2005/8/layout/bProcess4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59228A9-0AE0-4321-BCCF-E719F44A0DCA}" type="pres">
      <dgm:prSet presAssocID="{8C807108-6E78-48AC-9367-DE03497351B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</dgm:ptLst>
  <dgm:cxnLst>
    <dgm:cxn modelId="{406EEE38-9E1C-4B59-BF3B-1553DF1A8CD1}" type="presOf" srcId="{8C807108-6E78-48AC-9367-DE03497351B1}" destId="{559228A9-0AE0-4321-BCCF-E719F44A0DCA}" srcOrd="0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BA2E20-BBA0-4007-A1B5-258997CBAF66}" type="doc">
      <dgm:prSet loTypeId="urn:microsoft.com/office/officeart/2008/layout/LinedList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232B2B4D-50E3-4505-91C8-C7F4B8586242}">
      <dgm:prSet custT="1"/>
      <dgm:spPr/>
      <dgm:t>
        <a:bodyPr/>
        <a:lstStyle/>
        <a:p>
          <a:r>
            <a:rPr lang="it-IT" sz="4100" dirty="0"/>
            <a:t> </a:t>
          </a:r>
        </a:p>
        <a:p>
          <a:r>
            <a:rPr lang="it-IT" sz="2800" dirty="0"/>
            <a:t>Al computo totale concorrono anche le </a:t>
          </a:r>
          <a:r>
            <a:rPr lang="it-IT" sz="2800" b="1" dirty="0"/>
            <a:t>14.165 panetterie</a:t>
          </a:r>
          <a:r>
            <a:rPr lang="it-IT" sz="2800" dirty="0"/>
            <a:t> che offrono tra i propri prodotti anche la pizza.</a:t>
          </a:r>
        </a:p>
      </dgm:t>
    </dgm:pt>
    <dgm:pt modelId="{013D24E1-A432-4F90-960E-AC101EE82959}" type="parTrans" cxnId="{C6D7AB75-BE66-4CAE-93E3-1C76151A2DEB}">
      <dgm:prSet/>
      <dgm:spPr/>
      <dgm:t>
        <a:bodyPr/>
        <a:lstStyle/>
        <a:p>
          <a:endParaRPr lang="en-US"/>
        </a:p>
      </dgm:t>
    </dgm:pt>
    <dgm:pt modelId="{2889EB48-07C7-489A-8D73-421C4B877418}" type="sibTrans" cxnId="{C6D7AB75-BE66-4CAE-93E3-1C76151A2DEB}">
      <dgm:prSet/>
      <dgm:spPr/>
      <dgm:t>
        <a:bodyPr/>
        <a:lstStyle/>
        <a:p>
          <a:endParaRPr lang="en-US"/>
        </a:p>
      </dgm:t>
    </dgm:pt>
    <dgm:pt modelId="{D1CA1FBA-274A-408A-BDF8-06C2F9522E7E}">
      <dgm:prSet custT="1"/>
      <dgm:spPr/>
      <dgm:t>
        <a:bodyPr/>
        <a:lstStyle/>
        <a:p>
          <a:r>
            <a:rPr lang="it-IT" sz="2400" dirty="0"/>
            <a:t>Alle attività di ristorazione con servizio di somministrazione vanno poi sommati gli esercizi di ristorazione senza somministrazione con preparazione di cibi da asporto che complessivamente sono </a:t>
          </a:r>
          <a:r>
            <a:rPr lang="it-IT" sz="2400" b="1" dirty="0"/>
            <a:t>36.365</a:t>
          </a:r>
          <a:r>
            <a:rPr lang="it-IT" sz="2400" dirty="0"/>
            <a:t>, di cui:</a:t>
          </a:r>
        </a:p>
        <a:p>
          <a:r>
            <a:rPr lang="it-IT" sz="2400" dirty="0"/>
            <a:t>- </a:t>
          </a:r>
          <a:r>
            <a:rPr lang="it-IT" sz="2400" b="1" dirty="0"/>
            <a:t>14.302 pizzerie da asporto</a:t>
          </a:r>
          <a:r>
            <a:rPr lang="it-IT" sz="2400" dirty="0"/>
            <a:t> (tra le quali vanno annoverate le </a:t>
          </a:r>
          <a:r>
            <a:rPr lang="it-IT" sz="2400" b="1" dirty="0"/>
            <a:t>3.266 pizzerie al taglio</a:t>
          </a:r>
          <a:r>
            <a:rPr lang="it-IT" sz="2400" dirty="0"/>
            <a:t>);</a:t>
          </a:r>
        </a:p>
        <a:p>
          <a:r>
            <a:rPr lang="it-IT" sz="2400" dirty="0"/>
            <a:t>- </a:t>
          </a:r>
          <a:r>
            <a:rPr lang="it-IT" sz="2400" b="1" dirty="0"/>
            <a:t>15.131 attività di rosticceria/pizzeria;</a:t>
          </a:r>
        </a:p>
        <a:p>
          <a:r>
            <a:rPr lang="it-IT" sz="2400" b="1" dirty="0"/>
            <a:t>- </a:t>
          </a:r>
          <a:r>
            <a:rPr lang="it-IT" sz="2400" dirty="0"/>
            <a:t> </a:t>
          </a:r>
          <a:r>
            <a:rPr lang="it-IT" sz="2400" b="1" dirty="0"/>
            <a:t>6.932 attività di gastronomia/pizzeria.</a:t>
          </a:r>
        </a:p>
      </dgm:t>
    </dgm:pt>
    <dgm:pt modelId="{745F21F9-0F26-4DE4-A6C2-2F5D16656955}" type="sibTrans" cxnId="{7FCA3C79-18AE-4AC3-9AB5-DF81786B5A5D}">
      <dgm:prSet/>
      <dgm:spPr/>
      <dgm:t>
        <a:bodyPr/>
        <a:lstStyle/>
        <a:p>
          <a:endParaRPr lang="en-US"/>
        </a:p>
      </dgm:t>
    </dgm:pt>
    <dgm:pt modelId="{A87F89A4-56B3-4DD0-AF2B-418946F0DFE1}" type="parTrans" cxnId="{7FCA3C79-18AE-4AC3-9AB5-DF81786B5A5D}">
      <dgm:prSet/>
      <dgm:spPr/>
      <dgm:t>
        <a:bodyPr/>
        <a:lstStyle/>
        <a:p>
          <a:endParaRPr lang="en-US"/>
        </a:p>
      </dgm:t>
    </dgm:pt>
    <dgm:pt modelId="{E4062303-3C01-4B8D-8927-35FCAE59D03A}" type="pres">
      <dgm:prSet presAssocID="{6EBA2E20-BBA0-4007-A1B5-258997CBAF6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07ACF430-7490-4B36-A2F7-191EA460206D}" type="pres">
      <dgm:prSet presAssocID="{D1CA1FBA-274A-408A-BDF8-06C2F9522E7E}" presName="thickLine" presStyleLbl="alignNode1" presStyleIdx="0" presStyleCnt="2"/>
      <dgm:spPr/>
    </dgm:pt>
    <dgm:pt modelId="{D8C70F49-D29D-44F3-886B-A2722BC64106}" type="pres">
      <dgm:prSet presAssocID="{D1CA1FBA-274A-408A-BDF8-06C2F9522E7E}" presName="horz1" presStyleCnt="0"/>
      <dgm:spPr/>
    </dgm:pt>
    <dgm:pt modelId="{C5A9DD93-205B-46FD-A83F-D35096FBD779}" type="pres">
      <dgm:prSet presAssocID="{D1CA1FBA-274A-408A-BDF8-06C2F9522E7E}" presName="tx1" presStyleLbl="revTx" presStyleIdx="0" presStyleCnt="2" custLinFactNeighborX="-1076" custLinFactNeighborY="-3300"/>
      <dgm:spPr/>
      <dgm:t>
        <a:bodyPr/>
        <a:lstStyle/>
        <a:p>
          <a:endParaRPr lang="it-IT"/>
        </a:p>
      </dgm:t>
    </dgm:pt>
    <dgm:pt modelId="{FE0D19E8-A18C-4CB7-BB28-750E4BDAC063}" type="pres">
      <dgm:prSet presAssocID="{D1CA1FBA-274A-408A-BDF8-06C2F9522E7E}" presName="vert1" presStyleCnt="0"/>
      <dgm:spPr/>
    </dgm:pt>
    <dgm:pt modelId="{6935F004-D36D-4D58-A069-50714FC3C6EA}" type="pres">
      <dgm:prSet presAssocID="{232B2B4D-50E3-4505-91C8-C7F4B8586242}" presName="thickLine" presStyleLbl="alignNode1" presStyleIdx="1" presStyleCnt="2"/>
      <dgm:spPr/>
    </dgm:pt>
    <dgm:pt modelId="{8198E117-4D0E-495F-81FC-913B737EB359}" type="pres">
      <dgm:prSet presAssocID="{232B2B4D-50E3-4505-91C8-C7F4B8586242}" presName="horz1" presStyleCnt="0"/>
      <dgm:spPr/>
    </dgm:pt>
    <dgm:pt modelId="{2D97934E-58E4-45D4-A27A-289FA3C079EB}" type="pres">
      <dgm:prSet presAssocID="{232B2B4D-50E3-4505-91C8-C7F4B8586242}" presName="tx1" presStyleLbl="revTx" presStyleIdx="1" presStyleCnt="2"/>
      <dgm:spPr/>
      <dgm:t>
        <a:bodyPr/>
        <a:lstStyle/>
        <a:p>
          <a:endParaRPr lang="it-IT"/>
        </a:p>
      </dgm:t>
    </dgm:pt>
    <dgm:pt modelId="{4EF9D1E9-00E0-4CE7-848B-FE51C5851B5A}" type="pres">
      <dgm:prSet presAssocID="{232B2B4D-50E3-4505-91C8-C7F4B8586242}" presName="vert1" presStyleCnt="0"/>
      <dgm:spPr/>
    </dgm:pt>
  </dgm:ptLst>
  <dgm:cxnLst>
    <dgm:cxn modelId="{C936908C-F0AB-431F-BBCE-598DB9AA80BE}" type="presOf" srcId="{6EBA2E20-BBA0-4007-A1B5-258997CBAF66}" destId="{E4062303-3C01-4B8D-8927-35FCAE59D03A}" srcOrd="0" destOrd="0" presId="urn:microsoft.com/office/officeart/2008/layout/LinedList"/>
    <dgm:cxn modelId="{C6D7AB75-BE66-4CAE-93E3-1C76151A2DEB}" srcId="{6EBA2E20-BBA0-4007-A1B5-258997CBAF66}" destId="{232B2B4D-50E3-4505-91C8-C7F4B8586242}" srcOrd="1" destOrd="0" parTransId="{013D24E1-A432-4F90-960E-AC101EE82959}" sibTransId="{2889EB48-07C7-489A-8D73-421C4B877418}"/>
    <dgm:cxn modelId="{7FCA3C79-18AE-4AC3-9AB5-DF81786B5A5D}" srcId="{6EBA2E20-BBA0-4007-A1B5-258997CBAF66}" destId="{D1CA1FBA-274A-408A-BDF8-06C2F9522E7E}" srcOrd="0" destOrd="0" parTransId="{A87F89A4-56B3-4DD0-AF2B-418946F0DFE1}" sibTransId="{745F21F9-0F26-4DE4-A6C2-2F5D16656955}"/>
    <dgm:cxn modelId="{D7A9FA56-7B61-49D6-9349-8A82F1D525E1}" type="presOf" srcId="{D1CA1FBA-274A-408A-BDF8-06C2F9522E7E}" destId="{C5A9DD93-205B-46FD-A83F-D35096FBD779}" srcOrd="0" destOrd="0" presId="urn:microsoft.com/office/officeart/2008/layout/LinedList"/>
    <dgm:cxn modelId="{5421CD54-9F55-4107-9EB2-6E7A58623AC4}" type="presOf" srcId="{232B2B4D-50E3-4505-91C8-C7F4B8586242}" destId="{2D97934E-58E4-45D4-A27A-289FA3C079EB}" srcOrd="0" destOrd="0" presId="urn:microsoft.com/office/officeart/2008/layout/LinedList"/>
    <dgm:cxn modelId="{DF4D2AFE-0104-4EA1-B857-6288C03D5FAF}" type="presParOf" srcId="{E4062303-3C01-4B8D-8927-35FCAE59D03A}" destId="{07ACF430-7490-4B36-A2F7-191EA460206D}" srcOrd="0" destOrd="0" presId="urn:microsoft.com/office/officeart/2008/layout/LinedList"/>
    <dgm:cxn modelId="{66E01531-9424-4312-900D-237D99F499FF}" type="presParOf" srcId="{E4062303-3C01-4B8D-8927-35FCAE59D03A}" destId="{D8C70F49-D29D-44F3-886B-A2722BC64106}" srcOrd="1" destOrd="0" presId="urn:microsoft.com/office/officeart/2008/layout/LinedList"/>
    <dgm:cxn modelId="{E6B80FB3-C89A-411C-A068-F30E29A48EB8}" type="presParOf" srcId="{D8C70F49-D29D-44F3-886B-A2722BC64106}" destId="{C5A9DD93-205B-46FD-A83F-D35096FBD779}" srcOrd="0" destOrd="0" presId="urn:microsoft.com/office/officeart/2008/layout/LinedList"/>
    <dgm:cxn modelId="{469BC86F-9862-4A7D-A8D8-A2894C6A7B08}" type="presParOf" srcId="{D8C70F49-D29D-44F3-886B-A2722BC64106}" destId="{FE0D19E8-A18C-4CB7-BB28-750E4BDAC063}" srcOrd="1" destOrd="0" presId="urn:microsoft.com/office/officeart/2008/layout/LinedList"/>
    <dgm:cxn modelId="{CDE7B4AC-9714-470F-8464-57D8B5C05B18}" type="presParOf" srcId="{E4062303-3C01-4B8D-8927-35FCAE59D03A}" destId="{6935F004-D36D-4D58-A069-50714FC3C6EA}" srcOrd="2" destOrd="0" presId="urn:microsoft.com/office/officeart/2008/layout/LinedList"/>
    <dgm:cxn modelId="{81037869-B9C9-4763-85A1-BFD038041622}" type="presParOf" srcId="{E4062303-3C01-4B8D-8927-35FCAE59D03A}" destId="{8198E117-4D0E-495F-81FC-913B737EB359}" srcOrd="3" destOrd="0" presId="urn:microsoft.com/office/officeart/2008/layout/LinedList"/>
    <dgm:cxn modelId="{D57FB10A-6F82-4CA5-ACA3-6287F8CEF466}" type="presParOf" srcId="{8198E117-4D0E-495F-81FC-913B737EB359}" destId="{2D97934E-58E4-45D4-A27A-289FA3C079EB}" srcOrd="0" destOrd="0" presId="urn:microsoft.com/office/officeart/2008/layout/LinedList"/>
    <dgm:cxn modelId="{E3316633-E75E-4809-B5E0-60C91C91BCD1}" type="presParOf" srcId="{8198E117-4D0E-495F-81FC-913B737EB359}" destId="{4EF9D1E9-00E0-4CE7-848B-FE51C5851B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828823-B15F-431E-AD6C-B6F1B0A45E06}" type="doc">
      <dgm:prSet loTypeId="urn:microsoft.com/office/officeart/2008/layout/LinedList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E4F2F5-C83E-4223-AAED-8CDAFAE3FB76}">
      <dgm:prSet/>
      <dgm:spPr/>
      <dgm:t>
        <a:bodyPr/>
        <a:lstStyle/>
        <a:p>
          <a:endParaRPr lang="en-US" dirty="0"/>
        </a:p>
      </dgm:t>
    </dgm:pt>
    <dgm:pt modelId="{734AAC63-065A-44F5-80FB-AF7EB33CD2A0}" type="parTrans" cxnId="{B0F7EA9F-1AB4-4490-943B-562A0AF56C4B}">
      <dgm:prSet/>
      <dgm:spPr/>
      <dgm:t>
        <a:bodyPr/>
        <a:lstStyle/>
        <a:p>
          <a:endParaRPr lang="en-US"/>
        </a:p>
      </dgm:t>
    </dgm:pt>
    <dgm:pt modelId="{C351EDA4-CBCF-4D75-9676-20581F070643}" type="sibTrans" cxnId="{B0F7EA9F-1AB4-4490-943B-562A0AF56C4B}">
      <dgm:prSet/>
      <dgm:spPr/>
      <dgm:t>
        <a:bodyPr/>
        <a:lstStyle/>
        <a:p>
          <a:endParaRPr lang="en-US"/>
        </a:p>
      </dgm:t>
    </dgm:pt>
    <dgm:pt modelId="{EDB65D9F-6DBD-45A7-9DDB-99CF9DAE29A4}">
      <dgm:prSet/>
      <dgm:spPr/>
      <dgm:t>
        <a:bodyPr/>
        <a:lstStyle/>
        <a:p>
          <a:r>
            <a:rPr lang="it-IT" dirty="0" smtClean="0"/>
            <a:t>Tutte queste attività messe insieme, producono </a:t>
          </a:r>
          <a:r>
            <a:rPr lang="it-IT" dirty="0"/>
            <a:t>circa 8.000.000 di pizze al giorno.</a:t>
          </a:r>
        </a:p>
        <a:p>
          <a:r>
            <a:rPr lang="it-IT" b="1" dirty="0"/>
            <a:t>2 miliardi di pizze all’anno</a:t>
          </a:r>
          <a:r>
            <a:rPr lang="it-IT" dirty="0"/>
            <a:t>. </a:t>
          </a:r>
        </a:p>
        <a:p>
          <a:r>
            <a:rPr lang="it-IT" dirty="0"/>
            <a:t>I pizzaioli impiegati in queste attività sono circa </a:t>
          </a:r>
          <a:r>
            <a:rPr lang="it-IT" b="1" dirty="0"/>
            <a:t>105.000</a:t>
          </a:r>
          <a:r>
            <a:rPr lang="it-IT" dirty="0"/>
            <a:t>, una cifra che arriva a </a:t>
          </a:r>
          <a:r>
            <a:rPr lang="it-IT" b="1" dirty="0"/>
            <a:t>200.000</a:t>
          </a:r>
          <a:r>
            <a:rPr lang="it-IT" dirty="0"/>
            <a:t> unità nei fine settimana .</a:t>
          </a:r>
        </a:p>
      </dgm:t>
    </dgm:pt>
    <dgm:pt modelId="{63436712-77DD-4E7A-B2BC-C569C34CC4FB}" type="parTrans" cxnId="{3C0503BB-7864-490A-B63A-4764B86E7D08}">
      <dgm:prSet/>
      <dgm:spPr/>
      <dgm:t>
        <a:bodyPr/>
        <a:lstStyle/>
        <a:p>
          <a:endParaRPr lang="en-US"/>
        </a:p>
      </dgm:t>
    </dgm:pt>
    <dgm:pt modelId="{209E9678-DF85-4E3A-843F-1D9ED7170DDC}" type="sibTrans" cxnId="{3C0503BB-7864-490A-B63A-4764B86E7D08}">
      <dgm:prSet/>
      <dgm:spPr/>
      <dgm:t>
        <a:bodyPr/>
        <a:lstStyle/>
        <a:p>
          <a:endParaRPr lang="en-US"/>
        </a:p>
      </dgm:t>
    </dgm:pt>
    <dgm:pt modelId="{116A5CED-24E5-44F9-9B41-E030E5BCC32C}" type="pres">
      <dgm:prSet presAssocID="{9A828823-B15F-431E-AD6C-B6F1B0A45E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9026AAF1-9D5D-483E-81F6-7351ABEE460F}" type="pres">
      <dgm:prSet presAssocID="{25E4F2F5-C83E-4223-AAED-8CDAFAE3FB76}" presName="thickLine" presStyleLbl="alignNode1" presStyleIdx="0" presStyleCnt="1"/>
      <dgm:spPr/>
    </dgm:pt>
    <dgm:pt modelId="{660B131E-7922-4E63-AF3C-8294343A994F}" type="pres">
      <dgm:prSet presAssocID="{25E4F2F5-C83E-4223-AAED-8CDAFAE3FB76}" presName="horz1" presStyleCnt="0"/>
      <dgm:spPr/>
    </dgm:pt>
    <dgm:pt modelId="{1CD701CA-7AA3-4DCD-BE96-8F08E271501B}" type="pres">
      <dgm:prSet presAssocID="{25E4F2F5-C83E-4223-AAED-8CDAFAE3FB76}" presName="tx1" presStyleLbl="revTx" presStyleIdx="0" presStyleCnt="2"/>
      <dgm:spPr/>
      <dgm:t>
        <a:bodyPr/>
        <a:lstStyle/>
        <a:p>
          <a:endParaRPr lang="it-IT"/>
        </a:p>
      </dgm:t>
    </dgm:pt>
    <dgm:pt modelId="{32F2FBF1-5355-4FEF-9BD3-CA9339D729F2}" type="pres">
      <dgm:prSet presAssocID="{25E4F2F5-C83E-4223-AAED-8CDAFAE3FB76}" presName="vert1" presStyleCnt="0"/>
      <dgm:spPr/>
    </dgm:pt>
    <dgm:pt modelId="{7B5A7898-4CAF-46DE-A95C-8D08EE6258B2}" type="pres">
      <dgm:prSet presAssocID="{EDB65D9F-6DBD-45A7-9DDB-99CF9DAE29A4}" presName="vertSpace2a" presStyleCnt="0"/>
      <dgm:spPr/>
    </dgm:pt>
    <dgm:pt modelId="{02CFD0ED-628F-4BF1-B874-875ED9ECEA14}" type="pres">
      <dgm:prSet presAssocID="{EDB65D9F-6DBD-45A7-9DDB-99CF9DAE29A4}" presName="horz2" presStyleCnt="0"/>
      <dgm:spPr/>
    </dgm:pt>
    <dgm:pt modelId="{71F48A44-0C63-4166-9230-3DC5F7D631A3}" type="pres">
      <dgm:prSet presAssocID="{EDB65D9F-6DBD-45A7-9DDB-99CF9DAE29A4}" presName="horzSpace2" presStyleCnt="0"/>
      <dgm:spPr/>
    </dgm:pt>
    <dgm:pt modelId="{7575E6D5-3A91-4FB0-9D5F-5D61860D439A}" type="pres">
      <dgm:prSet presAssocID="{EDB65D9F-6DBD-45A7-9DDB-99CF9DAE29A4}" presName="tx2" presStyleLbl="revTx" presStyleIdx="1" presStyleCnt="2" custLinFactNeighborX="-12415" custLinFactNeighborY="-529"/>
      <dgm:spPr/>
      <dgm:t>
        <a:bodyPr/>
        <a:lstStyle/>
        <a:p>
          <a:endParaRPr lang="it-IT"/>
        </a:p>
      </dgm:t>
    </dgm:pt>
    <dgm:pt modelId="{5CC698D7-F48E-4129-BF07-874FC3F13BB0}" type="pres">
      <dgm:prSet presAssocID="{EDB65D9F-6DBD-45A7-9DDB-99CF9DAE29A4}" presName="vert2" presStyleCnt="0"/>
      <dgm:spPr/>
    </dgm:pt>
    <dgm:pt modelId="{B45BCA64-7612-4CC4-9912-B4C519D22883}" type="pres">
      <dgm:prSet presAssocID="{EDB65D9F-6DBD-45A7-9DDB-99CF9DAE29A4}" presName="thinLine2b" presStyleLbl="callout" presStyleIdx="0" presStyleCnt="1"/>
      <dgm:spPr/>
    </dgm:pt>
    <dgm:pt modelId="{5A36E81D-9EA4-49DE-942C-AE01E43B086E}" type="pres">
      <dgm:prSet presAssocID="{EDB65D9F-6DBD-45A7-9DDB-99CF9DAE29A4}" presName="vertSpace2b" presStyleCnt="0"/>
      <dgm:spPr/>
    </dgm:pt>
  </dgm:ptLst>
  <dgm:cxnLst>
    <dgm:cxn modelId="{2E88FC31-7AA4-4A80-9AEE-87C0000984AF}" type="presOf" srcId="{25E4F2F5-C83E-4223-AAED-8CDAFAE3FB76}" destId="{1CD701CA-7AA3-4DCD-BE96-8F08E271501B}" srcOrd="0" destOrd="0" presId="urn:microsoft.com/office/officeart/2008/layout/LinedList"/>
    <dgm:cxn modelId="{959E87A6-100C-4109-A509-293AC7A7F47E}" type="presOf" srcId="{EDB65D9F-6DBD-45A7-9DDB-99CF9DAE29A4}" destId="{7575E6D5-3A91-4FB0-9D5F-5D61860D439A}" srcOrd="0" destOrd="0" presId="urn:microsoft.com/office/officeart/2008/layout/LinedList"/>
    <dgm:cxn modelId="{B0F7EA9F-1AB4-4490-943B-562A0AF56C4B}" srcId="{9A828823-B15F-431E-AD6C-B6F1B0A45E06}" destId="{25E4F2F5-C83E-4223-AAED-8CDAFAE3FB76}" srcOrd="0" destOrd="0" parTransId="{734AAC63-065A-44F5-80FB-AF7EB33CD2A0}" sibTransId="{C351EDA4-CBCF-4D75-9676-20581F070643}"/>
    <dgm:cxn modelId="{3C0503BB-7864-490A-B63A-4764B86E7D08}" srcId="{25E4F2F5-C83E-4223-AAED-8CDAFAE3FB76}" destId="{EDB65D9F-6DBD-45A7-9DDB-99CF9DAE29A4}" srcOrd="0" destOrd="0" parTransId="{63436712-77DD-4E7A-B2BC-C569C34CC4FB}" sibTransId="{209E9678-DF85-4E3A-843F-1D9ED7170DDC}"/>
    <dgm:cxn modelId="{F0E6212D-4B00-4242-9CB0-5474246DF952}" type="presOf" srcId="{9A828823-B15F-431E-AD6C-B6F1B0A45E06}" destId="{116A5CED-24E5-44F9-9B41-E030E5BCC32C}" srcOrd="0" destOrd="0" presId="urn:microsoft.com/office/officeart/2008/layout/LinedList"/>
    <dgm:cxn modelId="{3D99D0A2-FDD1-4B7E-92E7-2250CFBDB2B1}" type="presParOf" srcId="{116A5CED-24E5-44F9-9B41-E030E5BCC32C}" destId="{9026AAF1-9D5D-483E-81F6-7351ABEE460F}" srcOrd="0" destOrd="0" presId="urn:microsoft.com/office/officeart/2008/layout/LinedList"/>
    <dgm:cxn modelId="{29E1C25F-54B0-4EF6-B678-E224D36E090A}" type="presParOf" srcId="{116A5CED-24E5-44F9-9B41-E030E5BCC32C}" destId="{660B131E-7922-4E63-AF3C-8294343A994F}" srcOrd="1" destOrd="0" presId="urn:microsoft.com/office/officeart/2008/layout/LinedList"/>
    <dgm:cxn modelId="{9C8DDDA7-81E6-435D-AD94-DB0D6F82CE8A}" type="presParOf" srcId="{660B131E-7922-4E63-AF3C-8294343A994F}" destId="{1CD701CA-7AA3-4DCD-BE96-8F08E271501B}" srcOrd="0" destOrd="0" presId="urn:microsoft.com/office/officeart/2008/layout/LinedList"/>
    <dgm:cxn modelId="{F5CAF5F4-7C47-4029-AB86-603CB71E5218}" type="presParOf" srcId="{660B131E-7922-4E63-AF3C-8294343A994F}" destId="{32F2FBF1-5355-4FEF-9BD3-CA9339D729F2}" srcOrd="1" destOrd="0" presId="urn:microsoft.com/office/officeart/2008/layout/LinedList"/>
    <dgm:cxn modelId="{D56B9258-4142-4369-AFAC-2EB4B964C8EC}" type="presParOf" srcId="{32F2FBF1-5355-4FEF-9BD3-CA9339D729F2}" destId="{7B5A7898-4CAF-46DE-A95C-8D08EE6258B2}" srcOrd="0" destOrd="0" presId="urn:microsoft.com/office/officeart/2008/layout/LinedList"/>
    <dgm:cxn modelId="{CC139257-396F-40C3-ADA4-3797A35908B2}" type="presParOf" srcId="{32F2FBF1-5355-4FEF-9BD3-CA9339D729F2}" destId="{02CFD0ED-628F-4BF1-B874-875ED9ECEA14}" srcOrd="1" destOrd="0" presId="urn:microsoft.com/office/officeart/2008/layout/LinedList"/>
    <dgm:cxn modelId="{3705A761-F71C-4382-A036-8B291F1C0F60}" type="presParOf" srcId="{02CFD0ED-628F-4BF1-B874-875ED9ECEA14}" destId="{71F48A44-0C63-4166-9230-3DC5F7D631A3}" srcOrd="0" destOrd="0" presId="urn:microsoft.com/office/officeart/2008/layout/LinedList"/>
    <dgm:cxn modelId="{EC36577A-CDF6-48BF-AAFA-C949F3D9637A}" type="presParOf" srcId="{02CFD0ED-628F-4BF1-B874-875ED9ECEA14}" destId="{7575E6D5-3A91-4FB0-9D5F-5D61860D439A}" srcOrd="1" destOrd="0" presId="urn:microsoft.com/office/officeart/2008/layout/LinedList"/>
    <dgm:cxn modelId="{24F5B3E2-D567-4027-9B39-17425255699E}" type="presParOf" srcId="{02CFD0ED-628F-4BF1-B874-875ED9ECEA14}" destId="{5CC698D7-F48E-4129-BF07-874FC3F13BB0}" srcOrd="2" destOrd="0" presId="urn:microsoft.com/office/officeart/2008/layout/LinedList"/>
    <dgm:cxn modelId="{D4CFB95F-65B0-4E65-9939-5B9D19BA87C5}" type="presParOf" srcId="{32F2FBF1-5355-4FEF-9BD3-CA9339D729F2}" destId="{B45BCA64-7612-4CC4-9912-B4C519D22883}" srcOrd="2" destOrd="0" presId="urn:microsoft.com/office/officeart/2008/layout/LinedList"/>
    <dgm:cxn modelId="{D624D17C-E8B6-4D33-A299-40B027D8059F}" type="presParOf" srcId="{32F2FBF1-5355-4FEF-9BD3-CA9339D729F2}" destId="{5A36E81D-9EA4-49DE-942C-AE01E43B086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E766561-6F23-439F-8AAB-43FA38957C9F}" type="doc">
      <dgm:prSet loTypeId="urn:microsoft.com/office/officeart/2008/layout/LinedList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39E5528-50A3-47BD-BC6F-6C057718E4F5}">
      <dgm:prSet custT="1"/>
      <dgm:spPr/>
      <dgm:t>
        <a:bodyPr/>
        <a:lstStyle/>
        <a:p>
          <a:pPr algn="ctr"/>
          <a:r>
            <a:rPr lang="en-US" sz="3200" b="1" dirty="0"/>
            <a:t>Questionario TUTTOPIZZA 2018</a:t>
          </a:r>
        </a:p>
      </dgm:t>
    </dgm:pt>
    <dgm:pt modelId="{A979FBAD-AC5F-41F8-86EE-1AD6E73851B4}" type="parTrans" cxnId="{19402F04-D190-4676-85CC-795F062A4326}">
      <dgm:prSet/>
      <dgm:spPr/>
      <dgm:t>
        <a:bodyPr/>
        <a:lstStyle/>
        <a:p>
          <a:endParaRPr lang="en-US"/>
        </a:p>
      </dgm:t>
    </dgm:pt>
    <dgm:pt modelId="{B48E3358-B18B-4B80-9425-DAF8EA322F3A}" type="sibTrans" cxnId="{19402F04-D190-4676-85CC-795F062A4326}">
      <dgm:prSet/>
      <dgm:spPr/>
      <dgm:t>
        <a:bodyPr/>
        <a:lstStyle/>
        <a:p>
          <a:endParaRPr lang="en-US"/>
        </a:p>
      </dgm:t>
    </dgm:pt>
    <dgm:pt modelId="{577F566E-F6B9-40A4-A142-29D9910617E0}">
      <dgm:prSet custT="1"/>
      <dgm:spPr/>
      <dgm:t>
        <a:bodyPr/>
        <a:lstStyle/>
        <a:p>
          <a:r>
            <a:rPr lang="it-IT" sz="2400" dirty="0"/>
            <a:t>A 500 pizzaioli, su scala nazionale, è stato somministrato la scorsa settimana un questionario per capire l’evoluzione del mercato, i gusti dei clienti, gli ingredienti utilizzati, i costi della pizza</a:t>
          </a:r>
        </a:p>
        <a:p>
          <a:endParaRPr lang="en-US" sz="2400" dirty="0"/>
        </a:p>
      </dgm:t>
    </dgm:pt>
    <dgm:pt modelId="{53C74C82-128F-4E3F-B6D4-7470D4B8D991}" type="parTrans" cxnId="{E48DD77B-F3BF-4FC7-B1FB-08B5DF127F77}">
      <dgm:prSet/>
      <dgm:spPr/>
      <dgm:t>
        <a:bodyPr/>
        <a:lstStyle/>
        <a:p>
          <a:endParaRPr lang="en-US"/>
        </a:p>
      </dgm:t>
    </dgm:pt>
    <dgm:pt modelId="{504DFB5C-F882-4C11-976F-E61DAF2A37F0}" type="sibTrans" cxnId="{E48DD77B-F3BF-4FC7-B1FB-08B5DF127F77}">
      <dgm:prSet/>
      <dgm:spPr/>
      <dgm:t>
        <a:bodyPr/>
        <a:lstStyle/>
        <a:p>
          <a:endParaRPr lang="en-US"/>
        </a:p>
      </dgm:t>
    </dgm:pt>
    <dgm:pt modelId="{A81A7254-E41C-47CB-8B65-714D925E0A3E}">
      <dgm:prSet custT="1"/>
      <dgm:spPr/>
      <dgm:t>
        <a:bodyPr/>
        <a:lstStyle/>
        <a:p>
          <a:r>
            <a:rPr lang="it-IT" sz="2000" dirty="0"/>
            <a:t>Ogni anno verrà presentato un nuovo rapporto/scenario</a:t>
          </a:r>
          <a:endParaRPr lang="en-US" sz="2000" dirty="0"/>
        </a:p>
        <a:p>
          <a:endParaRPr lang="en-US" sz="2000" dirty="0"/>
        </a:p>
        <a:p>
          <a:endParaRPr lang="en-US" sz="2000" dirty="0"/>
        </a:p>
        <a:p>
          <a:r>
            <a:rPr lang="en-US" sz="2000" dirty="0"/>
            <a:t>Nelle slide che seguono presentiamo i primi risultati</a:t>
          </a:r>
        </a:p>
      </dgm:t>
    </dgm:pt>
    <dgm:pt modelId="{30E25F77-24EF-481F-8121-824BD3708037}" type="parTrans" cxnId="{6D1BAF2A-01F5-44AB-AE6D-94878C6D65B8}">
      <dgm:prSet/>
      <dgm:spPr/>
      <dgm:t>
        <a:bodyPr/>
        <a:lstStyle/>
        <a:p>
          <a:endParaRPr lang="en-US"/>
        </a:p>
      </dgm:t>
    </dgm:pt>
    <dgm:pt modelId="{AD5AC0ED-3BE5-44D2-96B9-34D18A28CC6A}" type="sibTrans" cxnId="{6D1BAF2A-01F5-44AB-AE6D-94878C6D65B8}">
      <dgm:prSet/>
      <dgm:spPr/>
      <dgm:t>
        <a:bodyPr/>
        <a:lstStyle/>
        <a:p>
          <a:endParaRPr lang="en-US"/>
        </a:p>
      </dgm:t>
    </dgm:pt>
    <dgm:pt modelId="{8B75F8AB-9838-4B40-BC89-A4BCC1E438C4}">
      <dgm:prSet/>
      <dgm:spPr/>
      <dgm:t>
        <a:bodyPr/>
        <a:lstStyle/>
        <a:p>
          <a:endParaRPr lang="en-US" dirty="0"/>
        </a:p>
      </dgm:t>
    </dgm:pt>
    <dgm:pt modelId="{0DE952B7-06B8-4EFE-B1CA-417CAB2EC5AA}" type="parTrans" cxnId="{ABC56F57-8E0E-4077-969D-E68547D072A2}">
      <dgm:prSet/>
      <dgm:spPr/>
      <dgm:t>
        <a:bodyPr/>
        <a:lstStyle/>
        <a:p>
          <a:endParaRPr lang="en-US"/>
        </a:p>
      </dgm:t>
    </dgm:pt>
    <dgm:pt modelId="{0B7ACF1E-63C9-46AF-8933-191799710897}" type="sibTrans" cxnId="{ABC56F57-8E0E-4077-969D-E68547D072A2}">
      <dgm:prSet/>
      <dgm:spPr/>
      <dgm:t>
        <a:bodyPr/>
        <a:lstStyle/>
        <a:p>
          <a:endParaRPr lang="en-US"/>
        </a:p>
      </dgm:t>
    </dgm:pt>
    <dgm:pt modelId="{E4CA9E02-1426-4E2E-9F73-20F55FBD0382}" type="pres">
      <dgm:prSet presAssocID="{3E766561-6F23-439F-8AAB-43FA38957C9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B102034F-227D-496B-AD03-65C5D82FF48D}" type="pres">
      <dgm:prSet presAssocID="{739E5528-50A3-47BD-BC6F-6C057718E4F5}" presName="thickLine" presStyleLbl="alignNode1" presStyleIdx="0" presStyleCnt="4"/>
      <dgm:spPr/>
    </dgm:pt>
    <dgm:pt modelId="{702FE5E1-F2F7-426B-8C30-CBFDB2A1611C}" type="pres">
      <dgm:prSet presAssocID="{739E5528-50A3-47BD-BC6F-6C057718E4F5}" presName="horz1" presStyleCnt="0"/>
      <dgm:spPr/>
    </dgm:pt>
    <dgm:pt modelId="{D92DBA36-12EA-48CE-A38D-1B33D542D949}" type="pres">
      <dgm:prSet presAssocID="{739E5528-50A3-47BD-BC6F-6C057718E4F5}" presName="tx1" presStyleLbl="revTx" presStyleIdx="0" presStyleCnt="4"/>
      <dgm:spPr/>
      <dgm:t>
        <a:bodyPr/>
        <a:lstStyle/>
        <a:p>
          <a:endParaRPr lang="it-IT"/>
        </a:p>
      </dgm:t>
    </dgm:pt>
    <dgm:pt modelId="{09EAC28C-1D6A-442C-BF68-755F7AAF1BEC}" type="pres">
      <dgm:prSet presAssocID="{739E5528-50A3-47BD-BC6F-6C057718E4F5}" presName="vert1" presStyleCnt="0"/>
      <dgm:spPr/>
    </dgm:pt>
    <dgm:pt modelId="{299B5804-DA5F-4E8B-9996-F65FA073C2A5}" type="pres">
      <dgm:prSet presAssocID="{577F566E-F6B9-40A4-A142-29D9910617E0}" presName="thickLine" presStyleLbl="alignNode1" presStyleIdx="1" presStyleCnt="4" custFlipVert="1" custSzY="153674" custScaleX="99097" custLinFactNeighborX="274" custLinFactNeighborY="6243"/>
      <dgm:spPr/>
    </dgm:pt>
    <dgm:pt modelId="{49967F6C-1C4A-44E9-9F56-4DFB7CF4AAB2}" type="pres">
      <dgm:prSet presAssocID="{577F566E-F6B9-40A4-A142-29D9910617E0}" presName="horz1" presStyleCnt="0"/>
      <dgm:spPr/>
    </dgm:pt>
    <dgm:pt modelId="{BAB5EB01-36BC-48D7-95B9-77AD0FC2E99D}" type="pres">
      <dgm:prSet presAssocID="{577F566E-F6B9-40A4-A142-29D9910617E0}" presName="tx1" presStyleLbl="revTx" presStyleIdx="1" presStyleCnt="4" custScaleY="89754" custLinFactNeighborY="-22890"/>
      <dgm:spPr/>
      <dgm:t>
        <a:bodyPr/>
        <a:lstStyle/>
        <a:p>
          <a:endParaRPr lang="it-IT"/>
        </a:p>
      </dgm:t>
    </dgm:pt>
    <dgm:pt modelId="{EF09BB62-C982-46F2-BDAF-EAFC77919F82}" type="pres">
      <dgm:prSet presAssocID="{577F566E-F6B9-40A4-A142-29D9910617E0}" presName="vert1" presStyleCnt="0"/>
      <dgm:spPr/>
    </dgm:pt>
    <dgm:pt modelId="{3E4F0F27-6CCC-406E-AD22-B34D30238AFB}" type="pres">
      <dgm:prSet presAssocID="{A81A7254-E41C-47CB-8B65-714D925E0A3E}" presName="thickLine" presStyleLbl="alignNode1" presStyleIdx="2" presStyleCnt="4"/>
      <dgm:spPr/>
    </dgm:pt>
    <dgm:pt modelId="{7E6896F1-9386-445B-8DF9-85DABCA5EF21}" type="pres">
      <dgm:prSet presAssocID="{A81A7254-E41C-47CB-8B65-714D925E0A3E}" presName="horz1" presStyleCnt="0"/>
      <dgm:spPr/>
    </dgm:pt>
    <dgm:pt modelId="{BC0088B3-C7E1-4C46-AB87-76294342BC37}" type="pres">
      <dgm:prSet presAssocID="{A81A7254-E41C-47CB-8B65-714D925E0A3E}" presName="tx1" presStyleLbl="revTx" presStyleIdx="2" presStyleCnt="4" custScaleX="100098" custScaleY="135781"/>
      <dgm:spPr/>
      <dgm:t>
        <a:bodyPr/>
        <a:lstStyle/>
        <a:p>
          <a:endParaRPr lang="it-IT"/>
        </a:p>
      </dgm:t>
    </dgm:pt>
    <dgm:pt modelId="{BD985CBB-8769-4B91-8549-782BC2B0D41F}" type="pres">
      <dgm:prSet presAssocID="{A81A7254-E41C-47CB-8B65-714D925E0A3E}" presName="vert1" presStyleCnt="0"/>
      <dgm:spPr/>
    </dgm:pt>
    <dgm:pt modelId="{1A9A1DE8-B4A1-46A6-AF50-2C9ADA010118}" type="pres">
      <dgm:prSet presAssocID="{8B75F8AB-9838-4B40-BC89-A4BCC1E438C4}" presName="thickLine" presStyleLbl="alignNode1" presStyleIdx="3" presStyleCnt="4" custLinFactNeighborX="649" custLinFactNeighborY="-27435"/>
      <dgm:spPr/>
    </dgm:pt>
    <dgm:pt modelId="{922EBE31-EDA5-49CD-BBA9-7FBB26696BF1}" type="pres">
      <dgm:prSet presAssocID="{8B75F8AB-9838-4B40-BC89-A4BCC1E438C4}" presName="horz1" presStyleCnt="0"/>
      <dgm:spPr/>
    </dgm:pt>
    <dgm:pt modelId="{8124C80B-1E4E-43F4-B67C-D09EA2FDFFDA}" type="pres">
      <dgm:prSet presAssocID="{8B75F8AB-9838-4B40-BC89-A4BCC1E438C4}" presName="tx1" presStyleLbl="revTx" presStyleIdx="3" presStyleCnt="4"/>
      <dgm:spPr/>
      <dgm:t>
        <a:bodyPr/>
        <a:lstStyle/>
        <a:p>
          <a:endParaRPr lang="it-IT"/>
        </a:p>
      </dgm:t>
    </dgm:pt>
    <dgm:pt modelId="{29013AC2-C1B7-42CA-9E9D-E2D3AE9FBE9F}" type="pres">
      <dgm:prSet presAssocID="{8B75F8AB-9838-4B40-BC89-A4BCC1E438C4}" presName="vert1" presStyleCnt="0"/>
      <dgm:spPr/>
    </dgm:pt>
  </dgm:ptLst>
  <dgm:cxnLst>
    <dgm:cxn modelId="{19402F04-D190-4676-85CC-795F062A4326}" srcId="{3E766561-6F23-439F-8AAB-43FA38957C9F}" destId="{739E5528-50A3-47BD-BC6F-6C057718E4F5}" srcOrd="0" destOrd="0" parTransId="{A979FBAD-AC5F-41F8-86EE-1AD6E73851B4}" sibTransId="{B48E3358-B18B-4B80-9425-DAF8EA322F3A}"/>
    <dgm:cxn modelId="{6D1BAF2A-01F5-44AB-AE6D-94878C6D65B8}" srcId="{3E766561-6F23-439F-8AAB-43FA38957C9F}" destId="{A81A7254-E41C-47CB-8B65-714D925E0A3E}" srcOrd="2" destOrd="0" parTransId="{30E25F77-24EF-481F-8121-824BD3708037}" sibTransId="{AD5AC0ED-3BE5-44D2-96B9-34D18A28CC6A}"/>
    <dgm:cxn modelId="{AA07E912-E9A4-4C28-92CA-43C60A791B03}" type="presOf" srcId="{A81A7254-E41C-47CB-8B65-714D925E0A3E}" destId="{BC0088B3-C7E1-4C46-AB87-76294342BC37}" srcOrd="0" destOrd="0" presId="urn:microsoft.com/office/officeart/2008/layout/LinedList"/>
    <dgm:cxn modelId="{AE6FBF7A-A12C-4D57-BED1-7E03323BBE95}" type="presOf" srcId="{577F566E-F6B9-40A4-A142-29D9910617E0}" destId="{BAB5EB01-36BC-48D7-95B9-77AD0FC2E99D}" srcOrd="0" destOrd="0" presId="urn:microsoft.com/office/officeart/2008/layout/LinedList"/>
    <dgm:cxn modelId="{E48DD77B-F3BF-4FC7-B1FB-08B5DF127F77}" srcId="{3E766561-6F23-439F-8AAB-43FA38957C9F}" destId="{577F566E-F6B9-40A4-A142-29D9910617E0}" srcOrd="1" destOrd="0" parTransId="{53C74C82-128F-4E3F-B6D4-7470D4B8D991}" sibTransId="{504DFB5C-F882-4C11-976F-E61DAF2A37F0}"/>
    <dgm:cxn modelId="{09036346-2472-415E-AE33-695D62BE8763}" type="presOf" srcId="{3E766561-6F23-439F-8AAB-43FA38957C9F}" destId="{E4CA9E02-1426-4E2E-9F73-20F55FBD0382}" srcOrd="0" destOrd="0" presId="urn:microsoft.com/office/officeart/2008/layout/LinedList"/>
    <dgm:cxn modelId="{EF849C50-BAE8-474D-9629-65721543F1BC}" type="presOf" srcId="{8B75F8AB-9838-4B40-BC89-A4BCC1E438C4}" destId="{8124C80B-1E4E-43F4-B67C-D09EA2FDFFDA}" srcOrd="0" destOrd="0" presId="urn:microsoft.com/office/officeart/2008/layout/LinedList"/>
    <dgm:cxn modelId="{5AF06C6E-CE5C-48DB-96E1-365F85059288}" type="presOf" srcId="{739E5528-50A3-47BD-BC6F-6C057718E4F5}" destId="{D92DBA36-12EA-48CE-A38D-1B33D542D949}" srcOrd="0" destOrd="0" presId="urn:microsoft.com/office/officeart/2008/layout/LinedList"/>
    <dgm:cxn modelId="{ABC56F57-8E0E-4077-969D-E68547D072A2}" srcId="{3E766561-6F23-439F-8AAB-43FA38957C9F}" destId="{8B75F8AB-9838-4B40-BC89-A4BCC1E438C4}" srcOrd="3" destOrd="0" parTransId="{0DE952B7-06B8-4EFE-B1CA-417CAB2EC5AA}" sibTransId="{0B7ACF1E-63C9-46AF-8933-191799710897}"/>
    <dgm:cxn modelId="{8E850149-2B43-484B-9A20-F22BCE39B5F2}" type="presParOf" srcId="{E4CA9E02-1426-4E2E-9F73-20F55FBD0382}" destId="{B102034F-227D-496B-AD03-65C5D82FF48D}" srcOrd="0" destOrd="0" presId="urn:microsoft.com/office/officeart/2008/layout/LinedList"/>
    <dgm:cxn modelId="{69E011CA-3200-42F4-AD0D-35FB828B96E8}" type="presParOf" srcId="{E4CA9E02-1426-4E2E-9F73-20F55FBD0382}" destId="{702FE5E1-F2F7-426B-8C30-CBFDB2A1611C}" srcOrd="1" destOrd="0" presId="urn:microsoft.com/office/officeart/2008/layout/LinedList"/>
    <dgm:cxn modelId="{0EF874F4-4A09-40BB-961C-0F7997E8505D}" type="presParOf" srcId="{702FE5E1-F2F7-426B-8C30-CBFDB2A1611C}" destId="{D92DBA36-12EA-48CE-A38D-1B33D542D949}" srcOrd="0" destOrd="0" presId="urn:microsoft.com/office/officeart/2008/layout/LinedList"/>
    <dgm:cxn modelId="{D80AC54C-3A0D-4FC6-91D0-F798B7230248}" type="presParOf" srcId="{702FE5E1-F2F7-426B-8C30-CBFDB2A1611C}" destId="{09EAC28C-1D6A-442C-BF68-755F7AAF1BEC}" srcOrd="1" destOrd="0" presId="urn:microsoft.com/office/officeart/2008/layout/LinedList"/>
    <dgm:cxn modelId="{1C0AA5B6-DE18-4084-8EB2-299C71BB282E}" type="presParOf" srcId="{E4CA9E02-1426-4E2E-9F73-20F55FBD0382}" destId="{299B5804-DA5F-4E8B-9996-F65FA073C2A5}" srcOrd="2" destOrd="0" presId="urn:microsoft.com/office/officeart/2008/layout/LinedList"/>
    <dgm:cxn modelId="{6624A60C-857C-4994-8C46-0F62997EBCCB}" type="presParOf" srcId="{E4CA9E02-1426-4E2E-9F73-20F55FBD0382}" destId="{49967F6C-1C4A-44E9-9F56-4DFB7CF4AAB2}" srcOrd="3" destOrd="0" presId="urn:microsoft.com/office/officeart/2008/layout/LinedList"/>
    <dgm:cxn modelId="{02162D11-E9C7-4ADF-9349-4FBD1F9B091A}" type="presParOf" srcId="{49967F6C-1C4A-44E9-9F56-4DFB7CF4AAB2}" destId="{BAB5EB01-36BC-48D7-95B9-77AD0FC2E99D}" srcOrd="0" destOrd="0" presId="urn:microsoft.com/office/officeart/2008/layout/LinedList"/>
    <dgm:cxn modelId="{98883991-4223-49A2-B210-6BBB1A0DC31E}" type="presParOf" srcId="{49967F6C-1C4A-44E9-9F56-4DFB7CF4AAB2}" destId="{EF09BB62-C982-46F2-BDAF-EAFC77919F82}" srcOrd="1" destOrd="0" presId="urn:microsoft.com/office/officeart/2008/layout/LinedList"/>
    <dgm:cxn modelId="{240A50B2-B3C6-4A3D-B98F-F1F702F8A146}" type="presParOf" srcId="{E4CA9E02-1426-4E2E-9F73-20F55FBD0382}" destId="{3E4F0F27-6CCC-406E-AD22-B34D30238AFB}" srcOrd="4" destOrd="0" presId="urn:microsoft.com/office/officeart/2008/layout/LinedList"/>
    <dgm:cxn modelId="{ECE887AD-2FA2-45D9-A74F-509351363D0B}" type="presParOf" srcId="{E4CA9E02-1426-4E2E-9F73-20F55FBD0382}" destId="{7E6896F1-9386-445B-8DF9-85DABCA5EF21}" srcOrd="5" destOrd="0" presId="urn:microsoft.com/office/officeart/2008/layout/LinedList"/>
    <dgm:cxn modelId="{795FDDA1-CA5F-463B-BCFF-151BD3218BD6}" type="presParOf" srcId="{7E6896F1-9386-445B-8DF9-85DABCA5EF21}" destId="{BC0088B3-C7E1-4C46-AB87-76294342BC37}" srcOrd="0" destOrd="0" presId="urn:microsoft.com/office/officeart/2008/layout/LinedList"/>
    <dgm:cxn modelId="{362294AB-6D44-4674-92D0-7B25D67978DF}" type="presParOf" srcId="{7E6896F1-9386-445B-8DF9-85DABCA5EF21}" destId="{BD985CBB-8769-4B91-8549-782BC2B0D41F}" srcOrd="1" destOrd="0" presId="urn:microsoft.com/office/officeart/2008/layout/LinedList"/>
    <dgm:cxn modelId="{16B8BEBB-EEEF-40AF-AF82-DEE2CD494C36}" type="presParOf" srcId="{E4CA9E02-1426-4E2E-9F73-20F55FBD0382}" destId="{1A9A1DE8-B4A1-46A6-AF50-2C9ADA010118}" srcOrd="6" destOrd="0" presId="urn:microsoft.com/office/officeart/2008/layout/LinedList"/>
    <dgm:cxn modelId="{BF46A80D-435E-487E-BFF3-60B3101F0BF1}" type="presParOf" srcId="{E4CA9E02-1426-4E2E-9F73-20F55FBD0382}" destId="{922EBE31-EDA5-49CD-BBA9-7FBB26696BF1}" srcOrd="7" destOrd="0" presId="urn:microsoft.com/office/officeart/2008/layout/LinedList"/>
    <dgm:cxn modelId="{4F6BAF73-0A40-42C1-8081-5479A9DF9C56}" type="presParOf" srcId="{922EBE31-EDA5-49CD-BBA9-7FBB26696BF1}" destId="{8124C80B-1E4E-43F4-B67C-D09EA2FDFFDA}" srcOrd="0" destOrd="0" presId="urn:microsoft.com/office/officeart/2008/layout/LinedList"/>
    <dgm:cxn modelId="{59680040-1C0B-4AA2-BA31-17467028FB8D}" type="presParOf" srcId="{922EBE31-EDA5-49CD-BBA9-7FBB26696BF1}" destId="{29013AC2-C1B7-42CA-9E9D-E2D3AE9FBE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CE3DE-3A4B-4606-8286-DEE4D08CE97F}">
      <dsp:nvSpPr>
        <dsp:cNvPr id="0" name=""/>
        <dsp:cNvSpPr/>
      </dsp:nvSpPr>
      <dsp:spPr>
        <a:xfrm>
          <a:off x="1242" y="182126"/>
          <a:ext cx="4361384" cy="2769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3D5730-A024-4664-BAB1-9F4408F0EC4F}">
      <dsp:nvSpPr>
        <dsp:cNvPr id="0" name=""/>
        <dsp:cNvSpPr/>
      </dsp:nvSpPr>
      <dsp:spPr>
        <a:xfrm>
          <a:off x="485840" y="642494"/>
          <a:ext cx="4361384" cy="276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/>
            <a:t>PIZZA 2018</a:t>
          </a:r>
          <a:endParaRPr lang="it-IT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kern="1200" dirty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La pizza rappresenta uno dei prodotti della gastronomia italiana più diffusi e nella sua commercializzazione è ormai impegnato un ampio spettro di esercizi: non soltanto pizzerie, panetterie e ristoranti, ma anche bar e rosticcerie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566955" y="723609"/>
        <a:ext cx="4199154" cy="2607249"/>
      </dsp:txXfrm>
    </dsp:sp>
    <dsp:sp modelId="{71CCB94E-18A0-4BC6-A8F1-C507F5FE5598}">
      <dsp:nvSpPr>
        <dsp:cNvPr id="0" name=""/>
        <dsp:cNvSpPr/>
      </dsp:nvSpPr>
      <dsp:spPr>
        <a:xfrm>
          <a:off x="5331824" y="182126"/>
          <a:ext cx="4361384" cy="27694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7000"/>
                <a:satMod val="105000"/>
                <a:lumMod val="11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3000"/>
                <a:satMod val="103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1000"/>
                <a:satMod val="109000"/>
                <a:lumMod val="105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5904A5-20B5-4207-91FB-147CBB3A4CA5}">
      <dsp:nvSpPr>
        <dsp:cNvPr id="0" name=""/>
        <dsp:cNvSpPr/>
      </dsp:nvSpPr>
      <dsp:spPr>
        <a:xfrm>
          <a:off x="5816422" y="642494"/>
          <a:ext cx="4361384" cy="276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/>
            <a:t>L’individuazione del numero esatto di attività impegnate nella produzione e nella vendita della pizza è stato, quindi un esercizio di consultazione e incrocio di più banche dati.</a:t>
          </a:r>
        </a:p>
      </dsp:txBody>
      <dsp:txXfrm>
        <a:off x="5897537" y="723609"/>
        <a:ext cx="4199154" cy="26072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CF430-7490-4B36-A2F7-191EA460206D}">
      <dsp:nvSpPr>
        <dsp:cNvPr id="0" name=""/>
        <dsp:cNvSpPr/>
      </dsp:nvSpPr>
      <dsp:spPr>
        <a:xfrm>
          <a:off x="0" y="0"/>
          <a:ext cx="64760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5A9DD93-205B-46FD-A83F-D35096FBD779}">
      <dsp:nvSpPr>
        <dsp:cNvPr id="0" name=""/>
        <dsp:cNvSpPr/>
      </dsp:nvSpPr>
      <dsp:spPr>
        <a:xfrm>
          <a:off x="0" y="0"/>
          <a:ext cx="6476009" cy="302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Alle attività di ristorazione con servizio di somministrazione vanno poi sommati gli esercizi di ristorazione senza somministrazione con preparazione di cibi da asporto che complessivamente sono </a:t>
          </a:r>
          <a:r>
            <a:rPr lang="it-IT" sz="2400" b="1" kern="1200" dirty="0"/>
            <a:t>36.365</a:t>
          </a:r>
          <a:r>
            <a:rPr lang="it-IT" sz="2400" kern="1200" dirty="0"/>
            <a:t>, di cui: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- </a:t>
          </a:r>
          <a:r>
            <a:rPr lang="it-IT" sz="2400" b="1" kern="1200" dirty="0"/>
            <a:t>14.302 pizzerie da asporto</a:t>
          </a:r>
          <a:r>
            <a:rPr lang="it-IT" sz="2400" kern="1200" dirty="0"/>
            <a:t> (tra le quali vanno annoverate le </a:t>
          </a:r>
          <a:r>
            <a:rPr lang="it-IT" sz="2400" b="1" kern="1200" dirty="0"/>
            <a:t>3.266 pizzerie al taglio</a:t>
          </a:r>
          <a:r>
            <a:rPr lang="it-IT" sz="2400" kern="1200" dirty="0"/>
            <a:t>);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- </a:t>
          </a:r>
          <a:r>
            <a:rPr lang="it-IT" sz="2400" b="1" kern="1200" dirty="0"/>
            <a:t>15.131 attività di rosticceria/pizzeria;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/>
            <a:t>- </a:t>
          </a:r>
          <a:r>
            <a:rPr lang="it-IT" sz="2400" kern="1200" dirty="0"/>
            <a:t> </a:t>
          </a:r>
          <a:r>
            <a:rPr lang="it-IT" sz="2400" b="1" kern="1200" dirty="0"/>
            <a:t>6.932 attività di gastronomia/pizzeria.</a:t>
          </a:r>
        </a:p>
      </dsp:txBody>
      <dsp:txXfrm>
        <a:off x="0" y="0"/>
        <a:ext cx="6476009" cy="3029734"/>
      </dsp:txXfrm>
    </dsp:sp>
    <dsp:sp modelId="{6935F004-D36D-4D58-A069-50714FC3C6EA}">
      <dsp:nvSpPr>
        <dsp:cNvPr id="0" name=""/>
        <dsp:cNvSpPr/>
      </dsp:nvSpPr>
      <dsp:spPr>
        <a:xfrm>
          <a:off x="0" y="3029734"/>
          <a:ext cx="6476009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97934E-58E4-45D4-A27A-289FA3C079EB}">
      <dsp:nvSpPr>
        <dsp:cNvPr id="0" name=""/>
        <dsp:cNvSpPr/>
      </dsp:nvSpPr>
      <dsp:spPr>
        <a:xfrm>
          <a:off x="0" y="3029734"/>
          <a:ext cx="6476009" cy="30297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100" kern="1200" dirty="0"/>
            <a:t> </a:t>
          </a: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/>
            <a:t>Al computo totale concorrono anche le </a:t>
          </a:r>
          <a:r>
            <a:rPr lang="it-IT" sz="2800" b="1" kern="1200" dirty="0"/>
            <a:t>14.165 panetterie</a:t>
          </a:r>
          <a:r>
            <a:rPr lang="it-IT" sz="2800" kern="1200" dirty="0"/>
            <a:t> che offrono tra i propri prodotti anche la pizza.</a:t>
          </a:r>
        </a:p>
      </dsp:txBody>
      <dsp:txXfrm>
        <a:off x="0" y="3029734"/>
        <a:ext cx="6476009" cy="30297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6AAF1-9D5D-483E-81F6-7351ABEE460F}">
      <dsp:nvSpPr>
        <dsp:cNvPr id="0" name=""/>
        <dsp:cNvSpPr/>
      </dsp:nvSpPr>
      <dsp:spPr>
        <a:xfrm>
          <a:off x="0" y="0"/>
          <a:ext cx="1017905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D701CA-7AA3-4DCD-BE96-8F08E271501B}">
      <dsp:nvSpPr>
        <dsp:cNvPr id="0" name=""/>
        <dsp:cNvSpPr/>
      </dsp:nvSpPr>
      <dsp:spPr>
        <a:xfrm>
          <a:off x="0" y="0"/>
          <a:ext cx="2035810" cy="359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0"/>
        <a:ext cx="2035810" cy="3594100"/>
      </dsp:txXfrm>
    </dsp:sp>
    <dsp:sp modelId="{7575E6D5-3A91-4FB0-9D5F-5D61860D439A}">
      <dsp:nvSpPr>
        <dsp:cNvPr id="0" name=""/>
        <dsp:cNvSpPr/>
      </dsp:nvSpPr>
      <dsp:spPr>
        <a:xfrm>
          <a:off x="1196468" y="145941"/>
          <a:ext cx="7990554" cy="32641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 smtClean="0"/>
            <a:t>Tutte queste attività messe insieme, producono </a:t>
          </a:r>
          <a:r>
            <a:rPr lang="it-IT" sz="3300" kern="1200" dirty="0"/>
            <a:t>circa 8.000.000 di pizze al giorno.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b="1" kern="1200" dirty="0"/>
            <a:t>2 miliardi di pizze all’anno</a:t>
          </a:r>
          <a:r>
            <a:rPr lang="it-IT" sz="3300" kern="1200" dirty="0"/>
            <a:t>. 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3300" kern="1200" dirty="0"/>
            <a:t>I pizzaioli impiegati in queste attività sono circa </a:t>
          </a:r>
          <a:r>
            <a:rPr lang="it-IT" sz="3300" b="1" kern="1200" dirty="0"/>
            <a:t>105.000</a:t>
          </a:r>
          <a:r>
            <a:rPr lang="it-IT" sz="3300" kern="1200" dirty="0"/>
            <a:t>, una cifra che arriva a </a:t>
          </a:r>
          <a:r>
            <a:rPr lang="it-IT" sz="3300" b="1" kern="1200" dirty="0"/>
            <a:t>200.000</a:t>
          </a:r>
          <a:r>
            <a:rPr lang="it-IT" sz="3300" kern="1200" dirty="0"/>
            <a:t> unità nei fine settimana .</a:t>
          </a:r>
        </a:p>
      </dsp:txBody>
      <dsp:txXfrm>
        <a:off x="1196468" y="145941"/>
        <a:ext cx="7990554" cy="3264172"/>
      </dsp:txXfrm>
    </dsp:sp>
    <dsp:sp modelId="{B45BCA64-7612-4CC4-9912-B4C519D22883}">
      <dsp:nvSpPr>
        <dsp:cNvPr id="0" name=""/>
        <dsp:cNvSpPr/>
      </dsp:nvSpPr>
      <dsp:spPr>
        <a:xfrm>
          <a:off x="2035810" y="3427381"/>
          <a:ext cx="8143240" cy="0"/>
        </a:xfrm>
        <a:prstGeom prst="line">
          <a:avLst/>
        </a:prstGeom>
        <a:noFill/>
        <a:ln w="6350" cap="flat" cmpd="sng" algn="in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2034F-227D-496B-AD03-65C5D82FF48D}">
      <dsp:nvSpPr>
        <dsp:cNvPr id="0" name=""/>
        <dsp:cNvSpPr/>
      </dsp:nvSpPr>
      <dsp:spPr>
        <a:xfrm>
          <a:off x="0" y="1393"/>
          <a:ext cx="647860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92DBA36-12EA-48CE-A38D-1B33D542D949}">
      <dsp:nvSpPr>
        <dsp:cNvPr id="0" name=""/>
        <dsp:cNvSpPr/>
      </dsp:nvSpPr>
      <dsp:spPr>
        <a:xfrm>
          <a:off x="0" y="1393"/>
          <a:ext cx="6478606" cy="140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/>
            <a:t>Questionario TUTTOPIZZA 2018</a:t>
          </a:r>
        </a:p>
      </dsp:txBody>
      <dsp:txXfrm>
        <a:off x="0" y="1393"/>
        <a:ext cx="6478606" cy="1404654"/>
      </dsp:txXfrm>
    </dsp:sp>
    <dsp:sp modelId="{299B5804-DA5F-4E8B-9996-F65FA073C2A5}">
      <dsp:nvSpPr>
        <dsp:cNvPr id="0" name=""/>
        <dsp:cNvSpPr/>
      </dsp:nvSpPr>
      <dsp:spPr>
        <a:xfrm flipV="1">
          <a:off x="17751" y="1484755"/>
          <a:ext cx="6420104" cy="153674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AB5EB01-36BC-48D7-95B9-77AD0FC2E99D}">
      <dsp:nvSpPr>
        <dsp:cNvPr id="0" name=""/>
        <dsp:cNvSpPr/>
      </dsp:nvSpPr>
      <dsp:spPr>
        <a:xfrm>
          <a:off x="0" y="1238196"/>
          <a:ext cx="6478606" cy="12607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/>
            <a:t>A 500 pizzaioli, su scala nazionale, è stato somministrato la scorsa settimana un questionario per capire l’evoluzione del mercato, i gusti dei clienti, gli ingredienti utilizzati, i costi della pizza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0" y="1238196"/>
        <a:ext cx="6478606" cy="1260733"/>
      </dsp:txXfrm>
    </dsp:sp>
    <dsp:sp modelId="{3E4F0F27-6CCC-406E-AD22-B34D30238AFB}">
      <dsp:nvSpPr>
        <dsp:cNvPr id="0" name=""/>
        <dsp:cNvSpPr/>
      </dsp:nvSpPr>
      <dsp:spPr>
        <a:xfrm>
          <a:off x="0" y="2820454"/>
          <a:ext cx="647860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C0088B3-C7E1-4C46-AB87-76294342BC37}">
      <dsp:nvSpPr>
        <dsp:cNvPr id="0" name=""/>
        <dsp:cNvSpPr/>
      </dsp:nvSpPr>
      <dsp:spPr>
        <a:xfrm>
          <a:off x="0" y="2820454"/>
          <a:ext cx="6472289" cy="1907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/>
            <a:t>Ogni anno verrà presentato un nuovo rapporto/scenario</a:t>
          </a: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Nelle slide che seguono presentiamo i primi risultati</a:t>
          </a:r>
        </a:p>
      </dsp:txBody>
      <dsp:txXfrm>
        <a:off x="0" y="2820454"/>
        <a:ext cx="6472289" cy="1907253"/>
      </dsp:txXfrm>
    </dsp:sp>
    <dsp:sp modelId="{1A9A1DE8-B4A1-46A6-AF50-2C9ADA010118}">
      <dsp:nvSpPr>
        <dsp:cNvPr id="0" name=""/>
        <dsp:cNvSpPr/>
      </dsp:nvSpPr>
      <dsp:spPr>
        <a:xfrm>
          <a:off x="0" y="4342341"/>
          <a:ext cx="647860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 w="6350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algn="ctr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124C80B-1E4E-43F4-B67C-D09EA2FDFFDA}">
      <dsp:nvSpPr>
        <dsp:cNvPr id="0" name=""/>
        <dsp:cNvSpPr/>
      </dsp:nvSpPr>
      <dsp:spPr>
        <a:xfrm>
          <a:off x="0" y="4727708"/>
          <a:ext cx="6478606" cy="140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0" y="4727708"/>
        <a:ext cx="6478606" cy="1404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087DA29-5529-4145-86BF-89C417914ED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D7CD89D-4408-4608-8EF1-BFAB3D306D33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3853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A29-5529-4145-86BF-89C417914ED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89D-4408-4608-8EF1-BFAB3D30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93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A29-5529-4145-86BF-89C417914ED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89D-4408-4608-8EF1-BFAB3D30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1912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A29-5529-4145-86BF-89C417914ED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89D-4408-4608-8EF1-BFAB3D30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613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087DA29-5529-4145-86BF-89C417914ED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D7CD89D-4408-4608-8EF1-BFAB3D306D33}" type="slidenum">
              <a:rPr lang="it-IT" smtClean="0"/>
              <a:t>‹N›</a:t>
            </a:fld>
            <a:endParaRPr lang="it-I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698997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A29-5529-4145-86BF-89C417914ED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89D-4408-4608-8EF1-BFAB3D30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26830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A29-5529-4145-86BF-89C417914ED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89D-4408-4608-8EF1-BFAB3D30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981489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A29-5529-4145-86BF-89C417914ED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89D-4408-4608-8EF1-BFAB3D30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86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7DA29-5529-4145-86BF-89C417914ED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CD89D-4408-4608-8EF1-BFAB3D30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281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087DA29-5529-4145-86BF-89C417914ED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4D7CD89D-4408-4608-8EF1-BFAB3D306D33}" type="slidenum">
              <a:rPr lang="it-IT" smtClean="0"/>
              <a:t>‹N›</a:t>
            </a:fld>
            <a:endParaRPr lang="it-I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1910594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087DA29-5529-4145-86BF-89C417914ED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4D7CD89D-4408-4608-8EF1-BFAB3D306D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000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087DA29-5529-4145-86BF-89C417914EDF}" type="datetimeFigureOut">
              <a:rPr lang="it-IT" smtClean="0"/>
              <a:t>23/05/2018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D7CD89D-4408-4608-8EF1-BFAB3D306D33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355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4/relationships/chartEx" Target="../charts/chartEx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mp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Osservatorio pizza</a:t>
            </a:r>
            <a:br>
              <a:rPr lang="it-IT" dirty="0"/>
            </a:br>
            <a:r>
              <a:rPr lang="it-IT" dirty="0"/>
              <a:t>1° rapporto congiunturale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27" y="2213201"/>
            <a:ext cx="6236898" cy="3448881"/>
          </a:xfrm>
        </p:spPr>
      </p:pic>
    </p:spTree>
    <p:extLst>
      <p:ext uri="{BB962C8B-B14F-4D97-AF65-F5344CB8AC3E}">
        <p14:creationId xmlns:p14="http://schemas.microsoft.com/office/powerpoint/2010/main" val="42395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6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0" name="Rectangle 87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Rectangle 89">
            <a:extLst>
              <a:ext uri="{FF2B5EF4-FFF2-40B4-BE49-F238E27FC236}">
                <a16:creationId xmlns:a16="http://schemas.microsoft.com/office/drawing/2014/main" xmlns="" id="{28FFBEEC-E1D5-4133-8566-2A59DDB17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4">
            <a:extLst>
              <a:ext uri="{FF2B5EF4-FFF2-40B4-BE49-F238E27FC236}">
                <a16:creationId xmlns:a16="http://schemas.microsoft.com/office/drawing/2014/main" xmlns="" id="{E8EFDFFA-99D1-4010-8BB3-F3C338EC0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xmlns="" id="{EE19D108-8E98-4E72-BB52-490FE162F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5" y="2231040"/>
            <a:ext cx="1580375" cy="178630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006FB77-1323-4D63-99A6-B7BC9897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689" y="0"/>
            <a:ext cx="8905496" cy="1665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spc="800" dirty="0">
                <a:solidFill>
                  <a:srgbClr val="2A1A00"/>
                </a:solidFill>
              </a:rPr>
              <a:t>“confronto dati per regione”</a:t>
            </a:r>
            <a:br>
              <a:rPr lang="en-US" sz="2500" spc="800" dirty="0">
                <a:solidFill>
                  <a:srgbClr val="2A1A00"/>
                </a:solidFill>
              </a:rPr>
            </a:br>
            <a:r>
              <a:rPr lang="en-US" sz="2500" spc="800" dirty="0">
                <a:solidFill>
                  <a:srgbClr val="2A1A00"/>
                </a:solidFill>
              </a:rPr>
              <a:t/>
            </a:r>
            <a:br>
              <a:rPr lang="en-US" sz="2500" spc="800" dirty="0">
                <a:solidFill>
                  <a:srgbClr val="2A1A00"/>
                </a:solidFill>
              </a:rPr>
            </a:br>
            <a:r>
              <a:rPr lang="en-US" sz="2500" spc="800" dirty="0">
                <a:solidFill>
                  <a:srgbClr val="2A1A00"/>
                </a:solidFill>
              </a:rPr>
              <a:t/>
            </a:r>
            <a:br>
              <a:rPr lang="en-US" sz="2500" spc="800" dirty="0">
                <a:solidFill>
                  <a:srgbClr val="2A1A00"/>
                </a:solidFill>
              </a:rPr>
            </a:br>
            <a:endParaRPr lang="en-US" sz="2500" spc="800" dirty="0">
              <a:solidFill>
                <a:srgbClr val="2A1A00"/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173BDCFF-0FCA-4C5A-A463-7315C1AF2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304884"/>
              </p:ext>
            </p:extLst>
          </p:nvPr>
        </p:nvGraphicFramePr>
        <p:xfrm>
          <a:off x="2190014" y="429143"/>
          <a:ext cx="4792210" cy="6016896"/>
        </p:xfrm>
        <a:graphic>
          <a:graphicData uri="http://schemas.openxmlformats.org/drawingml/2006/table">
            <a:tbl>
              <a:tblPr/>
              <a:tblGrid>
                <a:gridCol w="1936032">
                  <a:extLst>
                    <a:ext uri="{9D8B030D-6E8A-4147-A177-3AD203B41FA5}">
                      <a16:colId xmlns:a16="http://schemas.microsoft.com/office/drawing/2014/main" xmlns="" val="3288179666"/>
                    </a:ext>
                  </a:extLst>
                </a:gridCol>
                <a:gridCol w="1132898">
                  <a:extLst>
                    <a:ext uri="{9D8B030D-6E8A-4147-A177-3AD203B41FA5}">
                      <a16:colId xmlns:a16="http://schemas.microsoft.com/office/drawing/2014/main" xmlns="" val="134933444"/>
                    </a:ext>
                  </a:extLst>
                </a:gridCol>
                <a:gridCol w="1723280">
                  <a:extLst>
                    <a:ext uri="{9D8B030D-6E8A-4147-A177-3AD203B41FA5}">
                      <a16:colId xmlns:a16="http://schemas.microsoft.com/office/drawing/2014/main" xmlns="" val="838659681"/>
                    </a:ext>
                  </a:extLst>
                </a:gridCol>
              </a:tblGrid>
              <a:tr h="653653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REGIONI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abitanti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distribuzione pizzerie x abitanti 1:x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4875544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ABRUZZO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1.322.247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44935401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SARDEGNA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1.653.135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668826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CALABRIA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1.965.128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6288064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MOLISE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310.449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4143849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CAMPANIA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5.839.084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9016642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TOSCANA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3.742.437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3087881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SICILIA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5.056.641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67388457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1.538.055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9600339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PUGLIA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4.063.888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1296212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BASILICATA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570.365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73600731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UMBRIA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888.908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5566658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LAZIO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5.898.124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5959719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LIGURIA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1.565.307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8852288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 D'AOSTA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126.883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8728796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EMILIA ROMAGNA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4.448.841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7282337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LOMBARDIA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10.019.166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4545074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TRENTINO A.A.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1.062.860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748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9262471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VENETO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4.906.210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4794929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4.392.526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792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211919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FRIULI V.G.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1.219.191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1.130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5457151"/>
                  </a:ext>
                </a:extLst>
              </a:tr>
              <a:tr h="217884">
                <a:tc>
                  <a:txBody>
                    <a:bodyPr/>
                    <a:lstStyle/>
                    <a:p>
                      <a:pPr algn="l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60.589.445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1.199</a:t>
                      </a:r>
                    </a:p>
                  </a:txBody>
                  <a:tcPr marL="7488" marR="7488" marT="74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896890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2="http://schemas.microsoft.com/office/drawing/2015/10/21/chartex" xmlns="" Requires="cx2">
          <p:graphicFrame>
            <p:nvGraphicFramePr>
              <p:cNvPr id="12" name="Grafico 11">
                <a:extLst>
                  <a:ext uri="{FF2B5EF4-FFF2-40B4-BE49-F238E27FC236}">
                    <a16:creationId xmlns:a16="http://schemas.microsoft.com/office/drawing/2014/main" id="{D0E9C828-5C72-4F1D-BFA1-56848C32B37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40665282"/>
                  </p:ext>
                </p:extLst>
              </p:nvPr>
            </p:nvGraphicFramePr>
            <p:xfrm>
              <a:off x="7092883" y="630936"/>
              <a:ext cx="4792210" cy="5815103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2" name="Grafico 11">
                <a:extLst>
                  <a:ext uri="{FF2B5EF4-FFF2-40B4-BE49-F238E27FC236}">
                    <a16:creationId xmlns:a16="http://schemas.microsoft.com/office/drawing/2014/main" xmlns="" xmlns:cx2="http://schemas.microsoft.com/office/drawing/2015/10/21/chartex" id="{D0E9C828-5C72-4F1D-BFA1-56848C32B3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92883" y="630936"/>
                <a:ext cx="4792210" cy="581510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59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1B0A7D14-7B67-4022-A8BE-1CCD4A0F1B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xmlns="" id="{AB09A9E8-BF27-4613-A775-071F082083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3AFE299-6F79-44AF-9A77-2DC2DC1F8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ABDB9F48-9D6E-4E5A-93AF-F8736ACB1B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7268122"/>
              </p:ext>
            </p:extLst>
          </p:nvPr>
        </p:nvGraphicFramePr>
        <p:xfrm>
          <a:off x="1238644" y="1318643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2671DC97-B609-48E2-8086-C5BEBDDD51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0930" y="4461103"/>
            <a:ext cx="1865992" cy="210913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85824" y="415347"/>
            <a:ext cx="7680205" cy="954107"/>
          </a:xfrm>
          <a:prstGeom prst="rect">
            <a:avLst/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/>
              <a:t>I numeri che fanno di questo comparto uno dei più attivi dell’economia italiana</a:t>
            </a:r>
          </a:p>
        </p:txBody>
      </p:sp>
    </p:spTree>
    <p:extLst>
      <p:ext uri="{BB962C8B-B14F-4D97-AF65-F5344CB8AC3E}">
        <p14:creationId xmlns:p14="http://schemas.microsoft.com/office/powerpoint/2010/main" val="33380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xmlns="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5EF50C4D-70CB-49E6-A67A-A19D076E80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423439"/>
              </p:ext>
            </p:extLst>
          </p:nvPr>
        </p:nvGraphicFramePr>
        <p:xfrm>
          <a:off x="545297" y="204716"/>
          <a:ext cx="6478606" cy="6133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FC72B81-FC96-4F1C-84C0-E699B230B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3599" y="1683874"/>
            <a:ext cx="3539201" cy="400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Segnaposto contenuto 13" descr="Immagine che contiene screenshot&#10;&#10;Descrizione generata con affidabilità molto elevata">
            <a:extLst>
              <a:ext uri="{FF2B5EF4-FFF2-40B4-BE49-F238E27FC236}">
                <a16:creationId xmlns:a16="http://schemas.microsoft.com/office/drawing/2014/main" xmlns="" id="{0CAD15D4-7CB4-437C-B0E1-2D772BA25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20" y="284464"/>
            <a:ext cx="9518238" cy="5622932"/>
          </a:xfr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258EC98-1B3B-40B9-A082-27298AB87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3143" y="4554747"/>
            <a:ext cx="1898682" cy="214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1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xmlns="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xmlns="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xmlns="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88" y="722430"/>
            <a:ext cx="9397491" cy="5198613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0C77A527-84AC-4FF8-8E37-27BFA4CD4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534" y="4808602"/>
            <a:ext cx="1811545" cy="20493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AC40F6B-CA22-44F0-B690-D53BD1A45F8E}"/>
              </a:ext>
            </a:extLst>
          </p:cNvPr>
          <p:cNvSpPr txBox="1"/>
          <p:nvPr/>
        </p:nvSpPr>
        <p:spPr>
          <a:xfrm>
            <a:off x="2770497" y="1760561"/>
            <a:ext cx="1433014" cy="658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38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xmlns="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xmlns="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xmlns="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19" y="409277"/>
            <a:ext cx="8717187" cy="5260535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0C77A527-84AC-4FF8-8E37-27BFA4CD4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534" y="4808602"/>
            <a:ext cx="1811545" cy="20493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B6891CE-431A-4B9A-A316-15CB63BBCC21}"/>
              </a:ext>
            </a:extLst>
          </p:cNvPr>
          <p:cNvSpPr txBox="1"/>
          <p:nvPr/>
        </p:nvSpPr>
        <p:spPr>
          <a:xfrm>
            <a:off x="2593075" y="1624084"/>
            <a:ext cx="1351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766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xmlns="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xmlns="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xmlns="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934" y="923026"/>
            <a:ext cx="9667962" cy="4710023"/>
          </a:xfr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0C77A527-84AC-4FF8-8E37-27BFA4CD4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6534" y="4808602"/>
            <a:ext cx="1811545" cy="20493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0CE0DBB-AE7F-4CAB-A56A-03C852756441}"/>
              </a:ext>
            </a:extLst>
          </p:cNvPr>
          <p:cNvSpPr txBox="1"/>
          <p:nvPr/>
        </p:nvSpPr>
        <p:spPr>
          <a:xfrm>
            <a:off x="3029803" y="1992573"/>
            <a:ext cx="1337481" cy="5322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17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05" y="692458"/>
            <a:ext cx="9365942" cy="4491769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5270E66-1FED-4275-AAB0-FAA6E3EC3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680" y="4670361"/>
            <a:ext cx="1811545" cy="20493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90B643A-89DB-4137-8F50-DB5CB9587045}"/>
              </a:ext>
            </a:extLst>
          </p:cNvPr>
          <p:cNvSpPr txBox="1"/>
          <p:nvPr/>
        </p:nvSpPr>
        <p:spPr>
          <a:xfrm>
            <a:off x="2893325" y="1487606"/>
            <a:ext cx="12965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21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58" y="931653"/>
            <a:ext cx="9652860" cy="4763406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5270E66-1FED-4275-AAB0-FAA6E3EC3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680" y="4670361"/>
            <a:ext cx="1811545" cy="20493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1B99F64-95F7-488B-BC57-FAE524FF6F68}"/>
              </a:ext>
            </a:extLst>
          </p:cNvPr>
          <p:cNvSpPr txBox="1"/>
          <p:nvPr/>
        </p:nvSpPr>
        <p:spPr>
          <a:xfrm>
            <a:off x="2893325" y="1733266"/>
            <a:ext cx="1501254" cy="3684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319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156" y="284670"/>
            <a:ext cx="9805864" cy="4537496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5270E66-1FED-4275-AAB0-FAA6E3EC3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680" y="4670361"/>
            <a:ext cx="1811545" cy="20493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077F1A13-EAA5-4B29-BED4-2DF98085CCAA}"/>
              </a:ext>
            </a:extLst>
          </p:cNvPr>
          <p:cNvSpPr txBox="1"/>
          <p:nvPr/>
        </p:nvSpPr>
        <p:spPr>
          <a:xfrm>
            <a:off x="2820937" y="859809"/>
            <a:ext cx="1437164" cy="395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50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89868916-58B2-48F0-B6C8-D995E8977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oggetto&#10;&#10;Descrizione generata con affidabilità elevata">
            <a:extLst>
              <a:ext uri="{FF2B5EF4-FFF2-40B4-BE49-F238E27FC236}">
                <a16:creationId xmlns:a16="http://schemas.microsoft.com/office/drawing/2014/main" xmlns="" id="{96A217CE-BF0C-4680-9BD9-48DEFC1CB3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3" r="22385" b="2"/>
          <a:stretch/>
        </p:blipFill>
        <p:spPr>
          <a:xfrm>
            <a:off x="8362943" y="10"/>
            <a:ext cx="3829057" cy="6857990"/>
          </a:xfrm>
          <a:prstGeom prst="rect">
            <a:avLst/>
          </a:prstGeom>
        </p:spPr>
      </p:pic>
      <p:sp>
        <p:nvSpPr>
          <p:cNvPr id="19" name="Freeform 13">
            <a:extLst>
              <a:ext uri="{FF2B5EF4-FFF2-40B4-BE49-F238E27FC236}">
                <a16:creationId xmlns:a16="http://schemas.microsoft.com/office/drawing/2014/main" xmlns="" id="{BB82496C-9AD4-4916-BAB7-FF3CC04BF6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 flipH="1">
            <a:off x="0" y="0"/>
            <a:ext cx="9807836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17C1286-B472-4907-9B47-E8C9FE290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xmlns="" id="{28B35564-38A4-457A-BD01-15D6F16594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 flipH="1">
            <a:off x="8433061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58B764C-B27B-4751-800A-FDA1319AE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403" y="1098388"/>
            <a:ext cx="7818540" cy="4394988"/>
          </a:xfrm>
        </p:spPr>
        <p:txBody>
          <a:bodyPr>
            <a:normAutofit/>
          </a:bodyPr>
          <a:lstStyle/>
          <a:p>
            <a:pPr algn="l"/>
            <a:r>
              <a:rPr lang="it-IT" sz="7800" b="1" dirty="0"/>
              <a:t>Presentazione ricerca </a:t>
            </a:r>
            <a:br>
              <a:rPr lang="it-IT" sz="7800" b="1" dirty="0"/>
            </a:br>
            <a:endParaRPr lang="it-IT" sz="78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F99A09B-1FA6-4F38-BDF6-21603CC37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403" y="5563388"/>
            <a:ext cx="7818540" cy="742279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chemeClr val="bg2"/>
                </a:solidFill>
              </a:rPr>
              <a:t>Dati al 31/03/2018</a:t>
            </a:r>
          </a:p>
        </p:txBody>
      </p:sp>
    </p:spTree>
    <p:extLst>
      <p:ext uri="{BB962C8B-B14F-4D97-AF65-F5344CB8AC3E}">
        <p14:creationId xmlns:p14="http://schemas.microsoft.com/office/powerpoint/2010/main" val="248243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55270E66-1FED-4275-AAB0-FAA6E3EC3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9680" y="4670361"/>
            <a:ext cx="1811545" cy="2049397"/>
          </a:xfrm>
          <a:prstGeom prst="rect">
            <a:avLst/>
          </a:prstGeom>
        </p:spPr>
      </p:pic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560" y="563042"/>
            <a:ext cx="8370892" cy="4024300"/>
          </a:xfrm>
        </p:spPr>
      </p:pic>
      <p:sp>
        <p:nvSpPr>
          <p:cNvPr id="6" name="CasellaDiTesto 5"/>
          <p:cNvSpPr txBox="1"/>
          <p:nvPr/>
        </p:nvSpPr>
        <p:spPr>
          <a:xfrm>
            <a:off x="2631057" y="4925683"/>
            <a:ext cx="6685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2% dei pizzaioli utilizza farine: tipo2, farine speciali, macinata a pietra, pinsa romana </a:t>
            </a:r>
            <a:r>
              <a:rPr lang="it-IT" dirty="0" err="1"/>
              <a:t>etc</a:t>
            </a:r>
            <a:r>
              <a:rPr lang="it-IT" dirty="0"/>
              <a:t>…. 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8854D14-AD6C-4173-ABDB-42BB0A6A4A38}"/>
              </a:ext>
            </a:extLst>
          </p:cNvPr>
          <p:cNvSpPr txBox="1"/>
          <p:nvPr/>
        </p:nvSpPr>
        <p:spPr>
          <a:xfrm>
            <a:off x="3111690" y="1064525"/>
            <a:ext cx="131018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966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40851669-7281-49C2-8BF0-67BA70EC1A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6992B13-74C4-4370-93C5-F5403D944D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3AE1F77-1EC8-47BA-A381-B6618A2FCD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76" y="701337"/>
            <a:ext cx="9849382" cy="455215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F2E732E-F86A-4AD8-A1A8-F3A54F464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9680" y="4670361"/>
            <a:ext cx="1811545" cy="2049397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F509D96-614A-41BD-9525-8D616B4B1DD4}"/>
              </a:ext>
            </a:extLst>
          </p:cNvPr>
          <p:cNvSpPr txBox="1"/>
          <p:nvPr/>
        </p:nvSpPr>
        <p:spPr>
          <a:xfrm>
            <a:off x="2893325" y="1446663"/>
            <a:ext cx="1473959" cy="4367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3559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74BD3A9-25D1-4691-BE05-149182EC4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Freeform 10">
            <a:extLst>
              <a:ext uri="{FF2B5EF4-FFF2-40B4-BE49-F238E27FC236}">
                <a16:creationId xmlns:a16="http://schemas.microsoft.com/office/drawing/2014/main" xmlns="" id="{8D49CF1A-01DD-4115-A6BB-CFA8F70453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FDAFA16-9D2D-4BEC-89D0-B4EABEE91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D40AA0A-8330-43F6-8FD1-02747EA39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787" y="1363135"/>
            <a:ext cx="3656581" cy="413172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6B13FCD-DEF6-4C7F-AEEC-A5CBC6B8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40519" cy="1638469"/>
          </a:xfrm>
        </p:spPr>
        <p:txBody>
          <a:bodyPr>
            <a:normAutofit/>
          </a:bodyPr>
          <a:lstStyle/>
          <a:p>
            <a:r>
              <a:rPr lang="it-IT" sz="3600" dirty="0"/>
              <a:t>Fine presentazione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40F7B81B-1361-475A-ACB2-0F3C45F7B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557" y="4555516"/>
            <a:ext cx="6306309" cy="174067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Napoli, 21 maggio 2018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Mostra D’Oltremare, rassegna fieristica TUTTOPIZZA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A cura di CNA Agroalimentare Nazionale</a:t>
            </a: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Piazza Mariano Armellini, 9a - Roma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chemeClr val="tx1"/>
                </a:solidFill>
              </a:rPr>
              <a:t>Fonti: Infocamere, Infoimprese, ISTAT,  riviste di settore</a:t>
            </a: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54F32D54-8322-4819-A68A-97CF0D095E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616609"/>
              </p:ext>
            </p:extLst>
          </p:nvPr>
        </p:nvGraphicFramePr>
        <p:xfrm>
          <a:off x="1006475" y="407773"/>
          <a:ext cx="10179050" cy="3594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magine 5" descr="Immagine che contiene oggetto&#10;&#10;Descrizione generata con affidabilità elevata">
            <a:extLst>
              <a:ext uri="{FF2B5EF4-FFF2-40B4-BE49-F238E27FC236}">
                <a16:creationId xmlns:a16="http://schemas.microsoft.com/office/drawing/2014/main" xmlns="" id="{D8D44F7F-1643-4406-BD7E-35AF8054B3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979" y="4441808"/>
            <a:ext cx="2009775" cy="2276475"/>
          </a:xfrm>
          <a:prstGeom prst="rect">
            <a:avLst/>
          </a:prstGeom>
        </p:spPr>
      </p:pic>
      <p:grpSp>
        <p:nvGrpSpPr>
          <p:cNvPr id="4" name="Gruppo 3"/>
          <p:cNvGrpSpPr/>
          <p:nvPr/>
        </p:nvGrpSpPr>
        <p:grpSpPr>
          <a:xfrm>
            <a:off x="3630636" y="3528003"/>
            <a:ext cx="4361384" cy="2769479"/>
            <a:chOff x="5816422" y="642494"/>
            <a:chExt cx="4361384" cy="2769479"/>
          </a:xfrm>
        </p:grpSpPr>
        <p:sp>
          <p:nvSpPr>
            <p:cNvPr id="7" name="Rettangolo arrotondato 6"/>
            <p:cNvSpPr/>
            <p:nvPr/>
          </p:nvSpPr>
          <p:spPr>
            <a:xfrm>
              <a:off x="5816422" y="642494"/>
              <a:ext cx="4361384" cy="2769479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5897537" y="723609"/>
              <a:ext cx="4199154" cy="26072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600" kern="1200" dirty="0"/>
                <a:t>La ricerca è stata svolta partendo dalle informazioni desumibili dai dati di </a:t>
              </a:r>
              <a:r>
                <a:rPr lang="it-IT" sz="1600" i="1" kern="1200" dirty="0"/>
                <a:t>Infocamere</a:t>
              </a:r>
              <a:r>
                <a:rPr lang="it-IT" sz="1600" kern="1200" dirty="0"/>
                <a:t> e </a:t>
              </a:r>
              <a:r>
                <a:rPr lang="it-IT" sz="1600" i="1" kern="1200" dirty="0"/>
                <a:t>Infoimprese</a:t>
              </a:r>
              <a:r>
                <a:rPr lang="it-IT" sz="1600" kern="1200" dirty="0"/>
                <a:t>. Per le pizzerie d’asporto, al taglio e le gastronomie la ricerca è stata più complessa perché molte di queste imprese non specificano il tipo di attività svolta.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954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374BD3A9-25D1-4691-BE05-149182EC4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Freeform 10">
            <a:extLst>
              <a:ext uri="{FF2B5EF4-FFF2-40B4-BE49-F238E27FC236}">
                <a16:creationId xmlns:a16="http://schemas.microsoft.com/office/drawing/2014/main" xmlns="" id="{8D49CF1A-01DD-4115-A6BB-CFA8F70453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FDAFA16-9D2D-4BEC-89D0-B4EABEE91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F4F28951-5899-44D4-BA7C-34F464B51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869" y="3045125"/>
            <a:ext cx="2267808" cy="2563310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C57200DC-FCED-4D6B-87DF-E4D6C664BD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59179"/>
              </p:ext>
            </p:extLst>
          </p:nvPr>
        </p:nvGraphicFramePr>
        <p:xfrm>
          <a:off x="765051" y="1772530"/>
          <a:ext cx="6662691" cy="4600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NUMERO ATTIVITA’ CHE PRODUCONO E VENDONO PIZZA IN ITALIA</a:t>
            </a:r>
          </a:p>
        </p:txBody>
      </p:sp>
      <p:pic>
        <p:nvPicPr>
          <p:cNvPr id="9" name="Immagine 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55" y="1913343"/>
            <a:ext cx="6719977" cy="451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1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xmlns="" id="{374BD3A9-25D1-4691-BE05-149182EC4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xmlns="" id="{8D49CF1A-01DD-4115-A6BB-CFA8F70453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xmlns="" id="{5FDAFA16-9D2D-4BEC-89D0-B4EABEE91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A7A4A57-3091-4815-9C23-793DEB7BD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374" y="2599635"/>
            <a:ext cx="2562044" cy="289588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815F0F5-99C5-48B2-8121-F05323105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144" y="484631"/>
            <a:ext cx="6329044" cy="609359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+mn-lt"/>
              </a:rPr>
              <a:t>In Italia le imprese che </a:t>
            </a:r>
            <a:r>
              <a:rPr lang="it-IT" sz="3200" b="1" dirty="0">
                <a:latin typeface="+mn-lt"/>
              </a:rPr>
              <a:t>trattano il prodotto “pizza” sono 126.887</a:t>
            </a:r>
            <a:r>
              <a:rPr lang="it-IT" sz="3200" dirty="0">
                <a:latin typeface="+mn-lt"/>
              </a:rPr>
              <a:t>. </a:t>
            </a:r>
            <a:br>
              <a:rPr lang="it-IT" sz="3200" dirty="0">
                <a:latin typeface="+mn-lt"/>
              </a:rPr>
            </a:br>
            <a:r>
              <a:rPr lang="it-IT" sz="3200" dirty="0">
                <a:latin typeface="+mn-lt"/>
              </a:rPr>
              <a:t>Tra queste gli esercizi di ristorazione che offrono il servizio di somministrazione sono </a:t>
            </a:r>
            <a:r>
              <a:rPr lang="it-IT" sz="3200" b="1" dirty="0">
                <a:latin typeface="+mn-lt"/>
              </a:rPr>
              <a:t>76.357</a:t>
            </a:r>
            <a:r>
              <a:rPr lang="it-IT" sz="3200" dirty="0">
                <a:latin typeface="+mn-lt"/>
              </a:rPr>
              <a:t>, di cui:</a:t>
            </a:r>
            <a:br>
              <a:rPr lang="it-IT" sz="3200" dirty="0">
                <a:latin typeface="+mn-lt"/>
              </a:rPr>
            </a:br>
            <a:r>
              <a:rPr lang="it-IT" sz="3200" dirty="0">
                <a:latin typeface="+mn-lt"/>
              </a:rPr>
              <a:t>- 39</a:t>
            </a:r>
            <a:r>
              <a:rPr lang="it-IT" sz="2800" b="1" dirty="0">
                <a:latin typeface="+mn-lt"/>
              </a:rPr>
              <a:t>.989</a:t>
            </a:r>
            <a:r>
              <a:rPr lang="it-IT" sz="2800" dirty="0">
                <a:latin typeface="+mn-lt"/>
              </a:rPr>
              <a:t>ristoranti/pizzeria</a:t>
            </a:r>
            <a:r>
              <a:rPr lang="it-IT" sz="3200" dirty="0">
                <a:latin typeface="+mn-lt"/>
              </a:rPr>
              <a:t/>
            </a:r>
            <a:br>
              <a:rPr lang="it-IT" sz="3200" dirty="0">
                <a:latin typeface="+mn-lt"/>
              </a:rPr>
            </a:br>
            <a:r>
              <a:rPr lang="it-IT" sz="3200" dirty="0">
                <a:latin typeface="+mn-lt"/>
              </a:rPr>
              <a:t>- 36</a:t>
            </a:r>
            <a:r>
              <a:rPr lang="it-IT" sz="2800" b="1" dirty="0">
                <a:latin typeface="+mn-lt"/>
              </a:rPr>
              <a:t>.368</a:t>
            </a:r>
            <a:r>
              <a:rPr lang="it-IT" sz="2800" dirty="0">
                <a:latin typeface="+mn-lt"/>
              </a:rPr>
              <a:t> bar/pizzeria</a:t>
            </a:r>
            <a:r>
              <a:rPr lang="it-IT" sz="1700" dirty="0">
                <a:latin typeface="+mn-lt"/>
                <a:ea typeface="+mn-ea"/>
                <a:cs typeface="+mn-cs"/>
              </a:rPr>
              <a:t>. </a:t>
            </a:r>
            <a:endParaRPr lang="it-IT" sz="1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192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6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0" name="Rectangle 87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Rectangle 89">
            <a:extLst>
              <a:ext uri="{FF2B5EF4-FFF2-40B4-BE49-F238E27FC236}">
                <a16:creationId xmlns:a16="http://schemas.microsoft.com/office/drawing/2014/main" xmlns="" id="{28FFBEEC-E1D5-4133-8566-2A59DDB17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4">
            <a:extLst>
              <a:ext uri="{FF2B5EF4-FFF2-40B4-BE49-F238E27FC236}">
                <a16:creationId xmlns:a16="http://schemas.microsoft.com/office/drawing/2014/main" xmlns="" id="{E8EFDFFA-99D1-4010-8BB3-F3C338EC0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xmlns="" id="{EE19D108-8E98-4E72-BB52-490FE162F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5" y="2292823"/>
            <a:ext cx="1967906" cy="222433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006FB77-1323-4D63-99A6-B7BC9897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689" y="0"/>
            <a:ext cx="8905496" cy="1665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spc="800" dirty="0">
                <a:solidFill>
                  <a:srgbClr val="2A1A00"/>
                </a:solidFill>
              </a:rPr>
              <a:t>“confronto dati per regione”</a:t>
            </a:r>
            <a:br>
              <a:rPr lang="en-US" sz="2500" spc="800" dirty="0">
                <a:solidFill>
                  <a:srgbClr val="2A1A00"/>
                </a:solidFill>
              </a:rPr>
            </a:br>
            <a:r>
              <a:rPr lang="en-US" sz="2500" spc="800" dirty="0">
                <a:solidFill>
                  <a:srgbClr val="2A1A00"/>
                </a:solidFill>
              </a:rPr>
              <a:t/>
            </a:r>
            <a:br>
              <a:rPr lang="en-US" sz="2500" spc="800" dirty="0">
                <a:solidFill>
                  <a:srgbClr val="2A1A00"/>
                </a:solidFill>
              </a:rPr>
            </a:br>
            <a:r>
              <a:rPr lang="en-US" sz="2500" spc="800" dirty="0">
                <a:solidFill>
                  <a:srgbClr val="2A1A00"/>
                </a:solidFill>
              </a:rPr>
              <a:t/>
            </a:r>
            <a:br>
              <a:rPr lang="en-US" sz="2500" spc="800" dirty="0">
                <a:solidFill>
                  <a:srgbClr val="2A1A00"/>
                </a:solidFill>
              </a:rPr>
            </a:br>
            <a:endParaRPr lang="en-US" sz="2500" spc="800" dirty="0">
              <a:solidFill>
                <a:srgbClr val="2A1A00"/>
              </a:solidFill>
            </a:endParaRP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xmlns="" id="{5DDD16A3-FB2F-4B8F-8441-DA76520CC7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803729"/>
              </p:ext>
            </p:extLst>
          </p:nvPr>
        </p:nvGraphicFramePr>
        <p:xfrm>
          <a:off x="3212756" y="531341"/>
          <a:ext cx="7552940" cy="6214736"/>
        </p:xfrm>
        <a:graphic>
          <a:graphicData uri="http://schemas.openxmlformats.org/drawingml/2006/table">
            <a:tbl>
              <a:tblPr/>
              <a:tblGrid>
                <a:gridCol w="1962363">
                  <a:extLst>
                    <a:ext uri="{9D8B030D-6E8A-4147-A177-3AD203B41FA5}">
                      <a16:colId xmlns:a16="http://schemas.microsoft.com/office/drawing/2014/main" xmlns="" val="1543346137"/>
                    </a:ext>
                  </a:extLst>
                </a:gridCol>
                <a:gridCol w="1272300">
                  <a:extLst>
                    <a:ext uri="{9D8B030D-6E8A-4147-A177-3AD203B41FA5}">
                      <a16:colId xmlns:a16="http://schemas.microsoft.com/office/drawing/2014/main" xmlns="" val="3382291696"/>
                    </a:ext>
                  </a:extLst>
                </a:gridCol>
                <a:gridCol w="1876104">
                  <a:extLst>
                    <a:ext uri="{9D8B030D-6E8A-4147-A177-3AD203B41FA5}">
                      <a16:colId xmlns:a16="http://schemas.microsoft.com/office/drawing/2014/main" xmlns="" val="1740351326"/>
                    </a:ext>
                  </a:extLst>
                </a:gridCol>
                <a:gridCol w="1407080">
                  <a:extLst>
                    <a:ext uri="{9D8B030D-6E8A-4147-A177-3AD203B41FA5}">
                      <a16:colId xmlns:a16="http://schemas.microsoft.com/office/drawing/2014/main" xmlns="" val="289022607"/>
                    </a:ext>
                  </a:extLst>
                </a:gridCol>
                <a:gridCol w="1035093">
                  <a:extLst>
                    <a:ext uri="{9D8B030D-6E8A-4147-A177-3AD203B41FA5}">
                      <a16:colId xmlns:a16="http://schemas.microsoft.com/office/drawing/2014/main" xmlns="" val="1826252662"/>
                    </a:ext>
                  </a:extLst>
                </a:gridCol>
              </a:tblGrid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REGIONE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 pizzeria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ristoranti pizzeria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tot.x regione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reg/tot.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9426393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4530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4879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9408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60225215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LOMBARDIA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4078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5108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9185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4106608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LAZIO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3177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6739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1902689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TOSCANA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3215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3663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6877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5479994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SICILIA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3158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3125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6282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7951293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EMILIA ROMAGNA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1977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2675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4651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5231048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PUGLIA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2222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2645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4866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9202512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VENETO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2422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2157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4578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7809470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CALABRIA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2092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4102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03422705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1462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2308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3769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4764900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SARDEGNA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1685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1779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3463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6368708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ABRUZZO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1583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3030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5472547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1246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1267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2512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64530579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LIGURIA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1065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1858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4327015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TRENTINO A.A.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1370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3349708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UMBRIA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594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1164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85856713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BASILICATA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0858929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FRIULI V.G.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458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863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84750235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MOLISE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7609317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 D'AOSTA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92967382"/>
                  </a:ext>
                </a:extLst>
              </a:tr>
              <a:tr h="24312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36368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39989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76357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8168" marR="8168" marT="81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81390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1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xmlns="" id="{374BD3A9-25D1-4691-BE05-149182EC4C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Freeform 10">
            <a:extLst>
              <a:ext uri="{FF2B5EF4-FFF2-40B4-BE49-F238E27FC236}">
                <a16:creationId xmlns:a16="http://schemas.microsoft.com/office/drawing/2014/main" xmlns="" id="{8D49CF1A-01DD-4115-A6BB-CFA8F70453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xmlns="" id="{5FDAFA16-9D2D-4BEC-89D0-B4EABEE911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4A7A4A57-3091-4815-9C23-793DEB7BD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374" y="2599635"/>
            <a:ext cx="2562044" cy="2895886"/>
          </a:xfrm>
          <a:prstGeom prst="rect">
            <a:avLst/>
          </a:prstGeom>
        </p:spPr>
      </p:pic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xmlns="" id="{9D516EAD-D3C8-4D63-8BA6-813C625F9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142395"/>
              </p:ext>
            </p:extLst>
          </p:nvPr>
        </p:nvGraphicFramePr>
        <p:xfrm>
          <a:off x="789763" y="499251"/>
          <a:ext cx="6476009" cy="60594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377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6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0" name="Rectangle 87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Rectangle 89">
            <a:extLst>
              <a:ext uri="{FF2B5EF4-FFF2-40B4-BE49-F238E27FC236}">
                <a16:creationId xmlns:a16="http://schemas.microsoft.com/office/drawing/2014/main" xmlns="" id="{28FFBEEC-E1D5-4133-8566-2A59DDB17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4">
            <a:extLst>
              <a:ext uri="{FF2B5EF4-FFF2-40B4-BE49-F238E27FC236}">
                <a16:creationId xmlns:a16="http://schemas.microsoft.com/office/drawing/2014/main" xmlns="" id="{E8EFDFFA-99D1-4010-8BB3-F3C338EC0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xmlns="" id="{EE19D108-8E98-4E72-BB52-490FE162F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15" y="2292823"/>
            <a:ext cx="1967906" cy="2224331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006FB77-1323-4D63-99A6-B7BC98977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689" y="0"/>
            <a:ext cx="8905496" cy="16650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500" spc="800" dirty="0">
                <a:solidFill>
                  <a:srgbClr val="2A1A00"/>
                </a:solidFill>
              </a:rPr>
              <a:t>“confronto dati per regione”</a:t>
            </a:r>
            <a:br>
              <a:rPr lang="en-US" sz="2500" spc="800" dirty="0">
                <a:solidFill>
                  <a:srgbClr val="2A1A00"/>
                </a:solidFill>
              </a:rPr>
            </a:br>
            <a:r>
              <a:rPr lang="en-US" sz="2500" spc="800" dirty="0">
                <a:solidFill>
                  <a:srgbClr val="2A1A00"/>
                </a:solidFill>
              </a:rPr>
              <a:t/>
            </a:r>
            <a:br>
              <a:rPr lang="en-US" sz="2500" spc="800" dirty="0">
                <a:solidFill>
                  <a:srgbClr val="2A1A00"/>
                </a:solidFill>
              </a:rPr>
            </a:br>
            <a:r>
              <a:rPr lang="en-US" sz="2500" spc="800" dirty="0">
                <a:solidFill>
                  <a:srgbClr val="2A1A00"/>
                </a:solidFill>
              </a:rPr>
              <a:t/>
            </a:r>
            <a:br>
              <a:rPr lang="en-US" sz="2500" spc="800" dirty="0">
                <a:solidFill>
                  <a:srgbClr val="2A1A00"/>
                </a:solidFill>
              </a:rPr>
            </a:br>
            <a:endParaRPr lang="en-US" sz="2500" spc="800" dirty="0">
              <a:solidFill>
                <a:srgbClr val="2A1A00"/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xmlns="" id="{76057BCB-6ABF-400E-A767-646CAD8629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033208"/>
              </p:ext>
            </p:extLst>
          </p:nvPr>
        </p:nvGraphicFramePr>
        <p:xfrm>
          <a:off x="2796142" y="521256"/>
          <a:ext cx="8905496" cy="6341103"/>
        </p:xfrm>
        <a:graphic>
          <a:graphicData uri="http://schemas.openxmlformats.org/drawingml/2006/table">
            <a:tbl>
              <a:tblPr/>
              <a:tblGrid>
                <a:gridCol w="1849999">
                  <a:extLst>
                    <a:ext uri="{9D8B030D-6E8A-4147-A177-3AD203B41FA5}">
                      <a16:colId xmlns:a16="http://schemas.microsoft.com/office/drawing/2014/main" xmlns="" val="1528409380"/>
                    </a:ext>
                  </a:extLst>
                </a:gridCol>
                <a:gridCol w="1374310">
                  <a:extLst>
                    <a:ext uri="{9D8B030D-6E8A-4147-A177-3AD203B41FA5}">
                      <a16:colId xmlns:a16="http://schemas.microsoft.com/office/drawing/2014/main" xmlns="" val="545160484"/>
                    </a:ext>
                  </a:extLst>
                </a:gridCol>
                <a:gridCol w="1060046">
                  <a:extLst>
                    <a:ext uri="{9D8B030D-6E8A-4147-A177-3AD203B41FA5}">
                      <a16:colId xmlns:a16="http://schemas.microsoft.com/office/drawing/2014/main" xmlns="" val="580362416"/>
                    </a:ext>
                  </a:extLst>
                </a:gridCol>
                <a:gridCol w="1060046">
                  <a:extLst>
                    <a:ext uri="{9D8B030D-6E8A-4147-A177-3AD203B41FA5}">
                      <a16:colId xmlns:a16="http://schemas.microsoft.com/office/drawing/2014/main" xmlns="" val="2747538558"/>
                    </a:ext>
                  </a:extLst>
                </a:gridCol>
                <a:gridCol w="1312376">
                  <a:extLst>
                    <a:ext uri="{9D8B030D-6E8A-4147-A177-3AD203B41FA5}">
                      <a16:colId xmlns:a16="http://schemas.microsoft.com/office/drawing/2014/main" xmlns="" val="1080734177"/>
                    </a:ext>
                  </a:extLst>
                </a:gridCol>
                <a:gridCol w="1285103">
                  <a:extLst>
                    <a:ext uri="{9D8B030D-6E8A-4147-A177-3AD203B41FA5}">
                      <a16:colId xmlns:a16="http://schemas.microsoft.com/office/drawing/2014/main" xmlns="" val="2697985147"/>
                    </a:ext>
                  </a:extLst>
                </a:gridCol>
                <a:gridCol w="963616">
                  <a:extLst>
                    <a:ext uri="{9D8B030D-6E8A-4147-A177-3AD203B41FA5}">
                      <a16:colId xmlns:a16="http://schemas.microsoft.com/office/drawing/2014/main" xmlns="" val="1253190121"/>
                    </a:ext>
                  </a:extLst>
                </a:gridCol>
              </a:tblGrid>
              <a:tr h="41494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REGIONI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panetterie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gastr/pizz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rostic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/</a:t>
                      </a:r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pizz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Pizz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asporto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tot.x regione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reg/tot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58858828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CAMPANIA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2113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711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3354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1849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5904297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SICILIA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2109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1252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1804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1552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99211393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LAZIO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2370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1304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5899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5028394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LOMBARDIA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1559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4985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822321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PUGLIA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1515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4874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17266699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CALABRIA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632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2786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88383345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TOSCANA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3020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3897331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SARDEGNA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2599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10551187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ABRUZZO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683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1918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01450312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EMILIA ROMAGNA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934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2062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3419315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PIEMONTE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1778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6628369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MARCHE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1285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5117652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VENETO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1699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5088040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LIGURIA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1010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7338554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BASILICATA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1066956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MOLISE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0544258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UMBRIA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741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6730201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FRIULI V.G.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745973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TRENTINO A.A.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8950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 D'AOSTA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2428614"/>
                  </a:ext>
                </a:extLst>
              </a:tr>
              <a:tr h="229251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14165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6932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15131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14302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50530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7878" marR="7878" marT="78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5298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4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reeform 6">
            <a:extLst>
              <a:ext uri="{FF2B5EF4-FFF2-40B4-BE49-F238E27FC236}">
                <a16:creationId xmlns:a16="http://schemas.microsoft.com/office/drawing/2014/main" xmlns="" id="{B217C2AD-51B4-40CE-A71F-F5D3F846D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0" name="Rectangle 87">
            <a:extLst>
              <a:ext uri="{FF2B5EF4-FFF2-40B4-BE49-F238E27FC236}">
                <a16:creationId xmlns:a16="http://schemas.microsoft.com/office/drawing/2014/main" xmlns="" id="{6F1BF92E-23CF-4BFE-9E1F-C359BACFA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Rectangle 89">
            <a:extLst>
              <a:ext uri="{FF2B5EF4-FFF2-40B4-BE49-F238E27FC236}">
                <a16:creationId xmlns:a16="http://schemas.microsoft.com/office/drawing/2014/main" xmlns="" id="{28FFBEEC-E1D5-4133-8566-2A59DDB17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Freeform 14">
            <a:extLst>
              <a:ext uri="{FF2B5EF4-FFF2-40B4-BE49-F238E27FC236}">
                <a16:creationId xmlns:a16="http://schemas.microsoft.com/office/drawing/2014/main" xmlns="" id="{E8EFDFFA-99D1-4010-8BB3-F3C338EC0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xmlns="" id="{EE19D108-8E98-4E72-BB52-490FE162F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524565">
            <a:off x="502192" y="4501933"/>
            <a:ext cx="83946" cy="94884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xmlns="" id="{82FFDA4D-BF76-4D37-8196-0F0AEF118D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064896"/>
              </p:ext>
            </p:extLst>
          </p:nvPr>
        </p:nvGraphicFramePr>
        <p:xfrm>
          <a:off x="401052" y="55159"/>
          <a:ext cx="11430001" cy="6802841"/>
        </p:xfrm>
        <a:graphic>
          <a:graphicData uri="http://schemas.openxmlformats.org/drawingml/2006/table">
            <a:tbl>
              <a:tblPr/>
              <a:tblGrid>
                <a:gridCol w="1922473">
                  <a:extLst>
                    <a:ext uri="{9D8B030D-6E8A-4147-A177-3AD203B41FA5}">
                      <a16:colId xmlns:a16="http://schemas.microsoft.com/office/drawing/2014/main" xmlns="" val="1634455627"/>
                    </a:ext>
                  </a:extLst>
                </a:gridCol>
                <a:gridCol w="1161935">
                  <a:extLst>
                    <a:ext uri="{9D8B030D-6E8A-4147-A177-3AD203B41FA5}">
                      <a16:colId xmlns:a16="http://schemas.microsoft.com/office/drawing/2014/main" xmlns="" val="3099176940"/>
                    </a:ext>
                  </a:extLst>
                </a:gridCol>
                <a:gridCol w="1061588">
                  <a:extLst>
                    <a:ext uri="{9D8B030D-6E8A-4147-A177-3AD203B41FA5}">
                      <a16:colId xmlns:a16="http://schemas.microsoft.com/office/drawing/2014/main" xmlns="" val="632877836"/>
                    </a:ext>
                  </a:extLst>
                </a:gridCol>
                <a:gridCol w="1124964">
                  <a:extLst>
                    <a:ext uri="{9D8B030D-6E8A-4147-A177-3AD203B41FA5}">
                      <a16:colId xmlns:a16="http://schemas.microsoft.com/office/drawing/2014/main" xmlns="" val="765869201"/>
                    </a:ext>
                  </a:extLst>
                </a:gridCol>
                <a:gridCol w="1257812">
                  <a:extLst>
                    <a:ext uri="{9D8B030D-6E8A-4147-A177-3AD203B41FA5}">
                      <a16:colId xmlns:a16="http://schemas.microsoft.com/office/drawing/2014/main" xmlns="" val="1821131739"/>
                    </a:ext>
                  </a:extLst>
                </a:gridCol>
                <a:gridCol w="1133640">
                  <a:extLst>
                    <a:ext uri="{9D8B030D-6E8A-4147-A177-3AD203B41FA5}">
                      <a16:colId xmlns:a16="http://schemas.microsoft.com/office/drawing/2014/main" xmlns="" val="2758249564"/>
                    </a:ext>
                  </a:extLst>
                </a:gridCol>
                <a:gridCol w="1357057">
                  <a:extLst>
                    <a:ext uri="{9D8B030D-6E8A-4147-A177-3AD203B41FA5}">
                      <a16:colId xmlns:a16="http://schemas.microsoft.com/office/drawing/2014/main" xmlns="" val="2885247859"/>
                    </a:ext>
                  </a:extLst>
                </a:gridCol>
                <a:gridCol w="1232937">
                  <a:extLst>
                    <a:ext uri="{9D8B030D-6E8A-4147-A177-3AD203B41FA5}">
                      <a16:colId xmlns:a16="http://schemas.microsoft.com/office/drawing/2014/main" xmlns="" val="84313562"/>
                    </a:ext>
                  </a:extLst>
                </a:gridCol>
                <a:gridCol w="1177595">
                  <a:extLst>
                    <a:ext uri="{9D8B030D-6E8A-4147-A177-3AD203B41FA5}">
                      <a16:colId xmlns:a16="http://schemas.microsoft.com/office/drawing/2014/main" xmlns="" val="1835076943"/>
                    </a:ext>
                  </a:extLst>
                </a:gridCol>
              </a:tblGrid>
              <a:tr h="52029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 dirty="0">
                          <a:effectLst/>
                        </a:rPr>
                        <a:t>REGIONI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 dirty="0">
                          <a:effectLst/>
                        </a:rPr>
                        <a:t>panetterie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 dirty="0" err="1">
                          <a:effectLst/>
                        </a:rPr>
                        <a:t>gastr</a:t>
                      </a:r>
                      <a:r>
                        <a:rPr lang="it-IT" sz="1400" u="none" strike="noStrike" dirty="0">
                          <a:effectLst/>
                        </a:rPr>
                        <a:t>/</a:t>
                      </a:r>
                      <a:r>
                        <a:rPr lang="it-IT" sz="1400" u="none" strike="noStrike" dirty="0" err="1">
                          <a:effectLst/>
                        </a:rPr>
                        <a:t>pizz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 dirty="0" err="1">
                          <a:effectLst/>
                        </a:rPr>
                        <a:t>rostic</a:t>
                      </a:r>
                      <a:r>
                        <a:rPr lang="it-IT" sz="1400" u="none" strike="noStrike" dirty="0">
                          <a:effectLst/>
                        </a:rPr>
                        <a:t>/</a:t>
                      </a:r>
                      <a:r>
                        <a:rPr lang="it-IT" sz="1400" u="none" strike="noStrike" dirty="0" err="1">
                          <a:effectLst/>
                        </a:rPr>
                        <a:t>pizz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 dirty="0">
                          <a:effectLst/>
                        </a:rPr>
                        <a:t>pizzerie asporto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 dirty="0">
                          <a:effectLst/>
                        </a:rPr>
                        <a:t>bar pizzeria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 dirty="0">
                          <a:effectLst/>
                        </a:rPr>
                        <a:t>ristoranti pizzeria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 dirty="0">
                          <a:effectLst/>
                        </a:rPr>
                        <a:t>tot. x regione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tot.reg./</a:t>
                      </a:r>
                      <a:r>
                        <a:rPr lang="it-IT" sz="1400" b="1" u="none" strike="noStrike" dirty="0" err="1">
                          <a:effectLst/>
                        </a:rPr>
                        <a:t>tot.gen</a:t>
                      </a:r>
                      <a:r>
                        <a:rPr lang="it-IT" sz="1400" b="1" u="none" strike="noStrike" dirty="0">
                          <a:effectLst/>
                        </a:rPr>
                        <a:t>.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2687555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CAMPANIA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2113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711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3354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1849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4530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4879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17436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14%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6129692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LOMBARDIA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2087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641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698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1559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4078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5108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14171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11%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6197717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SICILIA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2109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1252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1804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1552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3158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3125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13000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10.2%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101055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LAZIO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1140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1085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2370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1304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3563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3177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12639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10%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0695309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TOSCANA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817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381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835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987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3215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3663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9898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8%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345744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PUGLIA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946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515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1898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1515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2222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2645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9741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7.6%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8088385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CALABRIA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767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187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1200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632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 dirty="0">
                          <a:effectLst/>
                        </a:rPr>
                        <a:t>2011</a:t>
                      </a:r>
                      <a:endParaRPr lang="it-IT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2092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6889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5.4%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9036214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EMILIA ROMAGNA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637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184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307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934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1977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2675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6714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5.2%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1596998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SARDEGNA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448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618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546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987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1685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1779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6063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4.9%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4173139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VENETO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507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318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203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671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2422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2157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6278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5%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3827170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PIEMONTE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930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217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144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487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1462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2308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5548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4.3%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2509420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ABRUZZO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357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316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683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562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1583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1448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4949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4%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7922603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MARCHE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304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155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350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476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1246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1267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3798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3%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0227578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LIGURIA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403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217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84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306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794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1065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2869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2.2%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9355545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UMBRIA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213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55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273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200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571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594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1906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1.5%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5019149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BASILICATA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131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187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154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407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391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1292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1%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2429544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TRENTINO A.A.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26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580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791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1421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1.1%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51947595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FRIULI V.G.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120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49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458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406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1079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0.8%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7107965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MOLISE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93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30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149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346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332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1012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0.8%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02042537"/>
                  </a:ext>
                </a:extLst>
              </a:tr>
              <a:tr h="28455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VAL D'AOSTA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27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-6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92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192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0.01%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070270"/>
                  </a:ext>
                </a:extLst>
              </a:tr>
              <a:tr h="43802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TOTALE GENERALE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14165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6932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15131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14302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36368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39989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it-IT" sz="1400" u="none" strike="noStrike">
                          <a:effectLst/>
                        </a:rPr>
                        <a:t>126887</a:t>
                      </a:r>
                      <a:endParaRPr lang="it-IT" sz="14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it-IT" sz="1400" b="1" u="none" strike="noStrike" dirty="0">
                          <a:effectLst/>
                        </a:rPr>
                        <a:t>100%</a:t>
                      </a:r>
                      <a:endParaRPr lang="it-IT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1153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9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1095</TotalTime>
  <Words>1042</Words>
  <Application>Microsoft Office PowerPoint</Application>
  <PresentationFormat>Personalizzato</PresentationFormat>
  <Paragraphs>566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Badge</vt:lpstr>
      <vt:lpstr>Osservatorio pizza 1° rapporto congiunturale</vt:lpstr>
      <vt:lpstr>Presentazione ricerca  </vt:lpstr>
      <vt:lpstr>Presentazione standard di PowerPoint</vt:lpstr>
      <vt:lpstr>NUMERO ATTIVITA’ CHE PRODUCONO E VENDONO PIZZA IN ITALIA</vt:lpstr>
      <vt:lpstr>In Italia le imprese che trattano il prodotto “pizza” sono 126.887.  Tra queste gli esercizi di ristorazione che offrono il servizio di somministrazione sono 76.357, di cui: - 39.989ristoranti/pizzeria - 36.368 bar/pizzeria. </vt:lpstr>
      <vt:lpstr>“confronto dati per regione”   </vt:lpstr>
      <vt:lpstr>Presentazione standard di PowerPoint</vt:lpstr>
      <vt:lpstr>“confronto dati per regione”   </vt:lpstr>
      <vt:lpstr>Presentazione standard di PowerPoint</vt:lpstr>
      <vt:lpstr>“confronto dati per regione”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Fine presentazione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NORMATIVA NAZIONALE E QUADRO SANZIONATORIO</dc:title>
  <dc:creator>gabriele rotini</dc:creator>
  <cp:lastModifiedBy>Gabriele Rotini</cp:lastModifiedBy>
  <cp:revision>60</cp:revision>
  <cp:lastPrinted>2018-05-17T09:49:50Z</cp:lastPrinted>
  <dcterms:created xsi:type="dcterms:W3CDTF">2018-05-15T20:24:57Z</dcterms:created>
  <dcterms:modified xsi:type="dcterms:W3CDTF">2018-05-23T15:41:58Z</dcterms:modified>
</cp:coreProperties>
</file>